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311" r:id="rId2"/>
    <p:sldId id="257" r:id="rId3"/>
    <p:sldId id="312" r:id="rId4"/>
    <p:sldId id="320" r:id="rId5"/>
    <p:sldId id="322" r:id="rId6"/>
    <p:sldId id="323" r:id="rId7"/>
    <p:sldId id="327" r:id="rId8"/>
    <p:sldId id="324" r:id="rId9"/>
    <p:sldId id="325" r:id="rId10"/>
    <p:sldId id="321" r:id="rId11"/>
    <p:sldId id="317" r:id="rId12"/>
    <p:sldId id="326" r:id="rId13"/>
    <p:sldId id="31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Masson, Kai@MHSOAC" initials="LK" lastIdx="1" clrIdx="0">
    <p:extLst>
      <p:ext uri="{19B8F6BF-5375-455C-9EA6-DF929625EA0E}">
        <p15:presenceInfo xmlns:p15="http://schemas.microsoft.com/office/powerpoint/2012/main" userId="S::OACKaiDawnStauffer@mhsoac.ca.gov::fd075610-3e68-490c-b804-b21c077509e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8982" autoAdjust="0"/>
  </p:normalViewPr>
  <p:slideViewPr>
    <p:cSldViewPr snapToGrid="0">
      <p:cViewPr varScale="1">
        <p:scale>
          <a:sx n="101" d="100"/>
          <a:sy n="101" d="100"/>
        </p:scale>
        <p:origin x="93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200" d="100"/>
          <a:sy n="200" d="100"/>
        </p:scale>
        <p:origin x="1392" y="-658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47039B-7049-4D31-9FA4-8A9074A32D02}" type="datetimeFigureOut">
              <a:rPr lang="en-US" smtClean="0"/>
              <a:t>11/17/2020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DCF1B2-6629-49EF-B96C-F7185FF930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010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6979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241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505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EF3B-A037-46D0-B02C-1428F07E9383}" type="datetimeFigureOut">
              <a:rPr lang="en-US" dirty="0"/>
              <a:t>11/17/2020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3462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3060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207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5681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007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11/17/2020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752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11/17/2020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681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7809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065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6BE4F-6E27-4198-815C-FBB0577EB1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2473" y="758952"/>
            <a:ext cx="11448661" cy="3566160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chemeClr val="tx1"/>
                </a:solidFill>
              </a:rPr>
              <a:t>Research and Evaluation Committee Meeting</a:t>
            </a:r>
            <a:endParaRPr lang="en-US" sz="4800" dirty="0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C336A6-86B9-40D1-BCA6-D0F7A40C9D7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000" b="1" dirty="0">
                <a:solidFill>
                  <a:srgbClr val="1B1B1B"/>
                </a:solidFill>
              </a:rPr>
              <a:t>Wednesday, November 18, 2020</a:t>
            </a:r>
            <a:br>
              <a:rPr lang="en-US" sz="2000" dirty="0">
                <a:solidFill>
                  <a:srgbClr val="1B1B1B"/>
                </a:solidFill>
              </a:rPr>
            </a:br>
            <a:r>
              <a:rPr lang="en-US" sz="2000" b="1" dirty="0">
                <a:solidFill>
                  <a:srgbClr val="1B1B1B"/>
                </a:solidFill>
              </a:rPr>
              <a:t>9:00 am - nOON</a:t>
            </a:r>
            <a:endParaRPr lang="en-US" sz="2000" dirty="0">
              <a:solidFill>
                <a:srgbClr val="1B1B1B"/>
              </a:solidFill>
            </a:endParaRPr>
          </a:p>
          <a:p>
            <a:endParaRPr lang="en-US" dirty="0"/>
          </a:p>
        </p:txBody>
      </p:sp>
      <p:pic>
        <p:nvPicPr>
          <p:cNvPr id="4" name="Picture 2" descr="Home">
            <a:extLst>
              <a:ext uri="{FF2B5EF4-FFF2-40B4-BE49-F238E27FC236}">
                <a16:creationId xmlns:a16="http://schemas.microsoft.com/office/drawing/2014/main" id="{F20D7F60-0EF2-4DBE-9DFC-8907D9B8AD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52574" y="4562911"/>
            <a:ext cx="2705877" cy="1035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54802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6BE4F-6E27-4198-815C-FBB0577EB1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2659224"/>
            <a:ext cx="10058400" cy="1614196"/>
          </a:xfrm>
        </p:spPr>
        <p:txBody>
          <a:bodyPr>
            <a:noAutofit/>
          </a:bodyPr>
          <a:lstStyle/>
          <a:p>
            <a:pPr algn="ctr">
              <a:spcAft>
                <a:spcPts val="1200"/>
              </a:spcAft>
            </a:pPr>
            <a:r>
              <a:rPr lang="en-US" b="1" dirty="0">
                <a:solidFill>
                  <a:srgbClr val="002060"/>
                </a:solidFill>
              </a:rPr>
              <a:t>10-Minute Break </a:t>
            </a:r>
          </a:p>
        </p:txBody>
      </p:sp>
    </p:spTree>
    <p:extLst>
      <p:ext uri="{BB962C8B-B14F-4D97-AF65-F5344CB8AC3E}">
        <p14:creationId xmlns:p14="http://schemas.microsoft.com/office/powerpoint/2010/main" val="17320828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6BE4F-6E27-4198-815C-FBB0577EB1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2659224"/>
            <a:ext cx="10058400" cy="1614196"/>
          </a:xfrm>
        </p:spPr>
        <p:txBody>
          <a:bodyPr>
            <a:noAutofit/>
          </a:bodyPr>
          <a:lstStyle/>
          <a:p>
            <a:pPr algn="ctr">
              <a:spcAft>
                <a:spcPts val="1200"/>
              </a:spcAft>
            </a:pPr>
            <a:r>
              <a:rPr lang="en-US" b="1" dirty="0">
                <a:solidFill>
                  <a:srgbClr val="002060"/>
                </a:solidFill>
              </a:rPr>
              <a:t>Report Back from Breakout Groups</a:t>
            </a:r>
          </a:p>
        </p:txBody>
      </p:sp>
    </p:spTree>
    <p:extLst>
      <p:ext uri="{BB962C8B-B14F-4D97-AF65-F5344CB8AC3E}">
        <p14:creationId xmlns:p14="http://schemas.microsoft.com/office/powerpoint/2010/main" val="25194468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6BE4F-6E27-4198-815C-FBB0577EB1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2659224"/>
            <a:ext cx="10058400" cy="1614196"/>
          </a:xfrm>
        </p:spPr>
        <p:txBody>
          <a:bodyPr>
            <a:noAutofit/>
          </a:bodyPr>
          <a:lstStyle/>
          <a:p>
            <a:pPr algn="ctr">
              <a:spcAft>
                <a:spcPts val="1200"/>
              </a:spcAft>
            </a:pPr>
            <a:r>
              <a:rPr lang="en-US" b="1" dirty="0">
                <a:solidFill>
                  <a:srgbClr val="002060"/>
                </a:solidFill>
              </a:rPr>
              <a:t>Public Comment</a:t>
            </a:r>
          </a:p>
        </p:txBody>
      </p:sp>
    </p:spTree>
    <p:extLst>
      <p:ext uri="{BB962C8B-B14F-4D97-AF65-F5344CB8AC3E}">
        <p14:creationId xmlns:p14="http://schemas.microsoft.com/office/powerpoint/2010/main" val="30917110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6BE4F-6E27-4198-815C-FBB0577EB1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2659224"/>
            <a:ext cx="10058400" cy="1614196"/>
          </a:xfrm>
        </p:spPr>
        <p:txBody>
          <a:bodyPr>
            <a:noAutofit/>
          </a:bodyPr>
          <a:lstStyle/>
          <a:p>
            <a:pPr algn="ctr">
              <a:spcAft>
                <a:spcPts val="1200"/>
              </a:spcAft>
            </a:pPr>
            <a:r>
              <a:rPr lang="en-US" b="1" dirty="0">
                <a:solidFill>
                  <a:srgbClr val="002060"/>
                </a:solidFill>
              </a:rPr>
              <a:t>Wrap-up and Adjourn</a:t>
            </a:r>
          </a:p>
        </p:txBody>
      </p:sp>
    </p:spTree>
    <p:extLst>
      <p:ext uri="{BB962C8B-B14F-4D97-AF65-F5344CB8AC3E}">
        <p14:creationId xmlns:p14="http://schemas.microsoft.com/office/powerpoint/2010/main" val="1346977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D101C81-78E5-400A-9026-A27D1840F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Agenda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2E5FDFB-D232-4612-8470-B13FCB381A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4318" y="1845734"/>
            <a:ext cx="9961362" cy="402336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9:00 am    Welcome </a:t>
            </a:r>
          </a:p>
          <a:p>
            <a:pPr marL="0" indent="0">
              <a:buNone/>
            </a:pPr>
            <a:r>
              <a:rPr lang="en-US" sz="2400" dirty="0"/>
              <a:t>9:10 am    Action: Approval of Meeting Minutes; </a:t>
            </a:r>
            <a:r>
              <a:rPr lang="en-US" sz="2400" i="1" dirty="0"/>
              <a:t>Public Comment; Vote</a:t>
            </a:r>
          </a:p>
          <a:p>
            <a:pPr marL="0" indent="0">
              <a:buNone/>
            </a:pPr>
            <a:r>
              <a:rPr lang="en-US" sz="2400" dirty="0"/>
              <a:t>9:20 am    The Research and Evaluation Committee Charter; </a:t>
            </a:r>
            <a:r>
              <a:rPr lang="en-US" sz="2400" i="1" dirty="0"/>
              <a:t>Public Comment </a:t>
            </a:r>
          </a:p>
          <a:p>
            <a:pPr marL="0" indent="0">
              <a:buNone/>
            </a:pPr>
            <a:r>
              <a:rPr lang="en-US" sz="2400" dirty="0"/>
              <a:t>9:35 am    The Commission’s Results Framework</a:t>
            </a:r>
          </a:p>
          <a:p>
            <a:pPr marL="0" indent="0">
              <a:buNone/>
            </a:pPr>
            <a:r>
              <a:rPr lang="en-US" sz="2400" dirty="0"/>
              <a:t>10:15 am  Breakout Sessions</a:t>
            </a:r>
          </a:p>
          <a:p>
            <a:pPr marL="0" indent="0">
              <a:buNone/>
            </a:pPr>
            <a:r>
              <a:rPr lang="en-US" sz="2400" dirty="0"/>
              <a:t>11:00 am  Break</a:t>
            </a:r>
          </a:p>
          <a:p>
            <a:pPr marL="0" indent="0">
              <a:buNone/>
            </a:pPr>
            <a:r>
              <a:rPr lang="en-US" sz="2400" dirty="0"/>
              <a:t>11:00 am  Report back from Breakout Session; </a:t>
            </a:r>
            <a:r>
              <a:rPr lang="en-US" sz="2400" i="1" dirty="0"/>
              <a:t>Public Comment</a:t>
            </a:r>
          </a:p>
          <a:p>
            <a:pPr marL="0" indent="0">
              <a:buNone/>
            </a:pPr>
            <a:r>
              <a:rPr lang="en-US" sz="2400" dirty="0"/>
              <a:t>11:50 am  Wrap-up and Adjourn                                                                                                                        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0055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6BE4F-6E27-4198-815C-FBB0577EB1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2659223"/>
            <a:ext cx="10058400" cy="2081103"/>
          </a:xfrm>
        </p:spPr>
        <p:txBody>
          <a:bodyPr>
            <a:normAutofit fontScale="90000"/>
          </a:bodyPr>
          <a:lstStyle/>
          <a:p>
            <a:br>
              <a:rPr lang="en-US" sz="4800" b="1" dirty="0">
                <a:solidFill>
                  <a:schemeClr val="tx1"/>
                </a:solidFill>
              </a:rPr>
            </a:br>
            <a:br>
              <a:rPr lang="en-US" sz="4800" b="1" dirty="0">
                <a:solidFill>
                  <a:schemeClr val="tx1"/>
                </a:solidFill>
              </a:rPr>
            </a:br>
            <a:br>
              <a:rPr lang="en-US" sz="4800" b="1" dirty="0">
                <a:solidFill>
                  <a:schemeClr val="tx1"/>
                </a:solidFill>
              </a:rPr>
            </a:br>
            <a:r>
              <a:rPr lang="en-US" sz="4800" b="1" dirty="0">
                <a:solidFill>
                  <a:schemeClr val="tx1"/>
                </a:solidFill>
              </a:rPr>
              <a:t>Welcome</a:t>
            </a:r>
            <a:br>
              <a:rPr lang="en-US" sz="4400" b="1" dirty="0">
                <a:solidFill>
                  <a:schemeClr val="tx1"/>
                </a:solidFill>
              </a:rPr>
            </a:br>
            <a:endParaRPr lang="en-US" sz="4400" cap="small" dirty="0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C336A6-86B9-40D1-BCA6-D0F7A40C9D7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Commissioners Dr. Itai Danovitch and Mr. Ken Berrick</a:t>
            </a:r>
            <a:endParaRPr lang="en-US" sz="2000" dirty="0"/>
          </a:p>
        </p:txBody>
      </p:sp>
      <p:pic>
        <p:nvPicPr>
          <p:cNvPr id="4" name="Picture 2" descr="Home">
            <a:extLst>
              <a:ext uri="{FF2B5EF4-FFF2-40B4-BE49-F238E27FC236}">
                <a16:creationId xmlns:a16="http://schemas.microsoft.com/office/drawing/2014/main" id="{F20D7F60-0EF2-4DBE-9DFC-8907D9B8AD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14997" y="5027121"/>
            <a:ext cx="2705877" cy="1035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32551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C2D5F-17D2-49EA-860C-B0089E996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Committee Member Interviews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2EE574-83F0-465B-8886-9245EFB742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45734"/>
            <a:ext cx="10553700" cy="4023360"/>
          </a:xfrm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n-US" sz="2800" b="1" dirty="0"/>
              <a:t>Key Themes: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/>
              <a:t>1</a:t>
            </a:r>
            <a:r>
              <a:rPr lang="en-US" sz="2400" dirty="0"/>
              <a:t>. Understanding the Impact of MHSA</a:t>
            </a:r>
          </a:p>
          <a:p>
            <a:pPr marL="4572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dirty="0"/>
              <a:t>    “What is the story we can tell about the impact of this extraordinary legislation?”</a:t>
            </a:r>
          </a:p>
          <a:p>
            <a:pPr marL="4572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dirty="0"/>
              <a:t>    Consider developing an evaluation framework. </a:t>
            </a:r>
          </a:p>
          <a:p>
            <a:pPr marL="0" indent="0">
              <a:buNone/>
            </a:pPr>
            <a:r>
              <a:rPr lang="en-US" sz="2400" dirty="0"/>
              <a:t>2. Important Areas of Committee Focus</a:t>
            </a:r>
          </a:p>
          <a:p>
            <a:pPr marL="0" indent="0">
              <a:buNone/>
            </a:pPr>
            <a:r>
              <a:rPr lang="en-US" sz="2400" dirty="0"/>
              <a:t>3. Ways to Enhance Committee Processes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7865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6BE4F-6E27-4198-815C-FBB0577EB1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2659223"/>
            <a:ext cx="10058400" cy="2081103"/>
          </a:xfrm>
        </p:spPr>
        <p:txBody>
          <a:bodyPr>
            <a:normAutofit fontScale="90000"/>
          </a:bodyPr>
          <a:lstStyle/>
          <a:p>
            <a:br>
              <a:rPr lang="en-US" sz="4800" b="1" dirty="0">
                <a:solidFill>
                  <a:schemeClr val="tx1"/>
                </a:solidFill>
              </a:rPr>
            </a:br>
            <a:br>
              <a:rPr lang="en-US" sz="4800" b="1" dirty="0">
                <a:solidFill>
                  <a:schemeClr val="tx1"/>
                </a:solidFill>
              </a:rPr>
            </a:br>
            <a:br>
              <a:rPr lang="en-US" sz="4800" b="1" dirty="0">
                <a:solidFill>
                  <a:schemeClr val="tx1"/>
                </a:solidFill>
              </a:rPr>
            </a:br>
            <a:r>
              <a:rPr lang="en-US" sz="4800" b="1" dirty="0">
                <a:solidFill>
                  <a:schemeClr val="tx1"/>
                </a:solidFill>
              </a:rPr>
              <a:t>Action: Approval of Meeting Minutes</a:t>
            </a:r>
            <a:br>
              <a:rPr lang="en-US" sz="4400" b="1" dirty="0">
                <a:solidFill>
                  <a:schemeClr val="tx1"/>
                </a:solidFill>
              </a:rPr>
            </a:br>
            <a:endParaRPr lang="en-US" sz="4400" cap="small" dirty="0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C336A6-86B9-40D1-BCA6-D0F7A40C9D7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Commissioner Dr. Itai Danovitch </a:t>
            </a:r>
            <a:endParaRPr lang="en-US" sz="2000" dirty="0"/>
          </a:p>
        </p:txBody>
      </p:sp>
      <p:pic>
        <p:nvPicPr>
          <p:cNvPr id="4" name="Picture 2" descr="Home">
            <a:extLst>
              <a:ext uri="{FF2B5EF4-FFF2-40B4-BE49-F238E27FC236}">
                <a16:creationId xmlns:a16="http://schemas.microsoft.com/office/drawing/2014/main" id="{F20D7F60-0EF2-4DBE-9DFC-8907D9B8AD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300747" y="4509266"/>
            <a:ext cx="2705877" cy="1035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2953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6BE4F-6E27-4198-815C-FBB0577EB1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2659223"/>
            <a:ext cx="10494645" cy="2081103"/>
          </a:xfrm>
        </p:spPr>
        <p:txBody>
          <a:bodyPr>
            <a:normAutofit fontScale="90000"/>
          </a:bodyPr>
          <a:lstStyle/>
          <a:p>
            <a:br>
              <a:rPr lang="en-US" sz="4800" b="1" dirty="0">
                <a:solidFill>
                  <a:schemeClr val="tx1"/>
                </a:solidFill>
              </a:rPr>
            </a:br>
            <a:br>
              <a:rPr lang="en-US" sz="4800" b="1" dirty="0">
                <a:solidFill>
                  <a:schemeClr val="tx1"/>
                </a:solidFill>
              </a:rPr>
            </a:br>
            <a:br>
              <a:rPr lang="en-US" sz="4800" b="1" dirty="0">
                <a:solidFill>
                  <a:schemeClr val="tx1"/>
                </a:solidFill>
              </a:rPr>
            </a:br>
            <a:r>
              <a:rPr lang="en-US" sz="4800" b="1" dirty="0">
                <a:solidFill>
                  <a:schemeClr val="tx1"/>
                </a:solidFill>
              </a:rPr>
              <a:t>The Research and Evaluation Committee Charter</a:t>
            </a:r>
            <a:br>
              <a:rPr lang="en-US" sz="4400" b="1" dirty="0">
                <a:solidFill>
                  <a:schemeClr val="tx1"/>
                </a:solidFill>
              </a:rPr>
            </a:br>
            <a:endParaRPr lang="en-US" sz="4400" cap="small" dirty="0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C336A6-86B9-40D1-BCA6-D0F7A40C9D7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Commissioners Dr. Itai Danovitch and Mr. Ken Berrick</a:t>
            </a:r>
            <a:endParaRPr lang="en-US" sz="2000" dirty="0"/>
          </a:p>
          <a:p>
            <a:endParaRPr lang="en-US" sz="2000" dirty="0"/>
          </a:p>
        </p:txBody>
      </p:sp>
      <p:pic>
        <p:nvPicPr>
          <p:cNvPr id="4" name="Picture 2" descr="Home">
            <a:extLst>
              <a:ext uri="{FF2B5EF4-FFF2-40B4-BE49-F238E27FC236}">
                <a16:creationId xmlns:a16="http://schemas.microsoft.com/office/drawing/2014/main" id="{F20D7F60-0EF2-4DBE-9DFC-8907D9B8AD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757947" y="4562911"/>
            <a:ext cx="2705877" cy="1035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8500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6BE4F-6E27-4198-815C-FBB0577EB1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2659224"/>
            <a:ext cx="10058400" cy="1614196"/>
          </a:xfrm>
        </p:spPr>
        <p:txBody>
          <a:bodyPr>
            <a:noAutofit/>
          </a:bodyPr>
          <a:lstStyle/>
          <a:p>
            <a:pPr algn="ctr">
              <a:spcAft>
                <a:spcPts val="1200"/>
              </a:spcAft>
            </a:pPr>
            <a:r>
              <a:rPr lang="en-US" b="1" dirty="0">
                <a:solidFill>
                  <a:srgbClr val="002060"/>
                </a:solidFill>
              </a:rPr>
              <a:t>Public Comment</a:t>
            </a:r>
          </a:p>
        </p:txBody>
      </p:sp>
    </p:spTree>
    <p:extLst>
      <p:ext uri="{BB962C8B-B14F-4D97-AF65-F5344CB8AC3E}">
        <p14:creationId xmlns:p14="http://schemas.microsoft.com/office/powerpoint/2010/main" val="39530739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6BE4F-6E27-4198-815C-FBB0577EB1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2659223"/>
            <a:ext cx="10494645" cy="2081103"/>
          </a:xfrm>
        </p:spPr>
        <p:txBody>
          <a:bodyPr>
            <a:normAutofit fontScale="90000"/>
          </a:bodyPr>
          <a:lstStyle/>
          <a:p>
            <a:br>
              <a:rPr lang="en-US" sz="4800" b="1" dirty="0">
                <a:solidFill>
                  <a:schemeClr val="tx1"/>
                </a:solidFill>
              </a:rPr>
            </a:br>
            <a:br>
              <a:rPr lang="en-US" sz="4800" b="1" dirty="0">
                <a:solidFill>
                  <a:schemeClr val="tx1"/>
                </a:solidFill>
              </a:rPr>
            </a:br>
            <a:br>
              <a:rPr lang="en-US" sz="4800" b="1" dirty="0">
                <a:solidFill>
                  <a:schemeClr val="tx1"/>
                </a:solidFill>
              </a:rPr>
            </a:br>
            <a:r>
              <a:rPr lang="en-US" sz="4800" b="1" dirty="0">
                <a:solidFill>
                  <a:schemeClr val="tx1"/>
                </a:solidFill>
              </a:rPr>
              <a:t>The Commission’s Results Framework</a:t>
            </a:r>
            <a:br>
              <a:rPr lang="en-US" sz="4400" b="1" dirty="0">
                <a:solidFill>
                  <a:schemeClr val="tx1"/>
                </a:solidFill>
              </a:rPr>
            </a:br>
            <a:endParaRPr lang="en-US" sz="4400" cap="small" dirty="0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C336A6-86B9-40D1-BCA6-D0F7A40C9D7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Ms. Susan Brutschy and Ms. Lisa Colvig-Niclai, Applied Survey    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Research</a:t>
            </a:r>
          </a:p>
          <a:p>
            <a:endParaRPr lang="en-US" sz="2000" dirty="0"/>
          </a:p>
          <a:p>
            <a:endParaRPr lang="en-US" sz="2000" dirty="0"/>
          </a:p>
        </p:txBody>
      </p:sp>
      <p:pic>
        <p:nvPicPr>
          <p:cNvPr id="4" name="Picture 2" descr="Home">
            <a:extLst>
              <a:ext uri="{FF2B5EF4-FFF2-40B4-BE49-F238E27FC236}">
                <a16:creationId xmlns:a16="http://schemas.microsoft.com/office/drawing/2014/main" id="{F20D7F60-0EF2-4DBE-9DFC-8907D9B8AD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669310" y="4740326"/>
            <a:ext cx="2705877" cy="1035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65166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6BE4F-6E27-4198-815C-FBB0577EB1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2659223"/>
            <a:ext cx="10494645" cy="2255677"/>
          </a:xfrm>
        </p:spPr>
        <p:txBody>
          <a:bodyPr>
            <a:normAutofit fontScale="90000"/>
          </a:bodyPr>
          <a:lstStyle/>
          <a:p>
            <a:br>
              <a:rPr lang="en-US" sz="4800" b="1" dirty="0">
                <a:solidFill>
                  <a:schemeClr val="tx1"/>
                </a:solidFill>
              </a:rPr>
            </a:br>
            <a:br>
              <a:rPr lang="en-US" sz="4800" b="1" dirty="0">
                <a:solidFill>
                  <a:schemeClr val="tx1"/>
                </a:solidFill>
              </a:rPr>
            </a:br>
            <a:br>
              <a:rPr lang="en-US" sz="4800" b="1" dirty="0">
                <a:solidFill>
                  <a:schemeClr val="tx1"/>
                </a:solidFill>
              </a:rPr>
            </a:br>
            <a:r>
              <a:rPr lang="en-US" sz="4800" b="1" dirty="0">
                <a:solidFill>
                  <a:schemeClr val="tx1"/>
                </a:solidFill>
              </a:rPr>
              <a:t>Breakout Sessions</a:t>
            </a:r>
            <a:br>
              <a:rPr lang="en-US" sz="4400" b="1" dirty="0">
                <a:solidFill>
                  <a:schemeClr val="tx1"/>
                </a:solidFill>
              </a:rPr>
            </a:br>
            <a:endParaRPr lang="en-US" sz="4400" cap="small" dirty="0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C336A6-86B9-40D1-BCA6-D0F7A40C9D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7279" y="4444017"/>
            <a:ext cx="10058400" cy="1143000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Commissioner Itai Danovitch, Commissioner Ken Berrick, </a:t>
            </a:r>
          </a:p>
          <a:p>
            <a:pPr>
              <a:spcBef>
                <a:spcPts val="0"/>
              </a:spcBef>
            </a:pPr>
            <a:r>
              <a:rPr lang="en-US" sz="2000" dirty="0">
                <a:solidFill>
                  <a:schemeClr val="tx1"/>
                </a:solidFill>
              </a:rPr>
              <a:t>And Dr. Dawnte Early</a:t>
            </a:r>
            <a:endParaRPr lang="en-US" sz="2000" dirty="0"/>
          </a:p>
          <a:p>
            <a:endParaRPr lang="en-US" sz="2000" dirty="0"/>
          </a:p>
        </p:txBody>
      </p:sp>
      <p:pic>
        <p:nvPicPr>
          <p:cNvPr id="4" name="Picture 2" descr="Home">
            <a:extLst>
              <a:ext uri="{FF2B5EF4-FFF2-40B4-BE49-F238E27FC236}">
                <a16:creationId xmlns:a16="http://schemas.microsoft.com/office/drawing/2014/main" id="{F20D7F60-0EF2-4DBE-9DFC-8907D9B8AD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738897" y="4733104"/>
            <a:ext cx="2705877" cy="1035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446839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</TotalTime>
  <Words>227</Words>
  <Application>Microsoft Office PowerPoint</Application>
  <PresentationFormat>Widescreen</PresentationFormat>
  <Paragraphs>35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Calibri</vt:lpstr>
      <vt:lpstr>Calibri Light</vt:lpstr>
      <vt:lpstr>Wingdings</vt:lpstr>
      <vt:lpstr>Retrospect</vt:lpstr>
      <vt:lpstr>Research and Evaluation Committee Meeting</vt:lpstr>
      <vt:lpstr>Agenda</vt:lpstr>
      <vt:lpstr>   Welcome </vt:lpstr>
      <vt:lpstr>Committee Member Interviews</vt:lpstr>
      <vt:lpstr>   Action: Approval of Meeting Minutes </vt:lpstr>
      <vt:lpstr>   The Research and Evaluation Committee Charter </vt:lpstr>
      <vt:lpstr>Public Comment</vt:lpstr>
      <vt:lpstr>   The Commission’s Results Framework </vt:lpstr>
      <vt:lpstr>   Breakout Sessions </vt:lpstr>
      <vt:lpstr>10-Minute Break </vt:lpstr>
      <vt:lpstr>Report Back from Breakout Groups</vt:lpstr>
      <vt:lpstr>Public Comment</vt:lpstr>
      <vt:lpstr>Wrap-up and Adjourn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and Evaluation Committee Meeting</dc:title>
  <dc:creator>LeMasson, Kai@MHSOAC</dc:creator>
  <cp:lastModifiedBy>LeMasson, Kai@MHSOAC</cp:lastModifiedBy>
  <cp:revision>32</cp:revision>
  <dcterms:created xsi:type="dcterms:W3CDTF">2020-08-22T01:09:33Z</dcterms:created>
  <dcterms:modified xsi:type="dcterms:W3CDTF">2020-11-17T23:19:26Z</dcterms:modified>
</cp:coreProperties>
</file>