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3" r:id="rId3"/>
    <p:sldId id="259" r:id="rId4"/>
    <p:sldId id="262" r:id="rId5"/>
    <p:sldId id="273" r:id="rId6"/>
    <p:sldId id="264" r:id="rId7"/>
    <p:sldId id="257" r:id="rId8"/>
    <p:sldId id="260" r:id="rId9"/>
    <p:sldId id="261" r:id="rId10"/>
    <p:sldId id="258" r:id="rId11"/>
  </p:sldIdLst>
  <p:sldSz cx="9144000" cy="6858000" type="screen4x3"/>
  <p:notesSz cx="6954838" cy="92408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0" autoAdjust="0"/>
    <p:restoredTop sz="65866" autoAdjust="0"/>
  </p:normalViewPr>
  <p:slideViewPr>
    <p:cSldViewPr>
      <p:cViewPr varScale="1">
        <p:scale>
          <a:sx n="71" d="100"/>
          <a:sy n="71" d="100"/>
        </p:scale>
        <p:origin x="96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46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8" rIns="92534" bIns="46268" numCol="1" anchor="t" anchorCtr="0" compatLnSpc="1">
            <a:prstTxWarp prst="textNoShape">
              <a:avLst/>
            </a:prstTxWarp>
          </a:bodyPr>
          <a:lstStyle>
            <a:lvl1pPr algn="l" defTabSz="92543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8588" y="0"/>
            <a:ext cx="30146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8" rIns="92534" bIns="46268" numCol="1" anchor="t" anchorCtr="0" compatLnSpc="1">
            <a:prstTxWarp prst="textNoShape">
              <a:avLst/>
            </a:prstTxWarp>
          </a:bodyPr>
          <a:lstStyle>
            <a:lvl1pPr algn="r" defTabSz="92543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7288"/>
            <a:ext cx="30146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8" rIns="92534" bIns="46268" numCol="1" anchor="b" anchorCtr="0" compatLnSpc="1">
            <a:prstTxWarp prst="textNoShape">
              <a:avLst/>
            </a:prstTxWarp>
          </a:bodyPr>
          <a:lstStyle>
            <a:lvl1pPr algn="l" defTabSz="92543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8588" y="8777288"/>
            <a:ext cx="30146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8" rIns="92534" bIns="46268" numCol="1" anchor="b" anchorCtr="0" compatLnSpc="1">
            <a:prstTxWarp prst="textNoShape">
              <a:avLst/>
            </a:prstTxWarp>
          </a:bodyPr>
          <a:lstStyle>
            <a:lvl1pPr algn="r" defTabSz="923925" eaLnBrk="1" hangingPunct="1">
              <a:defRPr sz="1200"/>
            </a:lvl1pPr>
          </a:lstStyle>
          <a:p>
            <a:pPr>
              <a:defRPr/>
            </a:pPr>
            <a:fld id="{2DDD04E3-F378-4FB6-9241-A5DD4957D1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256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46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8" rIns="92534" bIns="46268" numCol="1" anchor="t" anchorCtr="0" compatLnSpc="1">
            <a:prstTxWarp prst="textNoShape">
              <a:avLst/>
            </a:prstTxWarp>
          </a:bodyPr>
          <a:lstStyle>
            <a:lvl1pPr algn="l" defTabSz="92543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8588" y="0"/>
            <a:ext cx="30146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8" rIns="92534" bIns="46268" numCol="1" anchor="t" anchorCtr="0" compatLnSpc="1">
            <a:prstTxWarp prst="textNoShape">
              <a:avLst/>
            </a:prstTxWarp>
          </a:bodyPr>
          <a:lstStyle>
            <a:lvl1pPr algn="r" defTabSz="92543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8400" y="692150"/>
            <a:ext cx="4618038" cy="3465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325" y="4389438"/>
            <a:ext cx="5564188" cy="415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8" rIns="92534" bIns="462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7288"/>
            <a:ext cx="30146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8" rIns="92534" bIns="46268" numCol="1" anchor="b" anchorCtr="0" compatLnSpc="1">
            <a:prstTxWarp prst="textNoShape">
              <a:avLst/>
            </a:prstTxWarp>
          </a:bodyPr>
          <a:lstStyle>
            <a:lvl1pPr algn="l" defTabSz="92543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8588" y="8777288"/>
            <a:ext cx="30146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8" rIns="92534" bIns="46268" numCol="1" anchor="b" anchorCtr="0" compatLnSpc="1">
            <a:prstTxWarp prst="textNoShape">
              <a:avLst/>
            </a:prstTxWarp>
          </a:bodyPr>
          <a:lstStyle>
            <a:lvl1pPr algn="r" defTabSz="923925" eaLnBrk="1" hangingPunct="1">
              <a:defRPr sz="1200"/>
            </a:lvl1pPr>
          </a:lstStyle>
          <a:p>
            <a:pPr>
              <a:defRPr/>
            </a:pPr>
            <a:fld id="{0627FF60-593C-4012-A3E2-7732855553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3888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39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39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39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39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997AA94-2B0D-417B-B334-3C64C7F76964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003673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39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39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39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39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7961102-AA84-4371-9F97-E3FDF71E433B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47718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39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39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39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39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80FB976-5B5D-4228-91F7-30E30D3F4D34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850567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39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39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39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39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F177855-2BEE-4CF4-A9ED-23A36F72679D}" type="slidenum">
              <a:rPr lang="en-US" altLang="en-US" smtClean="0"/>
              <a:pPr/>
              <a:t>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45524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39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39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39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39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3EEA001-6FF0-4BA4-947C-4759B45E7824}" type="slidenum">
              <a:rPr lang="en-US" altLang="en-US" smtClean="0"/>
              <a:pPr/>
              <a:t>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568578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39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39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39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39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5E42A8F-7623-4890-886D-DDD8C483430E}" type="slidenum">
              <a:rPr lang="en-US" altLang="en-US" smtClean="0"/>
              <a:pPr/>
              <a:t>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30925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39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39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39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39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26C5EE7-081A-4379-8299-2DDC1F263553}" type="slidenum">
              <a:rPr lang="en-US" altLang="en-US" smtClean="0"/>
              <a:pPr/>
              <a:t>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125980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39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39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39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39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515DDBD-ACF3-4F53-962D-59C6249584E8}" type="slidenum">
              <a:rPr lang="en-US" altLang="en-US" smtClean="0"/>
              <a:pPr/>
              <a:t>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509049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39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39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39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39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9BE7A4D-EB33-4681-B050-B779E6DA49ED}" type="slidenum">
              <a:rPr lang="en-US" altLang="en-US" smtClean="0"/>
              <a:pPr/>
              <a:t>10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4866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5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T0" fmla="*/ 0 w 4917"/>
                <a:gd name="T1" fmla="*/ 0 h 1000"/>
                <a:gd name="T2" fmla="*/ 5860 w 4917"/>
                <a:gd name="T3" fmla="*/ 0 h 1000"/>
                <a:gd name="T4" fmla="*/ 6524 w 4917"/>
                <a:gd name="T5" fmla="*/ 664 h 1000"/>
                <a:gd name="T6" fmla="*/ 5861 w 4917"/>
                <a:gd name="T7" fmla="*/ 1327 h 1000"/>
                <a:gd name="T8" fmla="*/ 0 w 4917"/>
                <a:gd name="T9" fmla="*/ 1327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17"/>
                <a:gd name="T16" fmla="*/ 0 h 1000"/>
                <a:gd name="T17" fmla="*/ 2459 w 4917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7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80BC1-7507-4CA1-BAB8-15845198A4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257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7FF9CF-3BF3-4D80-83C2-C71C62D4CF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327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6D0396-C23D-4FBB-BEDD-DE8964E8F8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065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60C286-3901-49DD-9E06-E12CF54E57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274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9292ED-63B7-426D-B7C6-F98E46D7A8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177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D1707-F702-4797-AC67-82384E6582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250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1DACDD-8576-43FD-BA25-0EDB48C7BC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156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6048D6-28F9-4EAE-8AC8-A107DE5DC6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127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E9950C-710B-4277-87A2-84208FFAB7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192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9011DE-8D28-4834-9E2E-22FD9D23C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895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FB438F-602D-43B0-B814-3C0463F1FE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771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3833 w 7000"/>
                <a:gd name="T3" fmla="*/ 0 h 1000"/>
                <a:gd name="T4" fmla="*/ 4129 w 7000"/>
                <a:gd name="T5" fmla="*/ 295 h 1000"/>
                <a:gd name="T6" fmla="*/ 3834 w 7000"/>
                <a:gd name="T7" fmla="*/ 590 h 1000"/>
                <a:gd name="T8" fmla="*/ 0 w 7000"/>
                <a:gd name="T9" fmla="*/ 590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F323C56C-CA6D-4AE8-8951-B715679532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1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1E8E4EF-2818-42B5-AA5A-5ADD2DC4C5B8}" type="slidenum">
              <a:rPr lang="en-US" altLang="en-US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200" smtClean="0">
              <a:latin typeface="Arial Black" panose="020B0A04020102020204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276600"/>
            <a:ext cx="6629400" cy="19812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endParaRPr lang="en-US" altLang="en-US" sz="1000" smtClean="0"/>
          </a:p>
          <a:p>
            <a:pPr algn="ctr" eaLnBrk="1" hangingPunct="1">
              <a:lnSpc>
                <a:spcPct val="80000"/>
              </a:lnSpc>
            </a:pPr>
            <a:r>
              <a:rPr lang="en-US" altLang="en-US" sz="2400" smtClean="0"/>
              <a:t>Filomena Yeroshek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altLang="en-US" sz="2400" smtClean="0"/>
              <a:t>Chief Counsel</a:t>
            </a:r>
          </a:p>
          <a:p>
            <a:pPr algn="ctr" eaLnBrk="1" hangingPunct="1">
              <a:lnSpc>
                <a:spcPct val="80000"/>
              </a:lnSpc>
            </a:pPr>
            <a:endParaRPr lang="en-US" altLang="en-US" sz="1000" smtClean="0"/>
          </a:p>
          <a:p>
            <a:pPr algn="ctr" eaLnBrk="1" hangingPunct="1">
              <a:lnSpc>
                <a:spcPct val="80000"/>
              </a:lnSpc>
            </a:pPr>
            <a:r>
              <a:rPr lang="en-US" altLang="en-US" sz="2400" smtClean="0"/>
              <a:t>Joint Meeting of the CFLC and CLCC 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altLang="en-US" sz="2400" smtClean="0"/>
              <a:t>October 13, 2016</a:t>
            </a:r>
          </a:p>
        </p:txBody>
      </p:sp>
      <p:pic>
        <p:nvPicPr>
          <p:cNvPr id="5124" name="Picture 4" descr="logo_white_shadow"/>
          <p:cNvPicPr>
            <a:picLocks noGrp="1" noChangeAspect="1" noChangeArrowheads="1"/>
          </p:cNvPicPr>
          <p:nvPr>
            <p:ph type="ctr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95600" y="0"/>
            <a:ext cx="2514600" cy="865188"/>
          </a:xfrm>
        </p:spPr>
      </p:pic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762000" y="1447800"/>
            <a:ext cx="79152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>
                <a:solidFill>
                  <a:schemeClr val="bg1"/>
                </a:solidFill>
              </a:rPr>
              <a:t>Bagley-Keene Open Meeting Act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86DE5F3-CAE1-4EEA-9E00-34738153B885}" type="slidenum">
              <a:rPr lang="en-US" altLang="en-US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200" smtClean="0">
              <a:latin typeface="Arial Black" panose="020B0A04020102020204" pitchFamily="34" charset="0"/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800" smtClean="0"/>
              <a:t>Copies of Documents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endParaRPr lang="en-US" altLang="en-US" sz="2000" b="1" smtClean="0"/>
          </a:p>
          <a:p>
            <a:pPr eaLnBrk="1" hangingPunct="1"/>
            <a:r>
              <a:rPr lang="en-US" altLang="en-US" smtClean="0"/>
              <a:t>Documents given to all or a majority of the Committee members must be made available for public inspection at the meeting.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No requirement to post documents in advance.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EA2E5D1-00A0-49C4-90EA-B2BF12140C79}" type="slidenum">
              <a:rPr lang="en-US" altLang="en-US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200" smtClean="0">
              <a:latin typeface="Arial Black" panose="020B0A04020102020204" pitchFamily="34" charset="0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457200"/>
            <a:ext cx="8015287" cy="685800"/>
          </a:xfrm>
        </p:spPr>
        <p:txBody>
          <a:bodyPr/>
          <a:lstStyle/>
          <a:p>
            <a:pPr algn="ctr" eaLnBrk="1" hangingPunct="1"/>
            <a:r>
              <a:rPr lang="en-US" altLang="en-US" sz="3800" smtClean="0"/>
              <a:t/>
            </a:r>
            <a:br>
              <a:rPr lang="en-US" altLang="en-US" sz="3800" smtClean="0"/>
            </a:br>
            <a:r>
              <a:rPr lang="en-US" altLang="en-US" sz="3800" smtClean="0"/>
              <a:t/>
            </a:r>
            <a:br>
              <a:rPr lang="en-US" altLang="en-US" sz="3800" smtClean="0"/>
            </a:br>
            <a:r>
              <a:rPr lang="en-US" altLang="en-US" sz="3800" smtClean="0"/>
              <a:t>Three Basic Duties Under The Act</a:t>
            </a:r>
            <a:br>
              <a:rPr lang="en-US" altLang="en-US" sz="3800" smtClean="0"/>
            </a:br>
            <a:r>
              <a:rPr lang="en-US" altLang="en-US" sz="3800" smtClean="0"/>
              <a:t/>
            </a:r>
            <a:br>
              <a:rPr lang="en-US" altLang="en-US" sz="3800" smtClean="0"/>
            </a:br>
            <a:endParaRPr lang="en-US" altLang="en-US" sz="3800" smtClean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endParaRPr lang="en-US" altLang="en-US" b="1" smtClean="0"/>
          </a:p>
          <a:p>
            <a:pPr eaLnBrk="1" hangingPunct="1"/>
            <a:r>
              <a:rPr lang="en-US" altLang="en-US" smtClean="0"/>
              <a:t>Conduct open and transparent meetings</a:t>
            </a:r>
          </a:p>
          <a:p>
            <a:pPr eaLnBrk="1" hangingPunct="1"/>
            <a:r>
              <a:rPr lang="en-US" altLang="en-US" smtClean="0"/>
              <a:t>Give adequate notice of meetings </a:t>
            </a:r>
          </a:p>
          <a:p>
            <a:pPr eaLnBrk="1" hangingPunct="1"/>
            <a:r>
              <a:rPr lang="en-US" altLang="en-US" smtClean="0"/>
              <a:t>Provide an opportunity for public  comment at meetings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FF137AD-D857-4FBA-AE4B-1EBE60706650}" type="slidenum">
              <a:rPr lang="en-US" altLang="en-US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200" smtClean="0">
              <a:latin typeface="Arial Black" panose="020B0A04020102020204" pitchFamily="34" charset="0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To What Groups Does The Act Apply?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924800" cy="4572000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endParaRPr lang="en-US" altLang="en-US" sz="1400" b="1" smtClean="0"/>
          </a:p>
          <a:p>
            <a:pPr eaLnBrk="1" hangingPunct="1"/>
            <a:r>
              <a:rPr lang="en-US" altLang="en-US" smtClean="0"/>
              <a:t>Commission</a:t>
            </a:r>
          </a:p>
          <a:p>
            <a:pPr eaLnBrk="1" hangingPunct="1"/>
            <a:r>
              <a:rPr lang="en-US" altLang="en-US" smtClean="0"/>
              <a:t>Committees</a:t>
            </a:r>
          </a:p>
          <a:p>
            <a:pPr eaLnBrk="1" hangingPunct="1"/>
            <a:r>
              <a:rPr lang="en-US" altLang="en-US" smtClean="0"/>
              <a:t>Other:</a:t>
            </a:r>
          </a:p>
          <a:p>
            <a:pPr lvl="1" eaLnBrk="1" hangingPunct="1"/>
            <a:r>
              <a:rPr lang="en-US" altLang="en-US" smtClean="0"/>
              <a:t>Group created by the Commission or Committee </a:t>
            </a:r>
            <a:r>
              <a:rPr lang="en-US" altLang="en-US" b="1" u="sng" smtClean="0"/>
              <a:t>and</a:t>
            </a:r>
          </a:p>
          <a:p>
            <a:pPr lvl="1" eaLnBrk="1" hangingPunct="1"/>
            <a:r>
              <a:rPr lang="en-US" altLang="en-US" smtClean="0"/>
              <a:t>Consists of 3 or more persons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C63D3D4-043F-4D4B-99CB-7BE0681A6516}" type="slidenum">
              <a:rPr lang="en-US" altLang="en-US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200" smtClean="0">
              <a:latin typeface="Arial Black" panose="020B0A04020102020204" pitchFamily="34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800" smtClean="0"/>
              <a:t>What is a Meeting?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924800" cy="4572000"/>
          </a:xfrm>
        </p:spPr>
        <p:txBody>
          <a:bodyPr/>
          <a:lstStyle/>
          <a:p>
            <a:pPr eaLnBrk="1" hangingPunct="1"/>
            <a:r>
              <a:rPr lang="en-US" altLang="en-US" smtClean="0"/>
              <a:t>Any gathering of a majority of the members of the Committee to </a:t>
            </a:r>
            <a:r>
              <a:rPr lang="en-US" altLang="en-US" u="sng" smtClean="0"/>
              <a:t>hear</a:t>
            </a:r>
            <a:r>
              <a:rPr lang="en-US" altLang="en-US" smtClean="0"/>
              <a:t>, </a:t>
            </a:r>
            <a:r>
              <a:rPr lang="en-US" altLang="en-US" u="sng" smtClean="0"/>
              <a:t>discuss</a:t>
            </a:r>
            <a:r>
              <a:rPr lang="en-US" altLang="en-US" smtClean="0"/>
              <a:t>, or </a:t>
            </a:r>
            <a:r>
              <a:rPr lang="en-US" altLang="en-US" u="sng" smtClean="0"/>
              <a:t>deliberate</a:t>
            </a:r>
            <a:r>
              <a:rPr lang="en-US" altLang="en-US" smtClean="0"/>
              <a:t> any item that is within the scope of the Committee.</a:t>
            </a:r>
          </a:p>
          <a:p>
            <a:pPr lvl="1" eaLnBrk="1" hangingPunct="1"/>
            <a:r>
              <a:rPr lang="en-US" altLang="en-US" smtClean="0"/>
              <a:t>“Gathering” does not require a physical meeting – email, texts, and phone calls qualify.</a:t>
            </a:r>
          </a:p>
          <a:p>
            <a:pPr lvl="1" eaLnBrk="1" hangingPunct="1"/>
            <a:r>
              <a:rPr lang="en-US" altLang="en-US" smtClean="0"/>
              <a:t>Serial calls, text messages, emails, or other electronic communications are prohibited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Serial Calls, Texts, Emails, etc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Cannot have a series of one-to-one telephone calls, texts, or emails between Committee members to discuss a Committee topic.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Example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Member “A” emails member “B”; member “B” emails member “C”; member “C” emails member “D” and so forth.</a:t>
            </a: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A61E5F5-564E-4817-A8E9-8557BB43C95E}" type="slidenum">
              <a:rPr lang="en-US" altLang="en-US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200" smtClean="0"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EA085F6-7AB1-432B-9701-DAA7C81B52CA}" type="slidenum">
              <a:rPr lang="en-US" altLang="en-US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200" smtClean="0">
              <a:latin typeface="Arial Black" panose="020B0A04020102020204" pitchFamily="34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800" smtClean="0"/>
              <a:t>Extra Requirements for Teleconference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b="1" smtClean="0"/>
              <a:t>Meeting by Teleconferencing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Must comply with all requirements for in-person meetings (i.e. notice, public comment etc).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Location of each Committee member must be identified in the notice and agenda </a:t>
            </a:r>
            <a:r>
              <a:rPr lang="en-US" altLang="en-US" sz="2800" u="sng" smtClean="0"/>
              <a:t>and</a:t>
            </a:r>
            <a:r>
              <a:rPr lang="en-US" altLang="en-US" sz="2800" smtClean="0"/>
              <a:t> be open to the public.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At least one Committee member must be physically present at the location specified in the notice.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80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61EBB1D-7FF2-40CD-8F70-23238FC1ADE4}" type="slidenum">
              <a:rPr lang="en-US" altLang="en-US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200" smtClean="0">
              <a:latin typeface="Arial Black" panose="020B0A04020102020204" pitchFamily="34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800" smtClean="0"/>
              <a:t>Meeting Notice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b="1" smtClean="0"/>
              <a:t>Notice Requirements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en-US" altLang="en-US" sz="1200" b="1" smtClean="0"/>
          </a:p>
          <a:p>
            <a:pPr eaLnBrk="1" hangingPunct="1"/>
            <a:r>
              <a:rPr lang="en-US" altLang="en-US" smtClean="0">
                <a:cs typeface="Arial" panose="020B0604020202020204" pitchFamily="34" charset="0"/>
              </a:rPr>
              <a:t>Must give at least 10 day notice.</a:t>
            </a:r>
          </a:p>
          <a:p>
            <a:pPr eaLnBrk="1" hangingPunct="1"/>
            <a:r>
              <a:rPr lang="en-US" altLang="en-US" smtClean="0">
                <a:cs typeface="Arial" panose="020B0604020202020204" pitchFamily="34" charset="0"/>
              </a:rPr>
              <a:t>Notice must include agenda including brief description of the items of business to be </a:t>
            </a:r>
            <a:r>
              <a:rPr lang="en-US" altLang="en-US" u="sng" smtClean="0">
                <a:cs typeface="Arial" panose="020B0604020202020204" pitchFamily="34" charset="0"/>
              </a:rPr>
              <a:t>transacted</a:t>
            </a:r>
            <a:r>
              <a:rPr lang="en-US" altLang="en-US" smtClean="0">
                <a:cs typeface="Arial" panose="020B0604020202020204" pitchFamily="34" charset="0"/>
              </a:rPr>
              <a:t> or </a:t>
            </a:r>
            <a:r>
              <a:rPr lang="en-US" altLang="en-US" u="sng" smtClean="0">
                <a:cs typeface="Arial" panose="020B0604020202020204" pitchFamily="34" charset="0"/>
              </a:rPr>
              <a:t>discussed</a:t>
            </a:r>
            <a:r>
              <a:rPr lang="en-US" altLang="en-US" smtClean="0">
                <a:cs typeface="Arial" panose="020B0604020202020204" pitchFamily="34" charset="0"/>
              </a:rPr>
              <a:t>.</a:t>
            </a:r>
          </a:p>
          <a:p>
            <a:pPr lvl="1" eaLnBrk="1" hangingPunct="1"/>
            <a:r>
              <a:rPr lang="en-US" altLang="en-US" smtClean="0">
                <a:cs typeface="Arial" panose="020B0604020202020204" pitchFamily="34" charset="0"/>
              </a:rPr>
              <a:t>Enough details to inform the public of the subject matter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lvl="1" eaLnBrk="1" hangingPunct="1"/>
            <a:endParaRPr lang="en-US" altLang="en-US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5D0C8F4-FF94-4AD3-9F04-2D93FF819D34}" type="slidenum">
              <a:rPr lang="en-US" altLang="en-US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200" smtClean="0">
              <a:latin typeface="Arial Black" panose="020B0A04020102020204" pitchFamily="34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800" smtClean="0"/>
              <a:t>The Meeting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b="1" smtClean="0"/>
              <a:t>Items Not on The Agenda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b="1" smtClean="0"/>
              <a:t>(Think of the 3 Basic Duties)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en-US" altLang="en-US" sz="900" b="1" smtClean="0"/>
          </a:p>
          <a:p>
            <a:pPr eaLnBrk="1" hangingPunct="1"/>
            <a:r>
              <a:rPr lang="en-US" altLang="en-US" smtClean="0"/>
              <a:t>Committee cannot take action on items that are not on the agenda.</a:t>
            </a:r>
          </a:p>
          <a:p>
            <a:pPr eaLnBrk="1" hangingPunct="1"/>
            <a:r>
              <a:rPr lang="en-US" altLang="en-US" smtClean="0"/>
              <a:t> Committee cannot discuss items that are not on the agenda.</a:t>
            </a:r>
            <a:endParaRPr lang="en-US" altLang="en-US" b="1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FFBC4B2-B67F-437C-A19A-B9D4A9D5DAF6}" type="slidenum">
              <a:rPr lang="en-US" altLang="en-US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200" smtClean="0">
              <a:latin typeface="Arial Black" panose="020B0A04020102020204" pitchFamily="34" charset="0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800" smtClean="0"/>
              <a:t>Opportunity for Public Comment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endParaRPr lang="en-US" altLang="en-US" sz="1600" b="1" smtClean="0"/>
          </a:p>
          <a:p>
            <a:pPr eaLnBrk="1" hangingPunct="1"/>
            <a:r>
              <a:rPr lang="en-US" altLang="en-US" smtClean="0"/>
              <a:t>Must provide opportunity for the public to address each agenda item before or during Committee’s discussion or consideration. </a:t>
            </a:r>
          </a:p>
          <a:p>
            <a:pPr eaLnBrk="1" hangingPunct="1"/>
            <a:endParaRPr lang="en-US" altLang="en-US" sz="1400" smtClean="0"/>
          </a:p>
          <a:p>
            <a:pPr eaLnBrk="1" hangingPunct="1"/>
            <a:r>
              <a:rPr lang="en-US" altLang="en-US" smtClean="0"/>
              <a:t>Committee can limit the total time allocated on particular issues and for each speaker.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1197</TotalTime>
  <Words>423</Words>
  <Application>Microsoft Office PowerPoint</Application>
  <PresentationFormat>On-screen Show (4:3)</PresentationFormat>
  <Paragraphs>73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Wingdings</vt:lpstr>
      <vt:lpstr>Times New Roman</vt:lpstr>
      <vt:lpstr>Arial Black</vt:lpstr>
      <vt:lpstr>Radial</vt:lpstr>
      <vt:lpstr>PowerPoint Presentation</vt:lpstr>
      <vt:lpstr>  Three Basic Duties Under The Act  </vt:lpstr>
      <vt:lpstr>To What Groups Does The Act Apply?</vt:lpstr>
      <vt:lpstr>What is a Meeting?</vt:lpstr>
      <vt:lpstr>Serial Calls, Texts, Emails, etc</vt:lpstr>
      <vt:lpstr>Extra Requirements for Teleconference</vt:lpstr>
      <vt:lpstr>Meeting Notice</vt:lpstr>
      <vt:lpstr>The Meeting</vt:lpstr>
      <vt:lpstr>Opportunity for Public Comment</vt:lpstr>
      <vt:lpstr>Copies of Documents</vt:lpstr>
    </vt:vector>
  </TitlesOfParts>
  <Company>CA Dept of Mental Health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Client &amp; Family Leadership Committee</dc:title>
  <dc:creator>Administrator</dc:creator>
  <cp:lastModifiedBy>Moshe Swearingen</cp:lastModifiedBy>
  <cp:revision>113</cp:revision>
  <dcterms:created xsi:type="dcterms:W3CDTF">2010-01-27T18:01:57Z</dcterms:created>
  <dcterms:modified xsi:type="dcterms:W3CDTF">2016-10-13T17:08:44Z</dcterms:modified>
</cp:coreProperties>
</file>