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4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54112" y="0"/>
            <a:ext cx="73152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00" y="0"/>
            <a:ext cx="13335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9144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67818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438400"/>
            <a:ext cx="67818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6210300" y="6610350"/>
            <a:ext cx="1524000" cy="228600"/>
          </a:xfrm>
        </p:spPr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7924800" y="6610350"/>
            <a:ext cx="1198880" cy="228600"/>
          </a:xfrm>
        </p:spPr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457200" y="6611112"/>
            <a:ext cx="5600700" cy="2286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9085"/>
            <a:ext cx="2057400" cy="553707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5216"/>
            <a:ext cx="6019800" cy="55412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438274" y="6629400"/>
            <a:ext cx="7705726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5245101"/>
            <a:ext cx="69341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2600" y="4114800"/>
            <a:ext cx="69341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36398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7162800" y="6610350"/>
            <a:ext cx="1524000" cy="246888"/>
          </a:xfrm>
        </p:spPr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8742680" y="6610350"/>
            <a:ext cx="381000" cy="246888"/>
          </a:xfrm>
        </p:spPr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1524000" y="6610350"/>
            <a:ext cx="5562600" cy="247650"/>
          </a:xfrm>
        </p:spPr>
        <p:txBody>
          <a:bodyPr/>
          <a:lstStyle/>
          <a:p>
            <a:endParaRPr lang="en-US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362456" y="0"/>
            <a:ext cx="731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4648200" y="1981200"/>
            <a:ext cx="4040188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57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4648200" y="2438400"/>
            <a:ext cx="40386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3528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419600" y="1524000"/>
            <a:ext cx="4267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457201" y="2514599"/>
            <a:ext cx="33528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9144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048"/>
            <a:ext cx="3355848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25696" y="1554480"/>
            <a:ext cx="4270248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14600"/>
            <a:ext cx="3355848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9144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4419600" y="1524000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419600" y="5637212"/>
            <a:ext cx="42672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81200"/>
            <a:ext cx="82296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610350"/>
            <a:ext cx="1524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9688C236-5B5D-45F6-9E6A-8C3DA53FC468}" type="datetimeFigureOut">
              <a:rPr lang="en-US" smtClean="0"/>
              <a:t>10/13/2016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610350"/>
            <a:ext cx="66294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2680" y="6610350"/>
            <a:ext cx="381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B931AE09-B017-4203-94B2-AB6EE9E969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Strategies for Reducing Disparities in MHSOAC Special Projects: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Purpose and Rationale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2133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Project Infrastructure:</a:t>
            </a:r>
            <a:br>
              <a:rPr lang="en-US" dirty="0" smtClean="0"/>
            </a:br>
            <a:r>
              <a:rPr lang="en-US" dirty="0" smtClean="0"/>
              <a:t>What </a:t>
            </a:r>
            <a:r>
              <a:rPr lang="en-US" dirty="0"/>
              <a:t>strategies/procedures can be build in to project infrastructure to enhance cultural responsiveness of projects?</a:t>
            </a:r>
            <a:r>
              <a:rPr lang="en-US" b="0" dirty="0" smtClean="0">
                <a:effectLst/>
              </a:rPr>
              <a:t/>
            </a:r>
            <a:br>
              <a:rPr lang="en-US" b="0" dirty="0" smtClean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28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Gathering Data (1): </a:t>
            </a:r>
            <a:br>
              <a:rPr lang="en-US" dirty="0" smtClean="0"/>
            </a:br>
            <a:r>
              <a:rPr lang="en-US" dirty="0" smtClean="0"/>
              <a:t>How can we identify areas of disparities in each of our new projects?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50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Gathering Data (2):</a:t>
            </a:r>
            <a:br>
              <a:rPr lang="en-US" dirty="0" smtClean="0"/>
            </a:br>
            <a:r>
              <a:rPr lang="en-US" dirty="0" smtClean="0"/>
              <a:t>How do we collect data in a way that is culturally responsive?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57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Implementation:</a:t>
            </a:r>
            <a:br>
              <a:rPr lang="en-US" dirty="0" smtClean="0"/>
            </a:br>
            <a:r>
              <a:rPr lang="en-US" dirty="0" smtClean="0"/>
              <a:t>How do we ensure that diverse voices are heard in commission hearings and public engagement meetings?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7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 products:</a:t>
            </a:r>
            <a:br>
              <a:rPr lang="en-US" dirty="0" smtClean="0"/>
            </a:br>
            <a:r>
              <a:rPr lang="en-US" dirty="0" smtClean="0"/>
              <a:t>How do we ensure that products (reports, recommendations) reflect the needs and input of diverse communities?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6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16</TotalTime>
  <Words>19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Wingdings</vt:lpstr>
      <vt:lpstr>Macro</vt:lpstr>
      <vt:lpstr>   Strategies for Reducing Disparities in MHSOAC Special Projects:  Purpose and Rationale</vt:lpstr>
      <vt:lpstr>Project Infrastructure: What strategies/procedures can be build in to project infrastructure to enhance cultural responsiveness of projects? </vt:lpstr>
      <vt:lpstr>Gathering Data (1):  How can we identify areas of disparities in each of our new projects?</vt:lpstr>
      <vt:lpstr>Gathering Data (2): How do we collect data in a way that is culturally responsive? </vt:lpstr>
      <vt:lpstr>Project Implementation: How do we ensure that diverse voices are heard in commission hearings and public engagement meetings?</vt:lpstr>
      <vt:lpstr>Project products: How do we ensure that products (reports, recommendations) reflect the needs and input of diverse communities?</vt:lpstr>
    </vt:vector>
  </TitlesOfParts>
  <Company>CDSS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Infrastructure: What strategies/procedures can be build in to project infrastructure to enhance cultural responsiveness of projects?</dc:title>
  <dc:creator>Katherine Elliott</dc:creator>
  <cp:lastModifiedBy>Moshe Swearingen</cp:lastModifiedBy>
  <cp:revision>4</cp:revision>
  <dcterms:created xsi:type="dcterms:W3CDTF">2016-10-12T15:35:42Z</dcterms:created>
  <dcterms:modified xsi:type="dcterms:W3CDTF">2016-10-13T16:41:28Z</dcterms:modified>
</cp:coreProperties>
</file>