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271" r:id="rId5"/>
    <p:sldId id="259" r:id="rId6"/>
    <p:sldId id="264" r:id="rId7"/>
    <p:sldId id="263" r:id="rId8"/>
    <p:sldId id="265" r:id="rId9"/>
    <p:sldId id="272" r:id="rId10"/>
    <p:sldId id="266" r:id="rId11"/>
    <p:sldId id="267" r:id="rId12"/>
    <p:sldId id="270" r:id="rId13"/>
    <p:sldId id="268" r:id="rId14"/>
    <p:sldId id="26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69659" autoAdjust="0"/>
  </p:normalViewPr>
  <p:slideViewPr>
    <p:cSldViewPr snapToGrid="0">
      <p:cViewPr varScale="1">
        <p:scale>
          <a:sx n="50" d="100"/>
          <a:sy n="50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5/10/2017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5/10/2017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5/10/2017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5/10/2017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5/10/2017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5/10/2017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5/10/2017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7933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NAMI California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Families of Clients/Consumers </a:t>
            </a:r>
            <a:br>
              <a:rPr lang="en-US" sz="3600" dirty="0"/>
            </a:br>
            <a:r>
              <a:rPr lang="en-US" sz="3600" dirty="0"/>
              <a:t>&amp;</a:t>
            </a:r>
            <a:br>
              <a:rPr lang="en-US" sz="3600" dirty="0"/>
            </a:br>
            <a:r>
              <a:rPr lang="en-US" sz="3600" dirty="0"/>
              <a:t>Diverse Racial and Ethnic Communities</a:t>
            </a:r>
            <a:br>
              <a:rPr lang="en-US" sz="3600" dirty="0"/>
            </a:br>
            <a:r>
              <a:rPr lang="en-US" sz="3600" dirty="0"/>
              <a:t>Contract Overviews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23825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Diverse Contract Deliverables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365951"/>
              </p:ext>
            </p:extLst>
          </p:nvPr>
        </p:nvGraphicFramePr>
        <p:xfrm>
          <a:off x="701674" y="776843"/>
          <a:ext cx="11318875" cy="58338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7353"/>
                <a:gridCol w="7061522"/>
              </a:tblGrid>
              <a:tr h="394611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2: Training &amp;</a:t>
                      </a:r>
                      <a:r>
                        <a:rPr lang="en-US" baseline="0" dirty="0" smtClean="0"/>
                        <a:t> Education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4611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6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De </a:t>
                      </a:r>
                      <a:r>
                        <a:rPr lang="en-US" sz="1600" dirty="0" err="1" smtClean="0"/>
                        <a:t>Familia</a:t>
                      </a:r>
                      <a:r>
                        <a:rPr lang="en-US" sz="1600" dirty="0" smtClean="0"/>
                        <a:t> a </a:t>
                      </a:r>
                      <a:r>
                        <a:rPr lang="en-US" sz="1600" dirty="0" err="1" smtClean="0"/>
                        <a:t>Familia</a:t>
                      </a:r>
                      <a:r>
                        <a:rPr lang="en-US" sz="1600" dirty="0" smtClean="0"/>
                        <a:t> Training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3 trainings </a:t>
                      </a:r>
                      <a:r>
                        <a:rPr lang="en-US" sz="1500" baseline="0" dirty="0" err="1" smtClean="0"/>
                        <a:t>Familia</a:t>
                      </a:r>
                      <a:r>
                        <a:rPr lang="en-US" sz="1500" baseline="0" dirty="0" smtClean="0"/>
                        <a:t> a </a:t>
                      </a:r>
                      <a:r>
                        <a:rPr lang="en-US" sz="1500" baseline="0" dirty="0" err="1" smtClean="0"/>
                        <a:t>Familia</a:t>
                      </a:r>
                      <a:r>
                        <a:rPr lang="en-US" sz="1500" baseline="0" dirty="0" smtClean="0"/>
                        <a:t> Trainings over the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Training 18 new Latino Program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520 Latino family members</a:t>
                      </a:r>
                      <a:endParaRPr lang="en-US" sz="15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92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Peer to Peer and Persona a Persona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1 trainings</a:t>
                      </a:r>
                      <a:r>
                        <a:rPr lang="en-US" sz="1500" baseline="0" dirty="0" smtClean="0"/>
                        <a:t> of each program over contract term, total of 6 trainings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Training 72</a:t>
                      </a:r>
                      <a:r>
                        <a:rPr lang="en-US" sz="1500" baseline="0" dirty="0" smtClean="0"/>
                        <a:t> new Program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2,880 unserved/underserved diverse community members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19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Conexion</a:t>
                      </a:r>
                      <a:r>
                        <a:rPr lang="en-US" sz="1600" baseline="0" dirty="0" smtClean="0"/>
                        <a:t> (Connection Support Group)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3 </a:t>
                      </a:r>
                      <a:r>
                        <a:rPr lang="en-US" sz="1500" dirty="0" err="1" smtClean="0"/>
                        <a:t>Conexion</a:t>
                      </a:r>
                      <a:r>
                        <a:rPr lang="en-US" sz="1500" baseline="0" dirty="0" smtClean="0"/>
                        <a:t> Trainings 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Training 15 new Facilitators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15 new support groups formed reaching 600 new consumers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71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Pilot De </a:t>
                      </a:r>
                      <a:r>
                        <a:rPr lang="en-US" sz="1600" dirty="0" err="1" smtClean="0"/>
                        <a:t>Familia</a:t>
                      </a:r>
                      <a:r>
                        <a:rPr lang="en-US" sz="1600" dirty="0" smtClean="0"/>
                        <a:t> a </a:t>
                      </a:r>
                      <a:r>
                        <a:rPr lang="en-US" sz="1600" dirty="0" err="1" smtClean="0"/>
                        <a:t>Familia</a:t>
                      </a:r>
                      <a:r>
                        <a:rPr lang="en-US" sz="1600" dirty="0" smtClean="0"/>
                        <a:t> class in Mandarin,</a:t>
                      </a:r>
                      <a:r>
                        <a:rPr lang="en-US" sz="1600" baseline="0" dirty="0" smtClean="0"/>
                        <a:t> Farsi and/or other language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6 pilot class over the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240 new family members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5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Mental</a:t>
                      </a:r>
                      <a:r>
                        <a:rPr lang="en-US" sz="1600" baseline="0" dirty="0" smtClean="0"/>
                        <a:t> Health 101 Training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3 MH101 Presenter Trainings 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Training </a:t>
                      </a:r>
                      <a:r>
                        <a:rPr lang="en-US" sz="1500" baseline="0" dirty="0" smtClean="0"/>
                        <a:t>60 new presenters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3,600 diverse community members locally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6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Regional</a:t>
                      </a:r>
                      <a:r>
                        <a:rPr lang="en-US" sz="1600" baseline="0" dirty="0" smtClean="0"/>
                        <a:t> Implementation (Funding to NAMI Affiliates)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Funding allocated to 6-10 new Affiliates</a:t>
                      </a:r>
                      <a:r>
                        <a:rPr lang="en-US" sz="1500" baseline="0" dirty="0" smtClean="0"/>
                        <a:t> each year for Family Programs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23825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Diverse Contract Deliverables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34755"/>
              </p:ext>
            </p:extLst>
          </p:nvPr>
        </p:nvGraphicFramePr>
        <p:xfrm>
          <a:off x="701674" y="776843"/>
          <a:ext cx="11318875" cy="27806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7353"/>
                <a:gridCol w="7061522"/>
              </a:tblGrid>
              <a:tr h="394611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2: Training &amp;</a:t>
                      </a:r>
                      <a:r>
                        <a:rPr lang="en-US" baseline="0" dirty="0" smtClean="0"/>
                        <a:t> Education (Continue…)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4611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6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Cultural Competency Webinars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9</a:t>
                      </a:r>
                      <a:r>
                        <a:rPr lang="en-US" sz="1500" baseline="0" dirty="0" smtClean="0"/>
                        <a:t> Cultural Competency Webinars 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Increase the cultural competence of 270 affiliate members and general public</a:t>
                      </a:r>
                      <a:endParaRPr lang="en-US" sz="15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51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Legislative Education Session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15 Education Sessions 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an estimated 300 policy makers and stakeholders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67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45621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Diverse Contract Deliverables</a:t>
            </a:r>
            <a:endParaRPr lang="en-US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737989"/>
              </p:ext>
            </p:extLst>
          </p:nvPr>
        </p:nvGraphicFramePr>
        <p:xfrm>
          <a:off x="755648" y="805391"/>
          <a:ext cx="11051340" cy="47142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8857"/>
                <a:gridCol w="7042483"/>
              </a:tblGrid>
              <a:tr h="470781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3: Outreach, Engagement and Communication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470781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</a:t>
                      </a:r>
                      <a:r>
                        <a:rPr lang="en-US" baseline="0" dirty="0" smtClean="0"/>
                        <a:t>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649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Enhance Communication Plan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Promote</a:t>
                      </a:r>
                      <a:r>
                        <a:rPr lang="en-US" sz="1500" baseline="0" dirty="0" smtClean="0"/>
                        <a:t> positive and culturally appropriate messages about mental health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649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Cultural and Linguistic Responsiveness</a:t>
                      </a:r>
                      <a:r>
                        <a:rPr lang="en-US" sz="1500" baseline="0" dirty="0" smtClean="0"/>
                        <a:t> Toolkit Webinars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4 webinars</a:t>
                      </a:r>
                      <a:r>
                        <a:rPr lang="en-US" sz="1500" baseline="0" dirty="0" smtClean="0"/>
                        <a:t> of each year over contract term, total of 12 trainings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600 affiliates, partners and community members</a:t>
                      </a:r>
                      <a:endParaRPr lang="en-US" sz="15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8670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Regional Multicultural Symposium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6 Regional Multicultural Symposium over the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3 – 6 guides will be developed a result of the symposiums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/>
                        <a:t>Reaching 800-900 attendees representing various diverse communities</a:t>
                      </a:r>
                      <a:endParaRPr lang="en-US" sz="15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649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Minority Mental Health Awareness Month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Increase</a:t>
                      </a:r>
                      <a:r>
                        <a:rPr lang="en-US" sz="1500" baseline="0" dirty="0" smtClean="0"/>
                        <a:t> awareness of mental health among diverse communities and reinforce positive messaging to reduce stigma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649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Mental Health</a:t>
                      </a:r>
                      <a:r>
                        <a:rPr lang="en-US" sz="1500" baseline="0" dirty="0" smtClean="0"/>
                        <a:t> Awareness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/>
                        <a:t>Utilize</a:t>
                      </a:r>
                      <a:r>
                        <a:rPr lang="en-US" sz="1500" baseline="0" dirty="0" smtClean="0"/>
                        <a:t> national heritage months to promote and increase awareness of mental health specific to cultural communities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24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45621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Diverse Contract Deliverables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6254"/>
              </p:ext>
            </p:extLst>
          </p:nvPr>
        </p:nvGraphicFramePr>
        <p:xfrm>
          <a:off x="771525" y="741195"/>
          <a:ext cx="11049000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48601"/>
                <a:gridCol w="7200399"/>
              </a:tblGrid>
              <a:tr h="32991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r>
                        <a:rPr lang="en-US" baseline="0" dirty="0" smtClean="0"/>
                        <a:t> 4: Advocacy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917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</a:t>
                      </a:r>
                      <a:r>
                        <a:rPr lang="en-US" baseline="0" dirty="0" smtClean="0"/>
                        <a:t>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NAMI SMARTS Advocacy Program Training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New webinar developed to address diverse communities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Pilot 4 webinars in year 2 and 3, total of 8 webinars 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Reaching 120 NAMI SMARTS Advocates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0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Regional</a:t>
                      </a:r>
                      <a:r>
                        <a:rPr lang="en-US" sz="1400" baseline="0" dirty="0" smtClean="0"/>
                        <a:t> Advocacy Meetings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2 Regional Meeting each year, total of 6 meetings over contract term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Reaching 300 advocates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New advocacy messages developed for specific diverse communities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Local</a:t>
                      </a:r>
                      <a:r>
                        <a:rPr lang="en-US" sz="1400" baseline="0" dirty="0" smtClean="0"/>
                        <a:t> Advocacy Activities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15</a:t>
                      </a:r>
                      <a:r>
                        <a:rPr lang="en-US" sz="1400" baseline="0" dirty="0" smtClean="0"/>
                        <a:t> affiliates over the contract term will organize local events to attend and speak at meetings with elected officials, board of supervisors, MHSOAC Commission, etc.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Local Advocacy - </a:t>
                      </a:r>
                      <a:r>
                        <a:rPr lang="en-US" sz="1400" dirty="0" err="1" smtClean="0"/>
                        <a:t>Bebe</a:t>
                      </a:r>
                      <a:r>
                        <a:rPr lang="en-US" sz="1400" baseline="0" dirty="0" smtClean="0"/>
                        <a:t> Moore Campbell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15</a:t>
                      </a:r>
                      <a:r>
                        <a:rPr lang="en-US" sz="1400" baseline="0" dirty="0" smtClean="0"/>
                        <a:t> affiliates over the contract term will organize local events to attend and speak at meetings with public officials: City Council Members, District State Senators, Assembly Members, etc. 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6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Statewide</a:t>
                      </a:r>
                      <a:r>
                        <a:rPr lang="en-US" sz="1400" baseline="0" dirty="0" smtClean="0"/>
                        <a:t> Advocacy 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3 annual Advocacy Day events at the capitols, reaching 150 advocates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Lawmakers informed about advocacy</a:t>
                      </a:r>
                      <a:r>
                        <a:rPr lang="en-US" sz="1400" baseline="0" dirty="0" smtClean="0"/>
                        <a:t> priorities for unserved/underserved communities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Bebe</a:t>
                      </a:r>
                      <a:r>
                        <a:rPr lang="en-US" sz="1400" dirty="0" smtClean="0"/>
                        <a:t> Moore Campbell</a:t>
                      </a:r>
                      <a:r>
                        <a:rPr lang="en-US" sz="1400" baseline="0" dirty="0" smtClean="0"/>
                        <a:t> – Capitol Advocacy 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3 annual Advocacy Day events at the capitols, reaching 150 advocates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Lawmakers informed about advocacy</a:t>
                      </a:r>
                      <a:r>
                        <a:rPr lang="en-US" sz="1400" baseline="0" dirty="0" smtClean="0"/>
                        <a:t> priorities for diverse racial and ethnic communities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7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399" y="1520824"/>
            <a:ext cx="10571747" cy="4623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 smtClean="0"/>
          </a:p>
          <a:p>
            <a:pPr marL="0" indent="0" algn="ctr">
              <a:buNone/>
            </a:pPr>
            <a:r>
              <a:rPr lang="en-US" sz="8800" b="1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6019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 CA MHSOAC Contracts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58" y="1690688"/>
            <a:ext cx="10295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Families of Consumers/Clients </a:t>
            </a:r>
            <a:r>
              <a:rPr lang="en-US" sz="2800" dirty="0" smtClean="0"/>
              <a:t>– 3 years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Diverse </a:t>
            </a:r>
            <a:r>
              <a:rPr lang="en-US" sz="2800" dirty="0"/>
              <a:t>Racial and Ethnic </a:t>
            </a:r>
            <a:r>
              <a:rPr lang="en-US" sz="2800" dirty="0" smtClean="0"/>
              <a:t>Communities -  3 years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31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2297" y="922638"/>
            <a:ext cx="10515600" cy="559349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Families of Consumers/Clients Contract</a:t>
            </a:r>
          </a:p>
          <a:p>
            <a:pPr lvl="1"/>
            <a:r>
              <a:rPr lang="en-US" dirty="0" smtClean="0"/>
              <a:t>Engage more families of diverse backgrounds</a:t>
            </a:r>
          </a:p>
          <a:p>
            <a:pPr lvl="2"/>
            <a:r>
              <a:rPr lang="en-US" dirty="0" smtClean="0"/>
              <a:t>Racial/Ethnic</a:t>
            </a:r>
          </a:p>
          <a:p>
            <a:pPr lvl="2"/>
            <a:r>
              <a:rPr lang="en-US" dirty="0" smtClean="0"/>
              <a:t>Rural</a:t>
            </a:r>
          </a:p>
          <a:p>
            <a:pPr lvl="2"/>
            <a:r>
              <a:rPr lang="en-US" dirty="0" smtClean="0"/>
              <a:t>Diverse Cultural Communities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Collect data on what families need/want in mental health services</a:t>
            </a:r>
          </a:p>
          <a:p>
            <a:pPr lvl="2"/>
            <a:r>
              <a:rPr lang="en-US" dirty="0" smtClean="0"/>
              <a:t>Program Evaluations</a:t>
            </a:r>
          </a:p>
          <a:p>
            <a:pPr lvl="2"/>
            <a:r>
              <a:rPr lang="en-US" dirty="0" smtClean="0"/>
              <a:t>Interviews/Focus Groups</a:t>
            </a:r>
          </a:p>
          <a:p>
            <a:pPr lvl="2"/>
            <a:r>
              <a:rPr lang="en-US" dirty="0" smtClean="0"/>
              <a:t>Surveys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Elevate the role of families in legislative processes </a:t>
            </a:r>
          </a:p>
          <a:p>
            <a:pPr lvl="2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Creating Advocacy Opportunities</a:t>
            </a:r>
          </a:p>
          <a:p>
            <a:pPr lvl="2"/>
            <a:r>
              <a:rPr lang="en-US" dirty="0" smtClean="0"/>
              <a:t>Engaging family members in advocacy processes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2822" y="-228007"/>
            <a:ext cx="10515600" cy="1325563"/>
          </a:xfrm>
        </p:spPr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5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615778" y="0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Family Contract Deliverables</a:t>
            </a:r>
            <a:endParaRPr lang="en-US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40657"/>
              </p:ext>
            </p:extLst>
          </p:nvPr>
        </p:nvGraphicFramePr>
        <p:xfrm>
          <a:off x="1043458" y="1443223"/>
          <a:ext cx="10657474" cy="327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174"/>
                <a:gridCol w="6888300"/>
              </a:tblGrid>
              <a:tr h="37176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1: Annual State of the</a:t>
                      </a:r>
                      <a:r>
                        <a:rPr lang="en-US" baseline="0" dirty="0" smtClean="0"/>
                        <a:t> Community Report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Deliverables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Projected Outcomes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Convene</a:t>
                      </a:r>
                      <a:r>
                        <a:rPr lang="en-US" baseline="0" dirty="0" smtClean="0"/>
                        <a:t> an Advisory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/>
                        <a:t>6-10 Advisory Group Members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meeting quarterly</a:t>
                      </a:r>
                      <a:endParaRPr lang="en-US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Stakeholder Surveys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8,000 surveyed/year, </a:t>
                      </a:r>
                      <a:r>
                        <a:rPr lang="en-US" b="1" dirty="0" smtClean="0"/>
                        <a:t>total of 24,000 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</a:t>
                      </a:r>
                      <a:r>
                        <a:rPr lang="en-US" baseline="0" dirty="0" smtClean="0"/>
                        <a:t> Case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/>
                        <a:t>5-10 case studies/year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 Focus</a:t>
                      </a:r>
                      <a:r>
                        <a:rPr lang="en-US" baseline="0" dirty="0" smtClean="0"/>
                        <a:t>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3 focus groups/year,</a:t>
                      </a:r>
                      <a:r>
                        <a:rPr lang="en-US" baseline="0" dirty="0" smtClean="0"/>
                        <a:t> reaching </a:t>
                      </a:r>
                      <a:r>
                        <a:rPr lang="en-US" b="1" baseline="0" dirty="0" smtClean="0"/>
                        <a:t>180 total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a Literature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Baseline</a:t>
                      </a:r>
                      <a:r>
                        <a:rPr lang="en-US" baseline="0" dirty="0" smtClean="0"/>
                        <a:t> data established for </a:t>
                      </a:r>
                      <a:r>
                        <a:rPr lang="en-US" b="1" baseline="0" dirty="0" smtClean="0"/>
                        <a:t>Annual State of Community Report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the Annual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/>
                        <a:t>Annual Report on Community Needs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08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23825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Family Contract Deliverables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32255"/>
              </p:ext>
            </p:extLst>
          </p:nvPr>
        </p:nvGraphicFramePr>
        <p:xfrm>
          <a:off x="701674" y="776843"/>
          <a:ext cx="11318875" cy="581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353"/>
                <a:gridCol w="7061522"/>
              </a:tblGrid>
              <a:tr h="394611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2: Training &amp;</a:t>
                      </a:r>
                      <a:r>
                        <a:rPr lang="en-US" baseline="0" dirty="0" smtClean="0"/>
                        <a:t> Education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461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Projected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624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Conduct Trainings for Family Programs (F2F,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FSG, Basics, Homefront)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6 trainings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of each program over contract term, total of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24 trainings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Training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480 new Program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Reaching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19,200 family members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locally within 1 year of being trained</a:t>
                      </a:r>
                    </a:p>
                  </a:txBody>
                  <a:tcPr/>
                </a:tc>
              </a:tr>
              <a:tr h="108517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Conduct Mental Health 101 Trainings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3 MH101 Presenter Trainings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Training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60 new presenters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Reaching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3,600 diverse community members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locally within 1 year of being trained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19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Conduct NAMI Smarts Trainings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3 Smarts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Trainings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135 new advocates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trained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7109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Provide Funding to Affiliates for Programs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Funding allocated to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6-10 new Affiliates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each year for Family Programs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54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Conduct Cultural Competency Webinars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Cultural Competency Webinars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Increase the cultural competence of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270 affiliate members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and general public</a:t>
                      </a:r>
                    </a:p>
                  </a:txBody>
                  <a:tcPr/>
                </a:tc>
              </a:tr>
              <a:tr h="90624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Conduct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NAMI CA Professionals and Mental Health 101 presentations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presentations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over contract term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Reaching 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1,440 policy makers and stakeholders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1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45621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Family Contract Deliverables</a:t>
            </a:r>
            <a:endParaRPr lang="en-US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02339"/>
              </p:ext>
            </p:extLst>
          </p:nvPr>
        </p:nvGraphicFramePr>
        <p:xfrm>
          <a:off x="755648" y="805391"/>
          <a:ext cx="1105134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8857"/>
                <a:gridCol w="704248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3: Outreach, Engagement and Communication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Projected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Create Local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Service Guides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18-24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new county resource guides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Create/Enhance Local Mental Health Awareness Events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affiliates to reach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15-21 local events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bring mental health perspective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Develop Local and Statewide Advocacy Calendars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Continually update statewide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advocacy calendar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Partner with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10 affiliates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to create/maintain local calendar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Engage with Local Decision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Makers and Statewide Legislative Officials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Partner with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 local affiliates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engage with their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counties and attend advocacy events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Engage Statewide Agencies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that Serve Families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Increase awareness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 local family issues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within different family-support agencies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Conduct Statewide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Communications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Reach current and new audiences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through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website, social media, and newsletters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Develop Positive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Messaging Campaigns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positive messaging campaigns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over contract term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6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591065" y="-145621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Family Contract Deliverables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0077"/>
              </p:ext>
            </p:extLst>
          </p:nvPr>
        </p:nvGraphicFramePr>
        <p:xfrm>
          <a:off x="771525" y="741195"/>
          <a:ext cx="11049000" cy="562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601"/>
                <a:gridCol w="7200399"/>
              </a:tblGrid>
              <a:tr h="329917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Deliverable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4: Advocacy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9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Deliverable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Projected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Outcomes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Conduct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Local MHSA Report Training Webinars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participant’s understanding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of local service landscape and potential advocacy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0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Conduct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Local Advocacy Activities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Partne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r with affiliates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to visit local area elected officials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with MHSOAC and Other Agencies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Partner with local family advocates to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share their experience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 MHSOAC and other state agency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meetings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Conduct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Local Coalition Building Meetings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24-30 communities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selected over contract term to hold collaboration meetings with local decision makers, behavioral health departments and 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others.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6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Regional Advocacy Meetings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Conduct 9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regional advocacy meetings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over the contract term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Coordinate NAMI CAN Advocacy Calls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Conduct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1 call/month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; 36 over contract term for affiliates on advocacy opportunities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94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Coordinate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Advocacy Days at the Capitol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 annual Advocacy Day events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at the capitols, reaching 150 advocates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Lawmakers informed about advocacy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priorities for families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862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Conduct Statewide Advocacy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Activities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Partner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with Local Advocates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to advocate at the state level, as needed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82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Engage in Statewide County Advocacy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Attend meetings and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engage with the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California Behavioral Health Directors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7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Conduct Legislative Briefings on the MHSA Report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Create 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annual MHSA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Present report to legislators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29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2297" y="922638"/>
            <a:ext cx="10515600" cy="55934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Diverse Racial and Ethnic Contract</a:t>
            </a:r>
          </a:p>
          <a:p>
            <a:pPr lvl="1"/>
            <a:r>
              <a:rPr lang="en-US" dirty="0" smtClean="0"/>
              <a:t>Educate and engage diverse racial and ethnic communities</a:t>
            </a:r>
          </a:p>
          <a:p>
            <a:pPr lvl="2"/>
            <a:r>
              <a:rPr lang="en-US" dirty="0" smtClean="0"/>
              <a:t>Program Training and Education Statewide</a:t>
            </a:r>
          </a:p>
          <a:p>
            <a:pPr lvl="2"/>
            <a:r>
              <a:rPr lang="en-US" dirty="0" smtClean="0"/>
              <a:t>Local program implementation</a:t>
            </a:r>
          </a:p>
          <a:p>
            <a:pPr lvl="2"/>
            <a:r>
              <a:rPr lang="en-US" dirty="0" smtClean="0"/>
              <a:t>Positive Mental Health Messaging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Collect data on the unique mental health needs of diverse racial and ethnic communities </a:t>
            </a:r>
          </a:p>
          <a:p>
            <a:pPr lvl="2"/>
            <a:r>
              <a:rPr lang="en-US" dirty="0" smtClean="0"/>
              <a:t>Program Evaluations</a:t>
            </a:r>
          </a:p>
          <a:p>
            <a:pPr lvl="2"/>
            <a:r>
              <a:rPr lang="en-US" dirty="0"/>
              <a:t>Key Informants </a:t>
            </a:r>
            <a:r>
              <a:rPr lang="en-US" dirty="0" smtClean="0"/>
              <a:t>Interviews/Focus Groups</a:t>
            </a:r>
          </a:p>
          <a:p>
            <a:pPr lvl="2"/>
            <a:r>
              <a:rPr lang="en-US" dirty="0" smtClean="0"/>
              <a:t>Stakeholder Surveys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Increase the voices of diverse racial and ethnic communities in legislative processes </a:t>
            </a:r>
          </a:p>
          <a:p>
            <a:pPr lvl="2"/>
            <a:r>
              <a:rPr lang="en-US" dirty="0" smtClean="0"/>
              <a:t>Advocacy Training</a:t>
            </a:r>
          </a:p>
          <a:p>
            <a:pPr lvl="2"/>
            <a:r>
              <a:rPr lang="en-US" smtClean="0"/>
              <a:t>Capitol legislative </a:t>
            </a:r>
            <a:r>
              <a:rPr lang="en-US" dirty="0"/>
              <a:t>v</a:t>
            </a:r>
            <a:r>
              <a:rPr lang="en-US" smtClean="0"/>
              <a:t>isits</a:t>
            </a:r>
            <a:endParaRPr lang="en-US" dirty="0" smtClean="0"/>
          </a:p>
          <a:p>
            <a:pPr lvl="2"/>
            <a:r>
              <a:rPr lang="en-US" dirty="0" smtClean="0"/>
              <a:t>Engaging consumers and family members in advocacy processes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2822" y="-228007"/>
            <a:ext cx="10515600" cy="1325563"/>
          </a:xfrm>
        </p:spPr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6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615778" y="0"/>
            <a:ext cx="10515600" cy="10435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Diverse Contract Deliverables</a:t>
            </a:r>
            <a:endParaRPr lang="en-US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967694"/>
              </p:ext>
            </p:extLst>
          </p:nvPr>
        </p:nvGraphicFramePr>
        <p:xfrm>
          <a:off x="1043458" y="1443223"/>
          <a:ext cx="10657474" cy="3273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9174"/>
                <a:gridCol w="6888300"/>
              </a:tblGrid>
              <a:tr h="37176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Deliverable 1: Annual State of the</a:t>
                      </a:r>
                      <a:r>
                        <a:rPr lang="en-US" baseline="0" dirty="0" smtClean="0"/>
                        <a:t> Community Report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Outcomes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Convene</a:t>
                      </a:r>
                      <a:r>
                        <a:rPr lang="en-US" baseline="0" dirty="0" smtClean="0"/>
                        <a:t> an Advisory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6-10 Advisory Group Members,</a:t>
                      </a:r>
                      <a:r>
                        <a:rPr lang="en-US" baseline="0" dirty="0" smtClean="0"/>
                        <a:t> meeting quarterly</a:t>
                      </a:r>
                      <a:endParaRPr lang="en-US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Stakeholder Surveys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8,000 surveyed/year, total of 24,000 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</a:t>
                      </a:r>
                      <a:r>
                        <a:rPr lang="en-US" baseline="0" dirty="0" smtClean="0"/>
                        <a:t> Case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5-10 case studies/year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 Focus</a:t>
                      </a:r>
                      <a:r>
                        <a:rPr lang="en-US" baseline="0" dirty="0" smtClean="0"/>
                        <a:t>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3 focus groups/year,</a:t>
                      </a:r>
                      <a:r>
                        <a:rPr lang="en-US" baseline="0" dirty="0" smtClean="0"/>
                        <a:t> reaching 180 total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a Literature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Baseline</a:t>
                      </a:r>
                      <a:r>
                        <a:rPr lang="en-US" baseline="0" dirty="0" smtClean="0"/>
                        <a:t> data established for Annual State of Community Report</a:t>
                      </a:r>
                      <a:endParaRPr lang="en-US" b="1" dirty="0"/>
                    </a:p>
                  </a:txBody>
                  <a:tcPr/>
                </a:tc>
              </a:tr>
              <a:tr h="376926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the Annual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Annual Report on Community Needs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48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1304</Words>
  <Application>Microsoft Office PowerPoint</Application>
  <PresentationFormat>Widescreen</PresentationFormat>
  <Paragraphs>217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Presentation level design</vt:lpstr>
      <vt:lpstr>Families of Clients/Consumers  &amp; Diverse Racial and Ethnic Communities Contract Overviews</vt:lpstr>
      <vt:lpstr>NAMI CA MHSOAC Contracts</vt:lpstr>
      <vt:lpstr>Goals &amp; Objectives</vt:lpstr>
      <vt:lpstr>Family Contract Deliverables</vt:lpstr>
      <vt:lpstr>Family Contract Deliverables</vt:lpstr>
      <vt:lpstr>Family Contract Deliverables</vt:lpstr>
      <vt:lpstr>Family Contract Deliverables</vt:lpstr>
      <vt:lpstr>Goals &amp; Objectives</vt:lpstr>
      <vt:lpstr>Diverse Contract Deliverables</vt:lpstr>
      <vt:lpstr>Diverse Contract Deliverables</vt:lpstr>
      <vt:lpstr>Diverse Contract Deliverables</vt:lpstr>
      <vt:lpstr>Diverse Contract Deliverables</vt:lpstr>
      <vt:lpstr>Diverse Contract Deliverables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2017-03-29T15:50:33Z</dcterms:created>
  <dcterms:modified xsi:type="dcterms:W3CDTF">2017-05-10T17:27:37Z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