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  <p:sldMasterId id="2147483684" r:id="rId2"/>
  </p:sldMasterIdLst>
  <p:notesMasterIdLst>
    <p:notesMasterId r:id="rId10"/>
  </p:notesMasterIdLst>
  <p:handoutMasterIdLst>
    <p:handoutMasterId r:id="rId11"/>
  </p:handoutMasterIdLst>
  <p:sldIdLst>
    <p:sldId id="269" r:id="rId3"/>
    <p:sldId id="278" r:id="rId4"/>
    <p:sldId id="279" r:id="rId5"/>
    <p:sldId id="280" r:id="rId6"/>
    <p:sldId id="281" r:id="rId7"/>
    <p:sldId id="282" r:id="rId8"/>
    <p:sldId id="283" r:id="rId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75"/>
    <a:srgbClr val="B55D1B"/>
    <a:srgbClr val="240AE4"/>
    <a:srgbClr val="FDFBB3"/>
    <a:srgbClr val="F7FC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69750" autoAdjust="0"/>
  </p:normalViewPr>
  <p:slideViewPr>
    <p:cSldViewPr>
      <p:cViewPr varScale="1">
        <p:scale>
          <a:sx n="50" d="100"/>
          <a:sy n="50" d="100"/>
        </p:scale>
        <p:origin x="37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1998" y="60"/>
      </p:cViewPr>
      <p:guideLst>
        <p:guide orient="horz" pos="2928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180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7" y="0"/>
            <a:ext cx="297180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EF3E006E-6231-43AB-8C28-E3E2613345F1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967"/>
            <a:ext cx="297180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7" y="8829967"/>
            <a:ext cx="297180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B54A6009-568A-428C-B52E-4328BA5F22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3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7180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7" y="0"/>
            <a:ext cx="2971800" cy="464820"/>
          </a:xfrm>
          <a:prstGeom prst="rect">
            <a:avLst/>
          </a:prstGeom>
        </p:spPr>
        <p:txBody>
          <a:bodyPr vert="horz" lIns="93173" tIns="46586" rIns="93173" bIns="46586" rtlCol="0"/>
          <a:lstStyle>
            <a:lvl1pPr algn="r">
              <a:defRPr sz="1200"/>
            </a:lvl1pPr>
          </a:lstStyle>
          <a:p>
            <a:fld id="{433F68C7-E411-4442-81B8-713297B9E8C9}" type="datetimeFigureOut">
              <a:rPr lang="en-US" smtClean="0"/>
              <a:pPr/>
              <a:t>5/24/2017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6" rIns="93173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15791"/>
            <a:ext cx="5486400" cy="4183380"/>
          </a:xfrm>
          <a:prstGeom prst="rect">
            <a:avLst/>
          </a:prstGeom>
        </p:spPr>
        <p:txBody>
          <a:bodyPr vert="horz" lIns="93173" tIns="46586" rIns="93173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67"/>
            <a:ext cx="297180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7" y="8829967"/>
            <a:ext cx="2971800" cy="464820"/>
          </a:xfrm>
          <a:prstGeom prst="rect">
            <a:avLst/>
          </a:prstGeom>
        </p:spPr>
        <p:txBody>
          <a:bodyPr vert="horz" lIns="93173" tIns="46586" rIns="93173" bIns="46586" rtlCol="0" anchor="b"/>
          <a:lstStyle>
            <a:lvl1pPr algn="r">
              <a:defRPr sz="1200"/>
            </a:lvl1pPr>
          </a:lstStyle>
          <a:p>
            <a:fld id="{FD13E2DA-B889-4EAA-8D98-E87CBB3ACA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0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3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Reminder Slide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3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33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20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44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10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3E2DA-B889-4EAA-8D98-E87CBB3ACA1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8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Process 11"/>
          <p:cNvSpPr/>
          <p:nvPr/>
        </p:nvSpPr>
        <p:spPr>
          <a:xfrm>
            <a:off x="1447800" y="6248400"/>
            <a:ext cx="7696200" cy="6096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057400"/>
            <a:ext cx="6248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3886200"/>
            <a:ext cx="4648200" cy="1371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79B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47800" y="6324600"/>
            <a:ext cx="7696200" cy="457200"/>
          </a:xfrm>
          <a:prstGeom prst="rect">
            <a:avLst/>
          </a:prstGeom>
          <a:solidFill>
            <a:srgbClr val="FFE697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5857"/>
          <a:stretch>
            <a:fillRect/>
          </a:stretch>
        </p:blipFill>
        <p:spPr bwMode="auto">
          <a:xfrm>
            <a:off x="2057400" y="6437431"/>
            <a:ext cx="5995981" cy="2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owchart: Process 8"/>
          <p:cNvSpPr/>
          <p:nvPr/>
        </p:nvSpPr>
        <p:spPr>
          <a:xfrm>
            <a:off x="1447800" y="0"/>
            <a:ext cx="7696200" cy="1524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Flowchart: Process 9"/>
          <p:cNvSpPr/>
          <p:nvPr/>
        </p:nvSpPr>
        <p:spPr>
          <a:xfrm>
            <a:off x="1447800" y="0"/>
            <a:ext cx="7696200" cy="14478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MHSOAC_Color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70" t="21273" r="10593" b="23422"/>
          <a:stretch>
            <a:fillRect/>
          </a:stretch>
        </p:blipFill>
        <p:spPr>
          <a:xfrm>
            <a:off x="3352800" y="228600"/>
            <a:ext cx="3657600" cy="10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894512" cy="566738"/>
          </a:xfrm>
          <a:solidFill>
            <a:srgbClr val="FFE697"/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4800"/>
            <a:ext cx="6894512" cy="4422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8945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4953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Sub)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35000" t="32813" r="3750" b="43750"/>
          <a:stretch>
            <a:fillRect/>
          </a:stretch>
        </p:blipFill>
        <p:spPr bwMode="auto">
          <a:xfrm>
            <a:off x="1524000" y="609600"/>
            <a:ext cx="762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057400" y="2133600"/>
            <a:ext cx="6553200" cy="1600200"/>
          </a:xfrm>
        </p:spPr>
        <p:txBody>
          <a:bodyPr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49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414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0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21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40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8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6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48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4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19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3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828800"/>
            <a:ext cx="655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1447800" y="0"/>
            <a:ext cx="7696200" cy="1524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535113"/>
            <a:ext cx="3505200" cy="639762"/>
          </a:xfrm>
          <a:solidFill>
            <a:srgbClr val="F79B4F"/>
          </a:solidFill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174875"/>
            <a:ext cx="3505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535113"/>
            <a:ext cx="3581400" cy="639762"/>
          </a:xfrm>
          <a:solidFill>
            <a:srgbClr val="00B0F0"/>
          </a:solidFill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2174875"/>
            <a:ext cx="3581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3050"/>
            <a:ext cx="2743200" cy="8699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143000"/>
            <a:ext cx="2743200" cy="4983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34608B22-9B98-4B9D-BC1E-8F951206F6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4495800"/>
            <a:ext cx="1371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00200"/>
            <a:ext cx="7162800" cy="4525963"/>
          </a:xfrm>
          <a:prstGeom prst="rect">
            <a:avLst/>
          </a:prstGeom>
          <a:solidFill>
            <a:srgbClr val="EFFBFF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356350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A06937FC-6FAD-4A6B-BCA5-C823257A87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4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0"/>
            <a:ext cx="1371600" cy="1524000"/>
          </a:xfrm>
          <a:prstGeom prst="rect">
            <a:avLst/>
          </a:prstGeom>
          <a:noFill/>
        </p:spPr>
      </p:pic>
      <p:sp>
        <p:nvSpPr>
          <p:cNvPr id="17" name="Flowchart: Process 16"/>
          <p:cNvSpPr/>
          <p:nvPr/>
        </p:nvSpPr>
        <p:spPr>
          <a:xfrm>
            <a:off x="0" y="4267200"/>
            <a:ext cx="1447800" cy="9144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1371600"/>
            <a:ext cx="1371600" cy="1524000"/>
          </a:xfrm>
          <a:prstGeom prst="rect">
            <a:avLst/>
          </a:prstGeom>
          <a:noFill/>
        </p:spPr>
      </p:pic>
      <p:pic>
        <p:nvPicPr>
          <p:cNvPr id="25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2667000"/>
            <a:ext cx="1371600" cy="1524000"/>
          </a:xfrm>
          <a:prstGeom prst="rect">
            <a:avLst/>
          </a:prstGeom>
          <a:noFill/>
        </p:spPr>
      </p:pic>
      <p:pic>
        <p:nvPicPr>
          <p:cNvPr id="26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3962400"/>
            <a:ext cx="1371600" cy="1524000"/>
          </a:xfrm>
          <a:prstGeom prst="rect">
            <a:avLst/>
          </a:prstGeom>
          <a:noFill/>
        </p:spPr>
      </p:pic>
      <p:pic>
        <p:nvPicPr>
          <p:cNvPr id="27" name="Picture 2" descr="http://2.bp.blogspot.com/-brtRYZW1J78/UYxV_CImjtI/AAAAAAAABUs/TRnl60O9hlk/s1600/shynD+Stripe+Pattern+Wallpaper+-+Blue+1.jpg"/>
          <p:cNvPicPr>
            <a:picLocks noChangeAspect="1" noChangeArrowheads="1"/>
          </p:cNvPicPr>
          <p:nvPr/>
        </p:nvPicPr>
        <p:blipFill>
          <a:blip r:embed="rId15" cstate="print"/>
          <a:srcRect l="27778"/>
          <a:stretch>
            <a:fillRect/>
          </a:stretch>
        </p:blipFill>
        <p:spPr bwMode="auto">
          <a:xfrm>
            <a:off x="0" y="5334000"/>
            <a:ext cx="1371600" cy="1524000"/>
          </a:xfrm>
          <a:prstGeom prst="rect">
            <a:avLst/>
          </a:prstGeom>
          <a:noFill/>
        </p:spPr>
      </p:pic>
      <p:sp>
        <p:nvSpPr>
          <p:cNvPr id="10" name="Flowchart: Process 9"/>
          <p:cNvSpPr/>
          <p:nvPr/>
        </p:nvSpPr>
        <p:spPr>
          <a:xfrm>
            <a:off x="0" y="4343400"/>
            <a:ext cx="1447800" cy="762000"/>
          </a:xfrm>
          <a:prstGeom prst="flowChartProcess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Prop 63 Logo Transparent.PNG"/>
          <p:cNvPicPr/>
          <p:nvPr/>
        </p:nvPicPr>
        <p:blipFill>
          <a:blip r:embed="rId16" cstate="print"/>
          <a:srcRect b="14921"/>
          <a:stretch>
            <a:fillRect/>
          </a:stretch>
        </p:blipFill>
        <p:spPr>
          <a:xfrm>
            <a:off x="269524" y="4419600"/>
            <a:ext cx="797276" cy="60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83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2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■"/>
        <a:defRPr sz="32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9CF67"/>
        </a:buClr>
        <a:buFont typeface="Wingdings" pitchFamily="2" charset="2"/>
        <a:buChar char="§"/>
        <a:defRPr sz="28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00FF"/>
        </a:buClr>
        <a:buFont typeface="Wingdings" pitchFamily="2" charset="2"/>
        <a:buChar char="w"/>
        <a:defRPr sz="24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50"/>
        </a:buClr>
        <a:buSzPct val="80000"/>
        <a:buFont typeface="Arial" pitchFamily="34" charset="0"/>
        <a:buChar char="▼"/>
        <a:defRPr sz="20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FDA00"/>
        </a:buClr>
        <a:buSzPct val="65000"/>
        <a:buFont typeface="Wingdings" pitchFamily="2" charset="2"/>
        <a:buChar char="q"/>
        <a:defRPr sz="20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7FDA5-4404-4409-914D-824C0CACC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8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5257800" y="4724400"/>
            <a:ext cx="3886200" cy="1036320"/>
          </a:xfrm>
        </p:spPr>
        <p:txBody>
          <a:bodyPr>
            <a:normAutofit/>
          </a:bodyPr>
          <a:lstStyle/>
          <a:p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Subcommittee on Innovation</a:t>
            </a:r>
          </a:p>
          <a:p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May 24, 2017</a:t>
            </a:r>
          </a:p>
          <a:p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133600" y="1600196"/>
            <a:ext cx="6096000" cy="2895604"/>
          </a:xfrm>
        </p:spPr>
        <p:txBody>
          <a:bodyPr>
            <a:noAutofit/>
          </a:bodyPr>
          <a:lstStyle/>
          <a:p>
            <a:pPr marL="0" indent="4763" algn="ctr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0" indent="4763">
              <a:buNone/>
            </a:pPr>
            <a:r>
              <a:rPr lang="en-US" b="1" dirty="0" smtClean="0">
                <a:solidFill>
                  <a:srgbClr val="002060"/>
                </a:solidFill>
              </a:rPr>
              <a:t>Current MHSOAC Innovation Approval Process</a:t>
            </a:r>
            <a:endParaRPr lang="en-US" b="1" dirty="0">
              <a:solidFill>
                <a:srgbClr val="002060"/>
              </a:solidFill>
            </a:endParaRPr>
          </a:p>
          <a:p>
            <a:pPr marL="0" indent="4763">
              <a:buNone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marL="0" indent="4763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Urmi N. Patel, PsyD</a:t>
            </a:r>
          </a:p>
          <a:p>
            <a:pPr marL="0" indent="4763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Consulting Psychologist</a:t>
            </a:r>
          </a:p>
          <a:p>
            <a:pPr marL="0" indent="4763">
              <a:buNone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marL="0" indent="4763"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Overview of MHSA Innovation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7391400" cy="51371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</a:t>
            </a:r>
            <a:r>
              <a:rPr lang="en-US" dirty="0" smtClean="0"/>
              <a:t>eneral </a:t>
            </a:r>
            <a:r>
              <a:rPr lang="en-US" dirty="0"/>
              <a:t>r</a:t>
            </a:r>
            <a:r>
              <a:rPr lang="en-US" dirty="0" smtClean="0"/>
              <a:t>equirements of Innovative Projects:</a:t>
            </a:r>
          </a:p>
          <a:p>
            <a:pPr marL="0" indent="0">
              <a:buNone/>
            </a:pPr>
            <a:endParaRPr lang="en-US" sz="2600" dirty="0"/>
          </a:p>
          <a:p>
            <a:pPr lvl="2"/>
            <a:r>
              <a:rPr lang="en-US" sz="2600" dirty="0" smtClean="0"/>
              <a:t>Introduce a mental health practice or approach that is new to the overall mental health system, including, but not limited to, prevention and early intervention.</a:t>
            </a:r>
          </a:p>
          <a:p>
            <a:pPr marL="914400" lvl="2" indent="0">
              <a:buNone/>
            </a:pPr>
            <a:r>
              <a:rPr lang="en-US" sz="2600" dirty="0" smtClean="0"/>
              <a:t>OR</a:t>
            </a:r>
          </a:p>
          <a:p>
            <a:pPr lvl="2"/>
            <a:r>
              <a:rPr lang="en-US" sz="2600" dirty="0" smtClean="0"/>
              <a:t>Make a change to an existing practice in the field of mental health, including but not limited to, application to a different population.</a:t>
            </a:r>
          </a:p>
          <a:p>
            <a:pPr marL="914400" lvl="2" indent="0">
              <a:buNone/>
            </a:pPr>
            <a:r>
              <a:rPr lang="en-US" sz="2600" dirty="0" smtClean="0"/>
              <a:t>OR</a:t>
            </a:r>
            <a:endParaRPr lang="en-US" sz="2600" dirty="0"/>
          </a:p>
          <a:p>
            <a:pPr lvl="2"/>
            <a:r>
              <a:rPr lang="en-US" sz="2600" dirty="0" smtClean="0"/>
              <a:t>Apply to the mental health system a promising community-driven practice or approach that has been successful in non-mental health contexts of settings.</a:t>
            </a:r>
          </a:p>
          <a:p>
            <a:pPr marL="914400" lvl="2" indent="0">
              <a:buNone/>
            </a:pPr>
            <a:r>
              <a:rPr lang="en-US" sz="2600" dirty="0" smtClean="0"/>
              <a:t>OR</a:t>
            </a:r>
          </a:p>
          <a:p>
            <a:pPr lvl="2"/>
            <a:r>
              <a:rPr lang="en-US" sz="2600" dirty="0" smtClean="0"/>
              <a:t>Participate in a housing program designed to stabilize a person’s living situation while also providing supportive services on-site.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/>
              <a:t>Overview of MHSA Innovation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7162800" cy="5137150"/>
          </a:xfrm>
        </p:spPr>
        <p:txBody>
          <a:bodyPr>
            <a:normAutofit lnSpcReduction="10000"/>
          </a:bodyPr>
          <a:lstStyle/>
          <a:p>
            <a:pPr lvl="2"/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700" dirty="0" smtClean="0"/>
              <a:t>The Primary Purpose of Innovative Projects is to achieve one of the following:</a:t>
            </a:r>
          </a:p>
          <a:p>
            <a:pPr lvl="2"/>
            <a:r>
              <a:rPr lang="en-US" dirty="0" smtClean="0"/>
              <a:t>Increase access to mental health services to underserved groups, including permanent supportive housing.</a:t>
            </a:r>
          </a:p>
          <a:p>
            <a:pPr lvl="2"/>
            <a:r>
              <a:rPr lang="en-US" dirty="0" smtClean="0"/>
              <a:t>Increase the quality of mental health services, including measurable outcomes.</a:t>
            </a:r>
          </a:p>
          <a:p>
            <a:pPr lvl="2"/>
            <a:r>
              <a:rPr lang="en-US" dirty="0" smtClean="0"/>
              <a:t>Promote interagency and community collaboration related to mental health services or supports or outcomes.</a:t>
            </a:r>
            <a:endParaRPr lang="en-US" dirty="0"/>
          </a:p>
          <a:p>
            <a:pPr lvl="2"/>
            <a:r>
              <a:rPr lang="en-US" dirty="0" smtClean="0"/>
              <a:t>Increase access to mental health services, including permanent supportive housing.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The Path to Approving a County’s Innovation Plan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Local community planning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30-day public review/feedback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Approval by Local </a:t>
            </a:r>
            <a:r>
              <a:rPr lang="en-US" dirty="0"/>
              <a:t>M</a:t>
            </a:r>
            <a:r>
              <a:rPr lang="en-US" dirty="0" smtClean="0"/>
              <a:t>ental Health Board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Approval by Board of Supervisors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Approval by MHSOAC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Key Tools Used in Approval Process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68450"/>
            <a:ext cx="7162800" cy="467995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Innovative Project Plan Description- Optional Template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Staff Summaries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County’s Presentation directly to Commission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99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How can the Commission help?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Standards for Innovation proposals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Standards for technical assistance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Standards for presentations at Commission meetings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Setting milestones for success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 smtClean="0"/>
              <a:t>Role of Subcommittee on Innovations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8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937FC-6FAD-4A6B-BCA5-C823257A872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017904"/>
      </p:ext>
    </p:extLst>
  </p:cSld>
  <p:clrMapOvr>
    <a:masterClrMapping/>
  </p:clrMapOvr>
</p:sld>
</file>

<file path=ppt/theme/theme1.xml><?xml version="1.0" encoding="utf-8"?>
<a:theme xmlns:a="http://schemas.openxmlformats.org/drawingml/2006/main" name="Blue-Or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Blue-Orange</Template>
  <TotalTime>5420</TotalTime>
  <Words>297</Words>
  <Application>Microsoft Office PowerPoint</Application>
  <PresentationFormat>On-screen Show (4:3)</PresentationFormat>
  <Paragraphs>56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Blue-Orange</vt:lpstr>
      <vt:lpstr>Custom Design</vt:lpstr>
      <vt:lpstr>PowerPoint Presentation</vt:lpstr>
      <vt:lpstr>Overview of MHSA Innovation</vt:lpstr>
      <vt:lpstr>Overview of MHSA Innovation</vt:lpstr>
      <vt:lpstr>The Path to Approving a County’s Innovation Plan</vt:lpstr>
      <vt:lpstr>Key Tools Used in Approval Process</vt:lpstr>
      <vt:lpstr>How can the Commission help?</vt:lpstr>
      <vt:lpstr>Next Steps?</vt:lpstr>
    </vt:vector>
  </TitlesOfParts>
  <Company>Department of Technology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oacKristalCarter</dc:creator>
  <cp:lastModifiedBy>Moshe Swearingen</cp:lastModifiedBy>
  <cp:revision>435</cp:revision>
  <cp:lastPrinted>2017-05-24T17:44:41Z</cp:lastPrinted>
  <dcterms:created xsi:type="dcterms:W3CDTF">2014-02-11T23:16:15Z</dcterms:created>
  <dcterms:modified xsi:type="dcterms:W3CDTF">2017-05-24T18:41:38Z</dcterms:modified>
</cp:coreProperties>
</file>