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4" r:id="rId2"/>
  </p:sldMasterIdLst>
  <p:notesMasterIdLst>
    <p:notesMasterId r:id="rId10"/>
  </p:notesMasterIdLst>
  <p:handoutMasterIdLst>
    <p:handoutMasterId r:id="rId11"/>
  </p:handoutMasterIdLst>
  <p:sldIdLst>
    <p:sldId id="269" r:id="rId3"/>
    <p:sldId id="292" r:id="rId4"/>
    <p:sldId id="286" r:id="rId5"/>
    <p:sldId id="288" r:id="rId6"/>
    <p:sldId id="291" r:id="rId7"/>
    <p:sldId id="290" r:id="rId8"/>
    <p:sldId id="29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75"/>
    <a:srgbClr val="B55D1B"/>
    <a:srgbClr val="240AE4"/>
    <a:srgbClr val="FDFBB3"/>
    <a:srgbClr val="F7FC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70" autoAdjust="0"/>
  </p:normalViewPr>
  <p:slideViewPr>
    <p:cSldViewPr>
      <p:cViewPr varScale="1">
        <p:scale>
          <a:sx n="81" d="100"/>
          <a:sy n="81" d="100"/>
        </p:scale>
        <p:origin x="108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998" y="60"/>
      </p:cViewPr>
      <p:guideLst>
        <p:guide orient="horz" pos="2928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EF3E006E-6231-43AB-8C28-E3E2613345F1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B54A6009-568A-428C-B52E-4328BA5F22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3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433F68C7-E411-4442-81B8-713297B9E8C9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791"/>
            <a:ext cx="5608320" cy="4183380"/>
          </a:xfrm>
          <a:prstGeom prst="rect">
            <a:avLst/>
          </a:prstGeom>
        </p:spPr>
        <p:txBody>
          <a:bodyPr vert="horz" lIns="93173" tIns="46586" rIns="93173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FD13E2DA-B889-4EAA-8D98-E87CBB3AC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0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3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1447800" y="6248400"/>
            <a:ext cx="7696200" cy="6096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057400"/>
            <a:ext cx="6248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886200"/>
            <a:ext cx="4648200" cy="1371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79B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6324600"/>
            <a:ext cx="7696200" cy="457200"/>
          </a:xfrm>
          <a:prstGeom prst="rect">
            <a:avLst/>
          </a:prstGeom>
          <a:solidFill>
            <a:srgbClr val="FFE69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857"/>
          <a:stretch>
            <a:fillRect/>
          </a:stretch>
        </p:blipFill>
        <p:spPr bwMode="auto">
          <a:xfrm>
            <a:off x="2057400" y="6437431"/>
            <a:ext cx="5995981" cy="2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owchart: Process 8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lowchart: Process 9"/>
          <p:cNvSpPr/>
          <p:nvPr/>
        </p:nvSpPr>
        <p:spPr>
          <a:xfrm>
            <a:off x="1447800" y="0"/>
            <a:ext cx="7696200" cy="14478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MHSOAC_Colo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" t="21273" r="10593" b="23422"/>
          <a:stretch>
            <a:fillRect/>
          </a:stretch>
        </p:blipFill>
        <p:spPr>
          <a:xfrm>
            <a:off x="3352800" y="228600"/>
            <a:ext cx="3657600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894512" cy="566738"/>
          </a:xfrm>
          <a:solidFill>
            <a:srgbClr val="FFE697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6894512" cy="4422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9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4953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Sub)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35000" t="32813" r="3750" b="43750"/>
          <a:stretch>
            <a:fillRect/>
          </a:stretch>
        </p:blipFill>
        <p:spPr bwMode="auto">
          <a:xfrm>
            <a:off x="1524000" y="609600"/>
            <a:ext cx="762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057400" y="2133600"/>
            <a:ext cx="6553200" cy="1600200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4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14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0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21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0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8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6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48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4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19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3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828800"/>
            <a:ext cx="655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  <a:solidFill>
            <a:srgbClr val="F79B4F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  <a:solidFill>
            <a:srgbClr val="00B0F0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3050"/>
            <a:ext cx="2743200" cy="8699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143000"/>
            <a:ext cx="2743200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4958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  <a:solidFill>
            <a:srgbClr val="EFFBF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</p:spPr>
      </p:pic>
      <p:sp>
        <p:nvSpPr>
          <p:cNvPr id="17" name="Flowchart: Process 16"/>
          <p:cNvSpPr/>
          <p:nvPr/>
        </p:nvSpPr>
        <p:spPr>
          <a:xfrm>
            <a:off x="0" y="4267200"/>
            <a:ext cx="1447800" cy="9144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1371600"/>
            <a:ext cx="1371600" cy="1524000"/>
          </a:xfrm>
          <a:prstGeom prst="rect">
            <a:avLst/>
          </a:prstGeom>
          <a:noFill/>
        </p:spPr>
      </p:pic>
      <p:pic>
        <p:nvPicPr>
          <p:cNvPr id="25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2667000"/>
            <a:ext cx="1371600" cy="1524000"/>
          </a:xfrm>
          <a:prstGeom prst="rect">
            <a:avLst/>
          </a:prstGeom>
          <a:noFill/>
        </p:spPr>
      </p:pic>
      <p:pic>
        <p:nvPicPr>
          <p:cNvPr id="26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3962400"/>
            <a:ext cx="1371600" cy="1524000"/>
          </a:xfrm>
          <a:prstGeom prst="rect">
            <a:avLst/>
          </a:prstGeom>
          <a:noFill/>
        </p:spPr>
      </p:pic>
      <p:pic>
        <p:nvPicPr>
          <p:cNvPr id="27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5334000"/>
            <a:ext cx="1371600" cy="1524000"/>
          </a:xfrm>
          <a:prstGeom prst="rect">
            <a:avLst/>
          </a:prstGeom>
          <a:noFill/>
        </p:spPr>
      </p:pic>
      <p:sp>
        <p:nvSpPr>
          <p:cNvPr id="10" name="Flowchart: Process 9"/>
          <p:cNvSpPr/>
          <p:nvPr/>
        </p:nvSpPr>
        <p:spPr>
          <a:xfrm>
            <a:off x="0" y="4343400"/>
            <a:ext cx="1447800" cy="762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Prop 63 Logo Transparent.PNG"/>
          <p:cNvPicPr/>
          <p:nvPr/>
        </p:nvPicPr>
        <p:blipFill>
          <a:blip r:embed="rId16" cstate="print"/>
          <a:srcRect b="14921"/>
          <a:stretch>
            <a:fillRect/>
          </a:stretch>
        </p:blipFill>
        <p:spPr>
          <a:xfrm>
            <a:off x="269524" y="4419600"/>
            <a:ext cx="797276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3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■"/>
        <a:defRPr sz="32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9CF67"/>
        </a:buClr>
        <a:buFont typeface="Wingdings" pitchFamily="2" charset="2"/>
        <a:buChar char="§"/>
        <a:defRPr sz="28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w"/>
        <a:defRPr sz="2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Arial" pitchFamily="34" charset="0"/>
        <a:buChar char="▼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FDA00"/>
        </a:buClr>
        <a:buSzPct val="65000"/>
        <a:buFont typeface="Wingdings" pitchFamily="2" charset="2"/>
        <a:buChar char="q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4267200" y="5105400"/>
            <a:ext cx="4267200" cy="65532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Subcommittee Workgroup Meeting</a:t>
            </a:r>
          </a:p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June 30, 2017</a:t>
            </a:r>
          </a:p>
          <a:p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117040" y="1568038"/>
            <a:ext cx="6264960" cy="3537362"/>
          </a:xfrm>
        </p:spPr>
        <p:txBody>
          <a:bodyPr>
            <a:noAutofit/>
          </a:bodyPr>
          <a:lstStyle/>
          <a:p>
            <a:pPr marL="0" indent="4763" algn="ctr">
              <a:buNone/>
            </a:pPr>
            <a:r>
              <a:rPr lang="en-US" sz="2800" i="1" dirty="0"/>
              <a:t>School-Based Mental Health Services for Children in Early </a:t>
            </a:r>
            <a:r>
              <a:rPr lang="en-US" sz="2800" i="1" dirty="0" smtClean="0"/>
              <a:t>Education: Project Update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4763" algn="ctr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marL="0" indent="4763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Fred Molitor, Ph.D.</a:t>
            </a:r>
          </a:p>
          <a:p>
            <a:pPr marL="0" indent="4763"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Sept. 2014 Task Force 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17638"/>
            <a:ext cx="7543800" cy="47085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Leaders </a:t>
            </a:r>
            <a:r>
              <a:rPr lang="en-US" sz="2400" dirty="0"/>
              <a:t>in the fields of education and mental </a:t>
            </a:r>
            <a:r>
              <a:rPr lang="en-US" sz="2400" dirty="0" smtClean="0"/>
              <a:t>health.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Consensus: Most </a:t>
            </a:r>
            <a:r>
              <a:rPr lang="en-US" sz="2400" dirty="0"/>
              <a:t>current practices do not adequately support children demonstrating emotional and behavioral needs toward reaching their full academic potential and avoiding unnecessary placements in special education. </a:t>
            </a:r>
            <a:endParaRPr lang="en-US" sz="2400" dirty="0" smtClean="0"/>
          </a:p>
          <a:p>
            <a:r>
              <a:rPr lang="en-US" sz="2400" dirty="0" smtClean="0"/>
              <a:t>Meeting </a:t>
            </a:r>
            <a:r>
              <a:rPr lang="en-US" sz="2400" dirty="0"/>
              <a:t>attendees </a:t>
            </a:r>
            <a:r>
              <a:rPr lang="en-US" sz="2400" dirty="0" smtClean="0"/>
              <a:t>indicated </a:t>
            </a:r>
            <a:r>
              <a:rPr lang="en-US" sz="2400" dirty="0"/>
              <a:t>that a new model(s) must be based on empirical findings demonstrating promising outcomes from a well-designed pilot study.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Project Goals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17638"/>
            <a:ext cx="7162800" cy="4708525"/>
          </a:xfrm>
        </p:spPr>
        <p:txBody>
          <a:bodyPr>
            <a:normAutofit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Bring </a:t>
            </a:r>
            <a:r>
              <a:rPr lang="en-US" sz="2400" dirty="0"/>
              <a:t>education and mental health partners closer together in the interest of providing higher quality, more timely services. 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Encourage innovation in services for young children with mental health needs. 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Break the “fail first” paradigm; promote the earliest possible interventions with young people and families, including pre-school education.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Head off early learning problems from becoming life-long problems.   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6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Project Activities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162800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Public Engagement:</a:t>
            </a:r>
            <a:endParaRPr lang="en-US" sz="3400" dirty="0"/>
          </a:p>
          <a:p>
            <a:r>
              <a:rPr lang="en-US" sz="3400" dirty="0" smtClean="0"/>
              <a:t>Dec. </a:t>
            </a:r>
            <a:r>
              <a:rPr lang="en-US" sz="3400" dirty="0" smtClean="0"/>
              <a:t>06 </a:t>
            </a:r>
            <a:r>
              <a:rPr lang="en-US" sz="3400" dirty="0" smtClean="0"/>
              <a:t>Subcommittee Workgroup Meeting </a:t>
            </a:r>
            <a:endParaRPr lang="en-US" sz="3400" dirty="0"/>
          </a:p>
          <a:p>
            <a:r>
              <a:rPr lang="en-US" sz="3400" dirty="0" smtClean="0"/>
              <a:t>Jan. 26 Public Hearing</a:t>
            </a:r>
          </a:p>
          <a:p>
            <a:pPr marL="0" indent="0">
              <a:buNone/>
            </a:pPr>
            <a:r>
              <a:rPr lang="en-US" sz="3400" dirty="0" smtClean="0"/>
              <a:t> </a:t>
            </a:r>
            <a:endParaRPr lang="en-US" sz="3400" dirty="0"/>
          </a:p>
          <a:p>
            <a:pPr marL="0" indent="0">
              <a:buNone/>
            </a:pPr>
            <a:r>
              <a:rPr lang="en-US" sz="3400" dirty="0" smtClean="0"/>
              <a:t>Focus </a:t>
            </a:r>
            <a:r>
              <a:rPr lang="en-US" sz="3400" dirty="0"/>
              <a:t>G</a:t>
            </a:r>
            <a:r>
              <a:rPr lang="en-US" sz="3400" dirty="0" smtClean="0"/>
              <a:t>roups: </a:t>
            </a:r>
            <a:endParaRPr lang="en-US" sz="3400" dirty="0"/>
          </a:p>
          <a:p>
            <a:r>
              <a:rPr lang="en-US" sz="3400" dirty="0" smtClean="0"/>
              <a:t>Conducted </a:t>
            </a:r>
            <a:r>
              <a:rPr lang="en-US" sz="3400" dirty="0"/>
              <a:t>w</a:t>
            </a:r>
            <a:r>
              <a:rPr lang="en-US" sz="3400" dirty="0" smtClean="0"/>
              <a:t>ith parents, providers, and professionals (e.g., Pupil Services Coalition)</a:t>
            </a:r>
          </a:p>
          <a:p>
            <a:r>
              <a:rPr lang="en-US" sz="3400" dirty="0" smtClean="0"/>
              <a:t>Eight </a:t>
            </a:r>
            <a:r>
              <a:rPr lang="en-US" sz="3400" dirty="0" smtClean="0"/>
              <a:t>focus groups have been completed to date</a:t>
            </a:r>
          </a:p>
          <a:p>
            <a:pPr marL="0" lvl="0" indent="0">
              <a:buNone/>
            </a:pPr>
            <a:endParaRPr lang="en-US" sz="3400" dirty="0"/>
          </a:p>
          <a:p>
            <a:pPr marL="0" lvl="0" indent="0">
              <a:buNone/>
            </a:pPr>
            <a:r>
              <a:rPr lang="en-US" sz="3400" dirty="0" smtClean="0"/>
              <a:t>Site Visits:</a:t>
            </a:r>
            <a:endParaRPr lang="en-US" sz="3400" dirty="0"/>
          </a:p>
          <a:p>
            <a:r>
              <a:rPr lang="en-US" sz="3400" dirty="0" smtClean="0"/>
              <a:t>Dec. </a:t>
            </a:r>
            <a:r>
              <a:rPr lang="en-US" sz="3400" dirty="0" smtClean="0"/>
              <a:t>06 </a:t>
            </a:r>
            <a:r>
              <a:rPr lang="en-US" sz="3400" dirty="0" smtClean="0"/>
              <a:t>Bell Avenue Elementary School</a:t>
            </a:r>
            <a:endParaRPr lang="en-US" sz="3400" dirty="0"/>
          </a:p>
          <a:p>
            <a:r>
              <a:rPr lang="en-US" sz="3400" dirty="0" smtClean="0"/>
              <a:t>April 26 Grant Elementary School </a:t>
            </a:r>
          </a:p>
          <a:p>
            <a:endParaRPr lang="en-US" sz="3400" dirty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2300" i="1" dirty="0" smtClean="0"/>
              <a:t>Summaries of the public engagement meetings and site visits are available on the MHSOAC website at </a:t>
            </a:r>
            <a:r>
              <a:rPr lang="en-US" sz="2300" dirty="0" smtClean="0"/>
              <a:t>www.mhsoac.ca.gov. </a:t>
            </a:r>
            <a:endParaRPr lang="en-US" sz="2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1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562"/>
            <a:ext cx="7162800" cy="14176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To address children’s mental health needs …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7162800" cy="4373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Multi-tiered </a:t>
            </a:r>
            <a:r>
              <a:rPr lang="en-US" sz="2400" dirty="0"/>
              <a:t>system of supports 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Multi-disciplinary </a:t>
            </a:r>
            <a:r>
              <a:rPr lang="en-US" sz="2400" dirty="0"/>
              <a:t>teams and decision making </a:t>
            </a:r>
          </a:p>
          <a:p>
            <a:pPr lvl="0">
              <a:spcAft>
                <a:spcPts val="600"/>
              </a:spcAft>
            </a:pPr>
            <a:r>
              <a:rPr lang="en-US" sz="2400" dirty="0"/>
              <a:t>Integrated, coordinated services 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/>
              <a:t>Data-driven </a:t>
            </a:r>
            <a:r>
              <a:rPr lang="en-US" sz="2400" dirty="0"/>
              <a:t>practices </a:t>
            </a:r>
          </a:p>
          <a:p>
            <a:pPr lvl="0">
              <a:spcAft>
                <a:spcPts val="600"/>
              </a:spcAft>
            </a:pPr>
            <a:r>
              <a:rPr lang="en-US" sz="2400" dirty="0"/>
              <a:t>Parent engagement 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/>
              <a:t>Cultural </a:t>
            </a:r>
            <a:r>
              <a:rPr lang="en-US" sz="2400" dirty="0"/>
              <a:t>sensitivity</a:t>
            </a:r>
          </a:p>
          <a:p>
            <a:pPr lvl="0">
              <a:spcAft>
                <a:spcPts val="600"/>
              </a:spcAft>
            </a:pPr>
            <a:r>
              <a:rPr lang="en-US" sz="2400" dirty="0"/>
              <a:t>Trauma-informed staff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6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Proposed Pilot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162800" cy="5060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Intervention</a:t>
            </a:r>
          </a:p>
          <a:p>
            <a:r>
              <a:rPr lang="en-US" sz="2400" dirty="0" smtClean="0"/>
              <a:t>Training and TA to Integrated Intervention Teams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Evaluation</a:t>
            </a:r>
          </a:p>
          <a:p>
            <a:r>
              <a:rPr lang="en-US" sz="2400" dirty="0" smtClean="0"/>
              <a:t>Assessment of community-level factors</a:t>
            </a:r>
          </a:p>
          <a:p>
            <a:r>
              <a:rPr lang="en-US" sz="2400" dirty="0" smtClean="0"/>
              <a:t>Cost-benefit analysis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7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"/>
            <a:ext cx="5943600" cy="658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38584"/>
      </p:ext>
    </p:extLst>
  </p:cSld>
  <p:clrMapOvr>
    <a:masterClrMapping/>
  </p:clrMapOvr>
</p:sld>
</file>

<file path=ppt/theme/theme1.xml><?xml version="1.0" encoding="utf-8"?>
<a:theme xmlns:a="http://schemas.openxmlformats.org/drawingml/2006/main" name="Blue-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Blue-Orange</Template>
  <TotalTime>5258</TotalTime>
  <Words>290</Words>
  <Application>Microsoft Office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Blue-Orange</vt:lpstr>
      <vt:lpstr>Custom Design</vt:lpstr>
      <vt:lpstr>PowerPoint Presentation</vt:lpstr>
      <vt:lpstr>Sept. 2014 Task Force Meeting</vt:lpstr>
      <vt:lpstr>Project Goals</vt:lpstr>
      <vt:lpstr>Project Activities</vt:lpstr>
      <vt:lpstr>To address children’s mental health needs … </vt:lpstr>
      <vt:lpstr>Proposed Pilot Study</vt:lpstr>
      <vt:lpstr>PowerPoint Presentation</vt:lpstr>
    </vt:vector>
  </TitlesOfParts>
  <Company>Department of Technology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oacKristalCarter</dc:creator>
  <cp:lastModifiedBy>Fred Molitor</cp:lastModifiedBy>
  <cp:revision>429</cp:revision>
  <cp:lastPrinted>2017-06-26T19:04:12Z</cp:lastPrinted>
  <dcterms:created xsi:type="dcterms:W3CDTF">2014-02-11T23:16:15Z</dcterms:created>
  <dcterms:modified xsi:type="dcterms:W3CDTF">2017-06-28T16:04:03Z</dcterms:modified>
</cp:coreProperties>
</file>