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0" r:id="rId2"/>
    <p:sldMasterId id="2147483711" r:id="rId3"/>
    <p:sldMasterId id="2147483712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Lustria" panose="020B0604020202020204" charset="0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3391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0725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1698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4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98,271 in the united states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about 25% of schools in the US are implementing PBIS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3324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95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83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1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8623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0572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1426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8699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12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979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Points to Note from Rob: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7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Looking at ODR rates for over 400 schools in California implementing PBIS, they are not only demonstrating success in implementing Tier I PBIS practices, but their rate of office discipline referrals is below national norms (and stable at that low level).  Schools using PBIS are creating a positive social culture in their schools, and this shows up in student behavior.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7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most impressive result to date is with the 130 middle schools that more recently adopted PBIS.  They have documented a 33% reduction in rate of ODRs as they have adopted PBIS&gt;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7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There are a smaller number of high schools using PBIS, and recent adoptions have been linked to increased ODR rate, but even with the increase California schools are at the national norm.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 sz="7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PreK-8 schools are showing positive trend.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039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501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793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6407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69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8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844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review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as PBIS RTI MTSS (labels not as important as ensuring core features needed for installing EBPs)</a:t>
            </a:r>
          </a:p>
        </p:txBody>
      </p:sp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548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232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388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development/demo sites share data regarding implementation progress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Shape 6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766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2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300" tIns="45650" rIns="91300" bIns="45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Shape 4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91300" tIns="45650" rIns="91300" bIns="45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56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39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solving process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29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80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10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069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6"/>
            <a:ext cx="11360700" cy="2736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6900"/>
            </a:lvl1pPr>
            <a:lvl2pPr lvl="1" algn="ctr">
              <a:spcBef>
                <a:spcPts val="0"/>
              </a:spcBef>
              <a:buSzPct val="100000"/>
              <a:defRPr sz="6900"/>
            </a:lvl2pPr>
            <a:lvl3pPr lvl="2" algn="ctr">
              <a:spcBef>
                <a:spcPts val="0"/>
              </a:spcBef>
              <a:buSzPct val="100000"/>
              <a:defRPr sz="6900"/>
            </a:lvl3pPr>
            <a:lvl4pPr lvl="3" algn="ctr">
              <a:spcBef>
                <a:spcPts val="0"/>
              </a:spcBef>
              <a:buSzPct val="100000"/>
              <a:defRPr sz="6900"/>
            </a:lvl4pPr>
            <a:lvl5pPr lvl="4" algn="ctr">
              <a:spcBef>
                <a:spcPts val="0"/>
              </a:spcBef>
              <a:buSzPct val="100000"/>
              <a:defRPr sz="6900"/>
            </a:lvl5pPr>
            <a:lvl6pPr lvl="5" algn="ctr">
              <a:spcBef>
                <a:spcPts val="0"/>
              </a:spcBef>
              <a:buSzPct val="100000"/>
              <a:defRPr sz="6900"/>
            </a:lvl6pPr>
            <a:lvl7pPr lvl="6" algn="ctr">
              <a:spcBef>
                <a:spcPts val="0"/>
              </a:spcBef>
              <a:buSzPct val="100000"/>
              <a:defRPr sz="6900"/>
            </a:lvl7pPr>
            <a:lvl8pPr lvl="7" algn="ctr">
              <a:spcBef>
                <a:spcPts val="0"/>
              </a:spcBef>
              <a:buSzPct val="100000"/>
              <a:defRPr sz="6900"/>
            </a:lvl8pPr>
            <a:lvl9pPr lvl="8" algn="ctr">
              <a:spcBef>
                <a:spcPts val="0"/>
              </a:spcBef>
              <a:buSzPct val="100000"/>
              <a:defRPr sz="69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7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9598211" y="6356353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33084" y="6356353"/>
            <a:ext cx="8009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008660" y="361018"/>
            <a:ext cx="6753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370693" y="1769541"/>
            <a:ext cx="9440100" cy="1828799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5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100" cy="10500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 b="0" i="0" u="none" strike="noStrike" cap="none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13796" y="1732449"/>
            <a:ext cx="5060400" cy="4058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6202892" y="1732450"/>
            <a:ext cx="5064900" cy="4058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913794" y="1732450"/>
            <a:ext cx="10353600" cy="4058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08000" y="1411551"/>
            <a:ext cx="11175900" cy="2210999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lnSpc>
                <a:spcPct val="90000"/>
              </a:lnSpc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lnSpc>
                <a:spcPct val="9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lnSpc>
                <a:spcPct val="9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lnSpc>
                <a:spcPct val="9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08000" y="1411551"/>
            <a:ext cx="11175900" cy="2210999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lnSpc>
                <a:spcPct val="90000"/>
              </a:lnSpc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lnSpc>
                <a:spcPct val="90000"/>
              </a:lnSpc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lnSpc>
                <a:spcPct val="9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lnSpc>
                <a:spcPct val="90000"/>
              </a:lnSpc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chart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400" cy="1828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295401" y="3589878"/>
            <a:ext cx="9590400" cy="15072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Slate-V2-S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3" y="1770323"/>
            <a:ext cx="5049900" cy="41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Slate-V2-S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7659" y="1770323"/>
            <a:ext cx="5049900" cy="41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005872" y="1835253"/>
            <a:ext cx="4876500" cy="544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1005872" y="2380138"/>
            <a:ext cx="4876500" cy="34110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3749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2043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636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6426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72859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6294966" y="1835255"/>
            <a:ext cx="4895100" cy="544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"/>
          </p:nvPr>
        </p:nvSpPr>
        <p:spPr>
          <a:xfrm>
            <a:off x="6294966" y="2380138"/>
            <a:ext cx="4895100" cy="34110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3749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2043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636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6426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72859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13796" y="609600"/>
            <a:ext cx="3706800" cy="18219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2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00" cy="5181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913796" y="2431517"/>
            <a:ext cx="3706800" cy="3359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Slate-V2-S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9982" y="609922"/>
            <a:ext cx="4570800" cy="52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913796" y="609922"/>
            <a:ext cx="5232900" cy="18294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3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6635637" y="743989"/>
            <a:ext cx="4220400" cy="4912800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9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3796" y="2439260"/>
            <a:ext cx="5232900" cy="33762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 descr="Slate-V2-S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1993" y="540085"/>
            <a:ext cx="10208100" cy="383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913805" y="4565255"/>
            <a:ext cx="10355100" cy="543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2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1234955" y="695010"/>
            <a:ext cx="9714000" cy="3525600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9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913794" y="5108728"/>
            <a:ext cx="10353600" cy="682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913794" y="608437"/>
            <a:ext cx="10353600" cy="3534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3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600" cy="1501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446211" y="609600"/>
            <a:ext cx="9302700" cy="2992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3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720645" y="3610032"/>
            <a:ext cx="8752500" cy="5328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600" cy="1489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836611" y="873912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10437812" y="2933244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Lustria"/>
              <a:buNone/>
            </a:pPr>
            <a:r>
              <a:rPr lang="en-US" sz="8000" b="0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600" cy="25119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3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13785" y="4650555"/>
            <a:ext cx="10352100" cy="1140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3794" y="1885950"/>
            <a:ext cx="3300900" cy="576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913794" y="2571750"/>
            <a:ext cx="3300900" cy="3219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3"/>
          </p:nvPr>
        </p:nvSpPr>
        <p:spPr>
          <a:xfrm>
            <a:off x="4446710" y="1885950"/>
            <a:ext cx="3300900" cy="576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4"/>
          </p:nvPr>
        </p:nvSpPr>
        <p:spPr>
          <a:xfrm>
            <a:off x="4441434" y="2571750"/>
            <a:ext cx="3300900" cy="3219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5"/>
          </p:nvPr>
        </p:nvSpPr>
        <p:spPr>
          <a:xfrm>
            <a:off x="7966571" y="1885950"/>
            <a:ext cx="3300900" cy="576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6"/>
          </p:nvPr>
        </p:nvSpPr>
        <p:spPr>
          <a:xfrm>
            <a:off x="7966571" y="2571750"/>
            <a:ext cx="3300900" cy="3219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 descr="Slate-V2-S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985" y="1826044"/>
            <a:ext cx="3372000" cy="18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Slate-V2-S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1750" y="1826044"/>
            <a:ext cx="3372000" cy="18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Slate-V2-S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95619" y="1826044"/>
            <a:ext cx="3372000" cy="18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913794" y="3904105"/>
            <a:ext cx="3300900" cy="576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pic" idx="2"/>
          </p:nvPr>
        </p:nvSpPr>
        <p:spPr>
          <a:xfrm>
            <a:off x="1018102" y="1938917"/>
            <a:ext cx="3092399" cy="16029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9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3"/>
          </p:nvPr>
        </p:nvSpPr>
        <p:spPr>
          <a:xfrm>
            <a:off x="913794" y="4480369"/>
            <a:ext cx="3300900" cy="1310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4"/>
          </p:nvPr>
        </p:nvSpPr>
        <p:spPr>
          <a:xfrm>
            <a:off x="4442788" y="3904105"/>
            <a:ext cx="3300900" cy="576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5"/>
          </p:nvPr>
        </p:nvSpPr>
        <p:spPr>
          <a:xfrm>
            <a:off x="4545742" y="1939093"/>
            <a:ext cx="3092400" cy="16083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9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6"/>
          </p:nvPr>
        </p:nvSpPr>
        <p:spPr>
          <a:xfrm>
            <a:off x="4441433" y="4480367"/>
            <a:ext cx="3302400" cy="1310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7"/>
          </p:nvPr>
        </p:nvSpPr>
        <p:spPr>
          <a:xfrm>
            <a:off x="7966697" y="3904105"/>
            <a:ext cx="3300900" cy="5763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400" cy="16074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9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9"/>
          </p:nvPr>
        </p:nvSpPr>
        <p:spPr>
          <a:xfrm>
            <a:off x="7966571" y="4480366"/>
            <a:ext cx="3300900" cy="1310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2"/>
              </a:buClr>
              <a:buFont typeface="Noto Sans Symbols"/>
              <a:buNone/>
              <a:defRPr sz="9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 rot="5400000">
            <a:off x="4061407" y="-1415000"/>
            <a:ext cx="4058700" cy="10353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 rot="5400000">
            <a:off x="7534506" y="2058150"/>
            <a:ext cx="5181600" cy="2284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 rot="5400000">
            <a:off x="2281517" y="-757950"/>
            <a:ext cx="5181600" cy="7916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chart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9598211" y="6356353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ftr" idx="11"/>
          </p:nvPr>
        </p:nvSpPr>
        <p:spPr>
          <a:xfrm>
            <a:off x="233084" y="6356353"/>
            <a:ext cx="8009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11008660" y="361018"/>
            <a:ext cx="6753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08000" y="1411551"/>
            <a:ext cx="11175900" cy="221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099" cy="8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099" cy="36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5183187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190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pic" idx="2"/>
          </p:nvPr>
        </p:nvSpPr>
        <p:spPr>
          <a:xfrm>
            <a:off x="5183187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ctrTitle"/>
          </p:nvPr>
        </p:nvSpPr>
        <p:spPr>
          <a:xfrm>
            <a:off x="415610" y="992766"/>
            <a:ext cx="11360700" cy="27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ubTitle" idx="1"/>
          </p:nvPr>
        </p:nvSpPr>
        <p:spPr>
          <a:xfrm>
            <a:off x="415600" y="3778832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7620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chart" idx="2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88900" algn="l" rtl="0">
              <a:lnSpc>
                <a:spcPct val="90000"/>
              </a:lnSpc>
              <a:spcBef>
                <a:spcPts val="750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57150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12700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12586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2586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12587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12587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12587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12587" algn="l" rtl="0">
              <a:lnSpc>
                <a:spcPct val="90000"/>
              </a:lnSpc>
              <a:spcBef>
                <a:spcPts val="375"/>
              </a:spcBef>
              <a:spcAft>
                <a:spcPts val="2100"/>
              </a:spcAft>
              <a:buClr>
                <a:schemeClr val="dk1"/>
              </a:buClr>
              <a:buSzPct val="92984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dt" idx="10"/>
          </p:nvPr>
        </p:nvSpPr>
        <p:spPr>
          <a:xfrm>
            <a:off x="9598210" y="6356353"/>
            <a:ext cx="23367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xfrm>
            <a:off x="233084" y="6356353"/>
            <a:ext cx="80094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11008660" y="361017"/>
            <a:ext cx="6753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subTitle" idx="1"/>
          </p:nvPr>
        </p:nvSpPr>
        <p:spPr>
          <a:xfrm>
            <a:off x="354000" y="3737432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8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3"/>
          </p:nvPr>
        </p:nvSpPr>
        <p:spPr>
          <a:xfrm>
            <a:off x="6193367" y="1535112"/>
            <a:ext cx="5388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600" cy="9705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2"/>
              </a:buClr>
              <a:buFont typeface="Lustria"/>
              <a:buNone/>
              <a:defRPr sz="4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3794" y="1732450"/>
            <a:ext cx="10353600" cy="40587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0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20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719999" marR="0" lvl="1" indent="-195489" algn="l" rtl="0">
              <a:spcBef>
                <a:spcPts val="36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8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026000" marR="0" lvl="2" indent="-154779" algn="l" rtl="0">
              <a:spcBef>
                <a:spcPts val="32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6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86000" marR="0" lvl="3" indent="-1553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673999" marR="0" lvl="4" indent="-1639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014599" marR="0" lvl="5" indent="-1743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401800" marR="0" lvl="6" indent="-167869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2789000" marR="0" lvl="7" indent="-1740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106200" marR="0" lvl="8" indent="-173770" algn="l" rtl="0">
              <a:spcBef>
                <a:spcPts val="280"/>
              </a:spcBef>
              <a:spcAft>
                <a:spcPts val="600"/>
              </a:spcAft>
              <a:buClr>
                <a:schemeClr val="lt2"/>
              </a:buClr>
              <a:buSzPct val="70000"/>
              <a:buFont typeface="Noto Sans Symbols"/>
              <a:buChar char="◈"/>
              <a:defRPr sz="1400" b="0" i="0" u="none" strike="noStrike" cap="none">
                <a:solidFill>
                  <a:schemeClr val="lt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678735" y="58832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913796" y="5883276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514012" y="5883276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2F2F2"/>
                </a:solidFill>
                <a:latin typeface="Lustria"/>
                <a:ea typeface="Lustria"/>
                <a:cs typeface="Lustria"/>
                <a:sym typeface="Lustria"/>
              </a:rPr>
              <a:t>‹#›</a:t>
            </a:fld>
            <a:endParaRPr lang="en-US" sz="1000" b="0" i="0" u="none" strike="noStrike" cap="none">
              <a:solidFill>
                <a:srgbClr val="F2F2F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Font typeface="Arial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barrett@midatlanticpbis.or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3.xml"/><Relationship Id="rId4" Type="http://schemas.openxmlformats.org/officeDocument/2006/relationships/hyperlink" Target="mailto:mlombardo@placercoe.k12.ca.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ctrTitle"/>
          </p:nvPr>
        </p:nvSpPr>
        <p:spPr>
          <a:xfrm>
            <a:off x="529400" y="1122375"/>
            <a:ext cx="11020800" cy="238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-6985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/>
              <a:t>The Importance of Multi-tiered Systems to Improve the School Environment and</a:t>
            </a:r>
          </a:p>
          <a:p>
            <a:pPr marL="0" marR="0" lvl="0" indent="-6985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/>
              <a:t>Support Emotional and Social Development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subTitle" idx="1"/>
          </p:nvPr>
        </p:nvSpPr>
        <p:spPr>
          <a:xfrm>
            <a:off x="415600" y="3778813"/>
            <a:ext cx="11360700" cy="257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/>
              <a:t>Susan Barrett, M.A., PBIS National TA Center</a:t>
            </a:r>
            <a:br>
              <a:rPr lang="en-US" sz="3000"/>
            </a:br>
            <a:r>
              <a:rPr lang="en-US" sz="3000"/>
              <a:t> Michael Lombardo, M.A. Executive Director,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/>
              <a:t>Prevention Services &amp; Supports/PBIS Project Director, Placer County Office of Education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/>
              <a:t>Coordinator, California PBIS Coalition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793868">
            <a:off x="3285377" y="3096316"/>
            <a:ext cx="3143135" cy="211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73425">
            <a:off x="3701005" y="217712"/>
            <a:ext cx="3559903" cy="2044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50681">
            <a:off x="6653695" y="915794"/>
            <a:ext cx="2398066" cy="30428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/>
          <p:nvPr/>
        </p:nvSpPr>
        <p:spPr>
          <a:xfrm>
            <a:off x="4484169" y="2209540"/>
            <a:ext cx="2285999" cy="628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Climate &amp; Discipline</a:t>
            </a:r>
          </a:p>
        </p:txBody>
      </p:sp>
      <p:sp>
        <p:nvSpPr>
          <p:cNvPr id="465" name="Shape 465"/>
          <p:cNvSpPr/>
          <p:nvPr/>
        </p:nvSpPr>
        <p:spPr>
          <a:xfrm>
            <a:off x="8459403" y="1065046"/>
            <a:ext cx="2013600" cy="628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Violence &amp;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Mental Health</a:t>
            </a:r>
          </a:p>
        </p:txBody>
      </p:sp>
      <p:sp>
        <p:nvSpPr>
          <p:cNvPr id="466" name="Shape 466"/>
          <p:cNvSpPr/>
          <p:nvPr/>
        </p:nvSpPr>
        <p:spPr>
          <a:xfrm>
            <a:off x="4291905" y="4691737"/>
            <a:ext cx="2286000" cy="628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Disproportionality &amp; School-Prison Pipeline</a:t>
            </a: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25417">
            <a:off x="8188311" y="2712337"/>
            <a:ext cx="2536967" cy="22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86145">
            <a:off x="6723792" y="3536507"/>
            <a:ext cx="776823" cy="581802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/>
          <p:nvPr/>
        </p:nvSpPr>
        <p:spPr>
          <a:xfrm>
            <a:off x="8908545" y="4539207"/>
            <a:ext cx="1951500" cy="6285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 Student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35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Succeeds Act</a:t>
            </a:r>
          </a:p>
        </p:txBody>
      </p:sp>
      <p:sp>
        <p:nvSpPr>
          <p:cNvPr id="470" name="Shape 470"/>
          <p:cNvSpPr/>
          <p:nvPr/>
        </p:nvSpPr>
        <p:spPr>
          <a:xfrm>
            <a:off x="1612205" y="3039451"/>
            <a:ext cx="2286000" cy="62849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Individuals with Disabilities Education Act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57200">
            <a:off x="35120" y="2200976"/>
            <a:ext cx="4298693" cy="75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23" y="-112426"/>
            <a:ext cx="9230461" cy="697042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Shape 478"/>
          <p:cNvSpPr/>
          <p:nvPr/>
        </p:nvSpPr>
        <p:spPr>
          <a:xfrm rot="-552431">
            <a:off x="4970048" y="-147301"/>
            <a:ext cx="4008437" cy="1720851"/>
          </a:xfrm>
          <a:prstGeom prst="leftArrow">
            <a:avLst>
              <a:gd name="adj1" fmla="val 50000"/>
              <a:gd name="adj2" fmla="val 54621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00" tIns="45625" rIns="91300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www.pbis.org</a:t>
            </a:r>
          </a:p>
        </p:txBody>
      </p:sp>
      <p:sp>
        <p:nvSpPr>
          <p:cNvPr id="479" name="Shape 479"/>
          <p:cNvSpPr/>
          <p:nvPr/>
        </p:nvSpPr>
        <p:spPr>
          <a:xfrm rot="-552431">
            <a:off x="3374072" y="3472587"/>
            <a:ext cx="2968252" cy="1473753"/>
          </a:xfrm>
          <a:prstGeom prst="leftArrow">
            <a:avLst>
              <a:gd name="adj1" fmla="val 48576"/>
              <a:gd name="adj2" fmla="val 54348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300" tIns="45625" rIns="91300" bIns="45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Materials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ctrTitle"/>
          </p:nvPr>
        </p:nvSpPr>
        <p:spPr>
          <a:xfrm>
            <a:off x="1524000" y="592987"/>
            <a:ext cx="9144000" cy="2387700"/>
          </a:xfrm>
          <a:prstGeom prst="rect">
            <a:avLst/>
          </a:prstGeom>
        </p:spPr>
        <p:txBody>
          <a:bodyPr lIns="121900" tIns="121900" rIns="121900" bIns="121900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PBIS Nationally &amp; California 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2024750" y="70725"/>
            <a:ext cx="8605800" cy="80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Using PBIS Nationally </a:t>
            </a:r>
            <a:r>
              <a:rPr lang="en-US" sz="3000" b="1" i="1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January, 2017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4311" y="779456"/>
            <a:ext cx="8962743" cy="5333998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/>
          <p:nvPr/>
        </p:nvSpPr>
        <p:spPr>
          <a:xfrm>
            <a:off x="4616421" y="849086"/>
            <a:ext cx="3048378" cy="1738461"/>
          </a:xfrm>
          <a:prstGeom prst="roundRect">
            <a:avLst>
              <a:gd name="adj" fmla="val 16667"/>
            </a:avLst>
          </a:prstGeom>
          <a:solidFill>
            <a:srgbClr val="D8E2F3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24,312 Schools Implementing PBIS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11,958,000 Students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2611961" y="2675932"/>
            <a:ext cx="2091017" cy="159347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3138 High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030908" y="379497"/>
            <a:ext cx="83688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/>
              <a:t>Who’s Implementing PBIS in California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Level | County Office | District Level | School Level </a:t>
            </a:r>
          </a:p>
        </p:txBody>
      </p:sp>
      <p:cxnSp>
        <p:nvCxnSpPr>
          <p:cNvPr id="501" name="Shape 501"/>
          <p:cNvCxnSpPr/>
          <p:nvPr/>
        </p:nvCxnSpPr>
        <p:spPr>
          <a:xfrm rot="10800000" flipH="1">
            <a:off x="1515975" y="1732675"/>
            <a:ext cx="9144000" cy="48000"/>
          </a:xfrm>
          <a:prstGeom prst="straightConnector1">
            <a:avLst/>
          </a:prstGeom>
          <a:noFill/>
          <a:ln w="111125" cap="flat" cmpd="sng">
            <a:solidFill>
              <a:schemeClr val="accent5"/>
            </a:solidFill>
            <a:prstDash val="solid"/>
            <a:miter/>
            <a:headEnd type="triangle" w="lg" len="lg"/>
            <a:tailEnd type="triangle" w="lg" len="lg"/>
          </a:ln>
        </p:spPr>
      </p:cxnSp>
      <p:pic>
        <p:nvPicPr>
          <p:cNvPr id="502" name="Shape 5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5976" y="2720075"/>
            <a:ext cx="2595300" cy="27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/>
        </p:nvSpPr>
        <p:spPr>
          <a:xfrm>
            <a:off x="1356550" y="2276450"/>
            <a:ext cx="1898400" cy="3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rgbClr val="000000"/>
                </a:solidFill>
              </a:rPr>
              <a:t>58 Counties </a:t>
            </a:r>
          </a:p>
        </p:txBody>
      </p:sp>
      <p:sp>
        <p:nvSpPr>
          <p:cNvPr id="504" name="Shape 504"/>
          <p:cNvSpPr/>
          <p:nvPr/>
        </p:nvSpPr>
        <p:spPr>
          <a:xfrm>
            <a:off x="6967783" y="5790208"/>
            <a:ext cx="45720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 school districts account for approximately 30% of this enrollment number</a:t>
            </a:r>
          </a:p>
        </p:txBody>
      </p:sp>
      <p:pic>
        <p:nvPicPr>
          <p:cNvPr id="505" name="Shape 5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323" y="2844583"/>
            <a:ext cx="2107800" cy="253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7776" y="3337389"/>
            <a:ext cx="2286000" cy="154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 descr="CA-PBIS--State-&amp;-C-Logo.g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73925" y="3337387"/>
            <a:ext cx="1275658" cy="12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Shape 508"/>
          <p:cNvSpPr txBox="1"/>
          <p:nvPr/>
        </p:nvSpPr>
        <p:spPr>
          <a:xfrm>
            <a:off x="3758449" y="1976450"/>
            <a:ext cx="2928900" cy="3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/>
              <a:t>1,100 Districts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/>
              <a:t>(Within 11 Regions)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6771999" y="2276437"/>
            <a:ext cx="3757200" cy="3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/>
              <a:t>10,393 Schools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/>
              <a:t>6.3 Million Students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9905999" y="2409037"/>
            <a:ext cx="2286000" cy="3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/>
              <a:t>11 TA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hape 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349" y="373974"/>
            <a:ext cx="9553276" cy="648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Shape 5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854" y="925350"/>
            <a:ext cx="9691739" cy="5812189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Shape 523"/>
          <p:cNvSpPr/>
          <p:nvPr/>
        </p:nvSpPr>
        <p:spPr>
          <a:xfrm>
            <a:off x="10102205" y="2124475"/>
            <a:ext cx="1916796" cy="1751026"/>
          </a:xfrm>
          <a:prstGeom prst="wedgeRoundRectCallout">
            <a:avLst>
              <a:gd name="adj1" fmla="val -62539"/>
              <a:gd name="adj2" fmla="val 73132"/>
              <a:gd name="adj3" fmla="val 16667"/>
            </a:avLst>
          </a:prstGeom>
          <a:solidFill>
            <a:schemeClr val="lt2"/>
          </a:solidFill>
          <a:ln w="28575" cap="flat" cmpd="sng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Schools are adopting and persisting at PBIS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Shape 5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0650" y="991499"/>
            <a:ext cx="9350700" cy="48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Shape 529"/>
          <p:cNvSpPr txBox="1"/>
          <p:nvPr/>
        </p:nvSpPr>
        <p:spPr>
          <a:xfrm>
            <a:off x="4543950" y="908925"/>
            <a:ext cx="5076414" cy="3504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 dirty="0"/>
              <a:t>Preschool PBIS Implementation </a:t>
            </a:r>
            <a:r>
              <a:rPr lang="en-US" sz="1800" b="1" dirty="0" smtClean="0"/>
              <a:t>2012- 2017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72877" y="5256431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 K - 8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839931" y="5312502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 K - 12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21552"/>
            <a:ext cx="10363200" cy="54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3864228" y="257408"/>
            <a:ext cx="4124452" cy="7010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1800" b="1" dirty="0"/>
              <a:t>Elementary Middle and High School </a:t>
            </a:r>
            <a:endParaRPr lang="en-US" sz="1800" b="1" dirty="0" smtClean="0"/>
          </a:p>
          <a:p>
            <a:pPr lvl="0" algn="ctr">
              <a:spcBef>
                <a:spcPts val="0"/>
              </a:spcBef>
              <a:buNone/>
            </a:pPr>
            <a:r>
              <a:rPr lang="en-US" sz="1800" b="1" dirty="0" smtClean="0"/>
              <a:t>PBIS 2012 - 2017</a:t>
            </a:r>
            <a:endParaRPr lang="en-US" sz="1800" b="1" dirty="0"/>
          </a:p>
        </p:txBody>
      </p:sp>
      <p:sp>
        <p:nvSpPr>
          <p:cNvPr id="536" name="Shape 536"/>
          <p:cNvSpPr txBox="1"/>
          <p:nvPr/>
        </p:nvSpPr>
        <p:spPr>
          <a:xfrm>
            <a:off x="5665925" y="1491275"/>
            <a:ext cx="2482200" cy="16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Now in California some Elementary will also include Transitional Kindergarten (T-K), but not all elementary schools have T-K.</a:t>
            </a:r>
          </a:p>
        </p:txBody>
      </p:sp>
      <p:cxnSp>
        <p:nvCxnSpPr>
          <p:cNvPr id="537" name="Shape 537"/>
          <p:cNvCxnSpPr/>
          <p:nvPr/>
        </p:nvCxnSpPr>
        <p:spPr>
          <a:xfrm flipH="1">
            <a:off x="4642100" y="1946975"/>
            <a:ext cx="785400" cy="743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" name="TextBox 5"/>
          <p:cNvSpPr txBox="1"/>
          <p:nvPr/>
        </p:nvSpPr>
        <p:spPr>
          <a:xfrm>
            <a:off x="2348968" y="5480925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Elementary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554589" y="5448075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Middle 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9198755" y="5448075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High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324900" y="57737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Fidelity Inventory 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838200" y="1491925"/>
            <a:ext cx="10515600" cy="517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FF"/>
              </a:buClr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(TFI) initial assessment to determine the extent to which a school is using (or needs) PBIS</a:t>
            </a:r>
          </a:p>
          <a:p>
            <a:pPr marL="457200" lvl="0" indent="-228600" rtl="0">
              <a:spcBef>
                <a:spcPts val="0"/>
              </a:spcBef>
              <a:buClr>
                <a:srgbClr val="CC4125"/>
              </a:buClr>
            </a:pPr>
            <a:r>
              <a:rPr lang="en-US" sz="2000" dirty="0">
                <a:solidFill>
                  <a:srgbClr val="CC4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or better school indicates a school has the systems in place to achieve and sustain outcomes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</a:pP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to measure implementation at all three tiers of support, and a tool to guide action planning for further implementation efforts</a:t>
            </a:r>
          </a:p>
          <a:p>
            <a:pPr marL="457200" lvl="0" indent="-228600" rtl="0">
              <a:spcBef>
                <a:spcPts val="0"/>
              </a:spcBef>
              <a:buClr>
                <a:srgbClr val="980000"/>
              </a:buClr>
            </a:pPr>
            <a:r>
              <a:rPr lang="en-US" sz="2000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TFI Showed</a:t>
            </a:r>
          </a:p>
          <a:p>
            <a:pPr marL="914400" lvl="1" indent="-228600" rtl="0">
              <a:spcBef>
                <a:spcPts val="0"/>
              </a:spcBef>
              <a:buClr>
                <a:srgbClr val="980000"/>
              </a:buClr>
            </a:pPr>
            <a:r>
              <a:rPr lang="en-US" sz="2000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construct validity for assessing fidelity at all three tiers</a:t>
            </a:r>
          </a:p>
          <a:p>
            <a:pPr marL="914400" lvl="1" indent="-228600" rtl="0">
              <a:spcBef>
                <a:spcPts val="0"/>
              </a:spcBef>
              <a:buClr>
                <a:srgbClr val="980000"/>
              </a:buClr>
            </a:pPr>
            <a:r>
              <a:rPr lang="en-US" sz="2000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usability for action planning</a:t>
            </a:r>
          </a:p>
          <a:p>
            <a:pPr marL="914400" lvl="1" indent="-228600" rtl="0">
              <a:spcBef>
                <a:spcPts val="0"/>
              </a:spcBef>
              <a:buClr>
                <a:srgbClr val="980000"/>
              </a:buClr>
            </a:pPr>
            <a:r>
              <a:rPr lang="en-US" sz="2000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relations with existing PBIS fidelity measures. </a:t>
            </a:r>
          </a:p>
          <a:p>
            <a:pPr marL="914400" lvl="1" indent="-228600" rtl="0">
              <a:spcBef>
                <a:spcPts val="0"/>
              </a:spcBef>
              <a:buClr>
                <a:srgbClr val="980000"/>
              </a:buClr>
            </a:pPr>
            <a:r>
              <a:rPr lang="en-US" sz="2000" dirty="0">
                <a:solidFill>
                  <a:srgbClr val="98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for accurate evaluation planning are discussed.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we will cover today: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Overview of Positive Behavior Intervention and Supports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What is PBIS and how the Multi-tier Structure of PBIS supports environments for student </a:t>
            </a:r>
            <a:r>
              <a:rPr lang="en-US" dirty="0" smtClean="0"/>
              <a:t>mental wellness, collaboration and family involvement </a:t>
            </a:r>
            <a:endParaRPr lang="en-US" dirty="0"/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Where is PBIS being done Nationally and in California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How the “Interconnected Systems Framework” (ISF) supports a community of collaboration at school districts and sites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5247" y="663389"/>
            <a:ext cx="7888800" cy="57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Shape 550"/>
          <p:cNvSpPr txBox="1"/>
          <p:nvPr/>
        </p:nvSpPr>
        <p:spPr>
          <a:xfrm>
            <a:off x="3758575" y="418900"/>
            <a:ext cx="5048700" cy="55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b="1" dirty="0"/>
              <a:t>Schools Using the Tier Fidelity Inventory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b="1" dirty="0"/>
              <a:t> </a:t>
            </a:r>
          </a:p>
        </p:txBody>
      </p:sp>
      <p:sp>
        <p:nvSpPr>
          <p:cNvPr id="551" name="Shape 551"/>
          <p:cNvSpPr/>
          <p:nvPr/>
        </p:nvSpPr>
        <p:spPr>
          <a:xfrm>
            <a:off x="9604050" y="762000"/>
            <a:ext cx="1966200" cy="1276200"/>
          </a:xfrm>
          <a:prstGeom prst="wedgeRoundRectCallout">
            <a:avLst>
              <a:gd name="adj1" fmla="val -70871"/>
              <a:gd name="adj2" fmla="val 84070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Almost all schools adopting PBIS are now using the TFI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Shape 5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540" y="1607670"/>
            <a:ext cx="8710200" cy="50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3718858" y="233644"/>
            <a:ext cx="5634299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Schools Using TFI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1054750" y="264675"/>
            <a:ext cx="10515600" cy="13257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California Elementary Schools Achieving PBIS Tier 1 Fidelity by County Superintendent of Schools Regions Overall and by Rural or Urban Area</a:t>
            </a:r>
          </a:p>
        </p:txBody>
      </p:sp>
      <p:pic>
        <p:nvPicPr>
          <p:cNvPr id="564" name="Shape 5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6588"/>
            <a:ext cx="12192000" cy="55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Shape 5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9033" y="972958"/>
            <a:ext cx="8737500" cy="57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1937871" y="78256"/>
            <a:ext cx="959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California Schools Implementing With Fidelity </a:t>
            </a:r>
          </a:p>
        </p:txBody>
      </p:sp>
      <p:cxnSp>
        <p:nvCxnSpPr>
          <p:cNvPr id="571" name="Shape 571"/>
          <p:cNvCxnSpPr/>
          <p:nvPr/>
        </p:nvCxnSpPr>
        <p:spPr>
          <a:xfrm rot="10800000" flipH="1">
            <a:off x="3116281" y="3280282"/>
            <a:ext cx="6920700" cy="24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oval" w="med" len="med"/>
            <a:tailEnd type="oval" w="med" len="med"/>
          </a:ln>
        </p:spPr>
      </p:cxnSp>
      <p:sp>
        <p:nvSpPr>
          <p:cNvPr id="572" name="Shape 572"/>
          <p:cNvSpPr txBox="1"/>
          <p:nvPr/>
        </p:nvSpPr>
        <p:spPr>
          <a:xfrm>
            <a:off x="8217646" y="1954306"/>
            <a:ext cx="33168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implementing at 70% or better experience outcomes indicated by evidence.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Shape 5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558" y="248130"/>
            <a:ext cx="8845200" cy="650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Shape 578"/>
          <p:cNvCxnSpPr/>
          <p:nvPr/>
        </p:nvCxnSpPr>
        <p:spPr>
          <a:xfrm>
            <a:off x="2421525" y="3668046"/>
            <a:ext cx="1438200" cy="45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79" name="Shape 579"/>
          <p:cNvSpPr txBox="1"/>
          <p:nvPr/>
        </p:nvSpPr>
        <p:spPr>
          <a:xfrm>
            <a:off x="2802488" y="5079738"/>
            <a:ext cx="926400" cy="26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/>
              <a:t>n~463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4703984" y="3828824"/>
            <a:ext cx="926400" cy="26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u="none">
                <a:latin typeface="Calibri"/>
                <a:ea typeface="Calibri"/>
                <a:cs typeface="Calibri"/>
                <a:sym typeface="Calibri"/>
              </a:rPr>
              <a:t>n~130</a:t>
            </a:r>
          </a:p>
        </p:txBody>
      </p:sp>
      <p:cxnSp>
        <p:nvCxnSpPr>
          <p:cNvPr id="581" name="Shape 581"/>
          <p:cNvCxnSpPr/>
          <p:nvPr/>
        </p:nvCxnSpPr>
        <p:spPr>
          <a:xfrm>
            <a:off x="4545196" y="2218940"/>
            <a:ext cx="1438200" cy="45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2" name="Shape 582"/>
          <p:cNvCxnSpPr/>
          <p:nvPr/>
        </p:nvCxnSpPr>
        <p:spPr>
          <a:xfrm>
            <a:off x="6722740" y="2049166"/>
            <a:ext cx="1438200" cy="45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3" name="Shape 583"/>
          <p:cNvCxnSpPr/>
          <p:nvPr/>
        </p:nvCxnSpPr>
        <p:spPr>
          <a:xfrm>
            <a:off x="8919613" y="2560168"/>
            <a:ext cx="1438200" cy="45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84" name="Shape 584"/>
          <p:cNvSpPr txBox="1"/>
          <p:nvPr/>
        </p:nvSpPr>
        <p:spPr>
          <a:xfrm>
            <a:off x="6978640" y="4649630"/>
            <a:ext cx="926400" cy="26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n~62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9310821" y="4074540"/>
            <a:ext cx="926400" cy="26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n~72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101601" y="2636368"/>
            <a:ext cx="21993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Average</a:t>
            </a:r>
          </a:p>
        </p:txBody>
      </p:sp>
      <p:cxnSp>
        <p:nvCxnSpPr>
          <p:cNvPr id="587" name="Shape 587"/>
          <p:cNvCxnSpPr/>
          <p:nvPr/>
        </p:nvCxnSpPr>
        <p:spPr>
          <a:xfrm>
            <a:off x="1649506" y="3185458"/>
            <a:ext cx="609600" cy="4065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3" name="TextBox 12"/>
          <p:cNvSpPr txBox="1"/>
          <p:nvPr/>
        </p:nvSpPr>
        <p:spPr>
          <a:xfrm>
            <a:off x="3728888" y="154542"/>
            <a:ext cx="5190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California Office Referral – Day / 100 Students </a:t>
            </a:r>
            <a:endParaRPr lang="en-US" sz="1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21525" y="6201192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Elementary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545196" y="6183821"/>
            <a:ext cx="935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Middle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7123882" y="6177386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High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8829787" y="6177386"/>
            <a:ext cx="1352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 </a:t>
            </a:r>
            <a:r>
              <a:rPr lang="en-US" sz="1800" dirty="0" smtClean="0"/>
              <a:t>   K - 8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 rot="-253902">
            <a:off x="2868613" y="461962"/>
            <a:ext cx="6553199" cy="5715000"/>
          </a:xfrm>
          <a:prstGeom prst="horizontalScroll">
            <a:avLst>
              <a:gd name="adj" fmla="val 1753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00" tIns="45625" rIns="91300" bIns="45625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Climate Change &amp; Need to “</a:t>
            </a:r>
            <a:r>
              <a:rPr lang="en-US" sz="4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double-down</a:t>
            </a:r>
            <a:r>
              <a:rPr lang="en-US" sz="4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on Prevention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Shape 598"/>
          <p:cNvSpPr txBox="1">
            <a:spLocks noGrp="1"/>
          </p:cNvSpPr>
          <p:nvPr>
            <p:ph type="title"/>
          </p:nvPr>
        </p:nvSpPr>
        <p:spPr>
          <a:xfrm>
            <a:off x="288162" y="256423"/>
            <a:ext cx="10525849" cy="7383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Partnerships </a:t>
            </a:r>
            <a:r>
              <a:rPr lang="en-US" sz="3959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Collaboration are </a:t>
            </a:r>
            <a:r>
              <a:rPr lang="en-US" sz="3959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needed: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70720" y="826984"/>
            <a:ext cx="8088900" cy="518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in 5 youth have a MH “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condition”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</a:t>
            </a:r>
            <a:r>
              <a:rPr lang="en-US" sz="2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those get no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“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defacto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MH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provider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Juvenile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Justice system is next level of system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Suicide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2nd leading cause of death among young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adults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impact mental health occur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‘round the 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clock’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challenging for educators to address the factors beyond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</a:p>
          <a:p>
            <a:pPr marL="520700" indent="-34290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challenging for community providers to address the factors 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072" y="4026591"/>
            <a:ext cx="4102080" cy="269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val 4"/>
          <p:cNvSpPr/>
          <p:nvPr/>
        </p:nvSpPr>
        <p:spPr>
          <a:xfrm>
            <a:off x="10184336" y="4500818"/>
            <a:ext cx="1495983" cy="1128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ISF=Multi- Tiered System of Support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Whole Child and Whole School Community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Equal Priority: Social Emotional Skills and Academic Skills Essential Public Health Approach: </a:t>
            </a:r>
            <a:endParaRPr lang="en-US" sz="2400" b="0" i="0" u="none" strike="noStrike" cap="none" dirty="0" smtClean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endParaRPr lang="en-US" sz="2400" dirty="0">
              <a:latin typeface="+mj-lt"/>
            </a:endParaRP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Educators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Community Providers, Family, Students work together to review data and build a personalized community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plan</a:t>
            </a: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endParaRPr lang="en-US" sz="2400" dirty="0">
              <a:latin typeface="+mj-lt"/>
            </a:endParaRP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Foster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Care and Connections with ALL children and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youth</a:t>
            </a: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endParaRPr lang="en-US" sz="2400" dirty="0">
              <a:latin typeface="+mj-lt"/>
            </a:endParaRP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Identify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early and intervene with evidence based practices that lead to improvements in student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functioning</a:t>
            </a: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endParaRPr lang="en-US" sz="2400" dirty="0">
              <a:latin typeface="+mj-lt"/>
            </a:endParaRP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Support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staff to implement with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fidelity</a:t>
            </a: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endParaRPr lang="en-US" sz="2400" dirty="0">
              <a:latin typeface="+mj-lt"/>
            </a:endParaRPr>
          </a:p>
          <a:p>
            <a:pPr marL="520700" indent="-3429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98000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Monitor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and adapt throughout the process</a:t>
            </a:r>
          </a:p>
          <a:p>
            <a:pPr marL="228600" marR="0" lvl="0" indent="-50800" algn="l" rtl="0">
              <a:lnSpc>
                <a:spcPct val="7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7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title"/>
          </p:nvPr>
        </p:nvSpPr>
        <p:spPr>
          <a:xfrm>
            <a:off x="2136352" y="102834"/>
            <a:ext cx="7511400" cy="1143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Interconnected Systems Framework (ISF) Defined</a:t>
            </a:r>
          </a:p>
        </p:txBody>
      </p:sp>
      <p:sp>
        <p:nvSpPr>
          <p:cNvPr id="611" name="Shape 611"/>
          <p:cNvSpPr txBox="1">
            <a:spLocks noGrp="1"/>
          </p:cNvSpPr>
          <p:nvPr>
            <p:ph type="body" idx="1"/>
          </p:nvPr>
        </p:nvSpPr>
        <p:spPr>
          <a:xfrm>
            <a:off x="1919289" y="1386673"/>
            <a:ext cx="8025300" cy="5184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429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 </a:t>
            </a:r>
            <a:r>
              <a:rPr lang="en-US" sz="2590" b="0" i="0" u="sng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Structure 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and </a:t>
            </a:r>
            <a:r>
              <a:rPr lang="en-US" sz="2590" b="0" i="0" u="sng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process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for education and mental health systems to interact in most effective and efficient way.</a:t>
            </a:r>
          </a:p>
          <a:p>
            <a:pPr marL="0" marR="0" lvl="1" indent="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</a:t>
            </a:r>
          </a:p>
          <a:p>
            <a:pPr marL="342900" marR="0" lvl="1" indent="-34290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guided by </a:t>
            </a:r>
            <a:r>
              <a:rPr lang="en-US" sz="2590" b="0" i="0" u="sng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key stakeholders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in education and mental health/community systems, youth/family</a:t>
            </a:r>
          </a:p>
          <a:p>
            <a:pPr marL="0" marR="0" lvl="1" indent="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who have the </a:t>
            </a:r>
            <a:r>
              <a:rPr lang="en-US" sz="2590" b="0" i="0" u="sng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authority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to reallocate resources, change role and function of staff, and change policy.  </a:t>
            </a:r>
          </a:p>
          <a:p>
            <a:pPr marL="0" marR="0" lvl="1" indent="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59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None/>
            </a:pPr>
            <a:endParaRPr sz="2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marR="0" lvl="2" indent="-6350" algn="l" rtl="0">
              <a:lnSpc>
                <a:spcPct val="90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Shape 6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9262" y="571500"/>
            <a:ext cx="8753475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Shape 388"/>
          <p:cNvGrpSpPr/>
          <p:nvPr/>
        </p:nvGrpSpPr>
        <p:grpSpPr>
          <a:xfrm>
            <a:off x="3035141" y="1320800"/>
            <a:ext cx="6121715" cy="5168900"/>
            <a:chOff x="771231" y="0"/>
            <a:chExt cx="6121715" cy="5168900"/>
          </a:xfrm>
        </p:grpSpPr>
        <p:sp>
          <p:nvSpPr>
            <p:cNvPr id="389" name="Shape 389"/>
            <p:cNvSpPr/>
            <p:nvPr/>
          </p:nvSpPr>
          <p:spPr>
            <a:xfrm>
              <a:off x="771231" y="0"/>
              <a:ext cx="5168900" cy="5168900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878787"/>
                </a:gs>
                <a:gs pos="50000">
                  <a:srgbClr val="787878"/>
                </a:gs>
                <a:gs pos="100000">
                  <a:srgbClr val="696969"/>
                </a:gs>
              </a:gsLst>
              <a:lin ang="5400000" scaled="0"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3178200" y="517725"/>
              <a:ext cx="3714746" cy="1207164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78787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 txBox="1"/>
            <p:nvPr/>
          </p:nvSpPr>
          <p:spPr>
            <a:xfrm>
              <a:off x="3237128" y="576654"/>
              <a:ext cx="3596888" cy="108930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Cancer treatment; nursing homes; dentures; organ transplants</a:t>
              </a:r>
            </a:p>
          </p:txBody>
        </p:sp>
        <p:sp>
          <p:nvSpPr>
            <p:cNvPr id="392" name="Shape 392"/>
            <p:cNvSpPr/>
            <p:nvPr/>
          </p:nvSpPr>
          <p:spPr>
            <a:xfrm>
              <a:off x="3191050" y="1957890"/>
              <a:ext cx="3689043" cy="1320756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5B5B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 txBox="1"/>
            <p:nvPr/>
          </p:nvSpPr>
          <p:spPr>
            <a:xfrm>
              <a:off x="3255525" y="2022364"/>
              <a:ext cx="3560094" cy="119180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Medication; medical treatment; fill cavities; vision correction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3203750" y="3592328"/>
              <a:ext cx="3663642" cy="130758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5B5B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3267582" y="3656160"/>
              <a:ext cx="3535981" cy="117992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Check-ups; diet; exercise; vaccinations; fluoride; seatbelts</a:t>
              </a:r>
            </a:p>
          </p:txBody>
        </p:sp>
      </p:grpSp>
      <p:sp>
        <p:nvSpPr>
          <p:cNvPr id="396" name="Shape 396"/>
          <p:cNvSpPr txBox="1"/>
          <p:nvPr/>
        </p:nvSpPr>
        <p:spPr>
          <a:xfrm>
            <a:off x="2263911" y="51960"/>
            <a:ext cx="8228967" cy="15696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1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U.S. Public Health: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0" i="1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>Tiered Logic Model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676400" y="6586210"/>
            <a:ext cx="877093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Walker et al. (1996). Integrated approaches to preventing antisocial behavior patterns among school-age children and youth.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JEBD, 4</a:t>
            </a: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194 – 209.</a:t>
            </a:r>
          </a:p>
        </p:txBody>
      </p:sp>
      <p:sp>
        <p:nvSpPr>
          <p:cNvPr id="398" name="Shape 398"/>
          <p:cNvSpPr/>
          <p:nvPr/>
        </p:nvSpPr>
        <p:spPr>
          <a:xfrm>
            <a:off x="2794000" y="5003800"/>
            <a:ext cx="2501900" cy="11557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8D637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</a:p>
        </p:txBody>
      </p:sp>
      <p:sp>
        <p:nvSpPr>
          <p:cNvPr id="399" name="Shape 399"/>
          <p:cNvSpPr/>
          <p:nvPr/>
        </p:nvSpPr>
        <p:spPr>
          <a:xfrm>
            <a:off x="2946400" y="3327400"/>
            <a:ext cx="2501900" cy="11557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</a:p>
        </p:txBody>
      </p:sp>
      <p:sp>
        <p:nvSpPr>
          <p:cNvPr id="400" name="Shape 400"/>
          <p:cNvSpPr/>
          <p:nvPr/>
        </p:nvSpPr>
        <p:spPr>
          <a:xfrm>
            <a:off x="3098800" y="1930400"/>
            <a:ext cx="2501900" cy="11557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638433" y="296562"/>
            <a:ext cx="7500900" cy="1016100"/>
          </a:xfrm>
          <a:prstGeom prst="rect">
            <a:avLst/>
          </a:prstGeom>
          <a:noFill/>
          <a:ln>
            <a:noFill/>
          </a:ln>
        </p:spPr>
        <p:txBody>
          <a:bodyPr lIns="81275" tIns="40625" rIns="81275" bIns="406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ISF Core Features</a:t>
            </a:r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218400" y="1219200"/>
            <a:ext cx="9840000" cy="4724400"/>
          </a:xfrm>
          <a:prstGeom prst="rect">
            <a:avLst/>
          </a:prstGeom>
          <a:noFill/>
          <a:ln>
            <a:noFill/>
          </a:ln>
        </p:spPr>
        <p:txBody>
          <a:bodyPr lIns="81275" tIns="40625" rIns="81275" bIns="40625" anchor="t" anchorCtr="0">
            <a:noAutofit/>
          </a:bodyPr>
          <a:lstStyle/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Effective teams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that include community mental health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providers</a:t>
            </a:r>
          </a:p>
          <a:p>
            <a:pPr marL="3175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+mn-lt"/>
              <a:sym typeface="Calibri"/>
            </a:endParaRP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Data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-based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decision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making</a:t>
            </a: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n-lt"/>
            </a:endParaRP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Formal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processes for the selection &amp; implementation of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evidence-based practices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(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EBP)</a:t>
            </a:r>
          </a:p>
          <a:p>
            <a:pPr marL="3175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+mn-lt"/>
            </a:endParaRP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Early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access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through use of comprehensive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screening</a:t>
            </a:r>
          </a:p>
          <a:p>
            <a:pPr marL="3175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+mn-lt"/>
            </a:endParaRP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Rigorous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progress-monitoring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 for both fidelity &amp;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effectiveness</a:t>
            </a: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n-lt"/>
            </a:endParaRPr>
          </a:p>
          <a:p>
            <a:pPr marL="77470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sym typeface="Calibri"/>
              </a:rPr>
              <a:t>Ongoing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coaching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sym typeface="Calibri"/>
              </a:rPr>
              <a:t> at both the systems &amp; practices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Shape 629"/>
          <p:cNvGrpSpPr/>
          <p:nvPr/>
        </p:nvGrpSpPr>
        <p:grpSpPr>
          <a:xfrm>
            <a:off x="1139125" y="395208"/>
            <a:ext cx="8911526" cy="5728212"/>
            <a:chOff x="796993" y="2669"/>
            <a:chExt cx="6635599" cy="5067579"/>
          </a:xfrm>
        </p:grpSpPr>
        <p:sp>
          <p:nvSpPr>
            <p:cNvPr id="630" name="Shape 630"/>
            <p:cNvSpPr/>
            <p:nvPr/>
          </p:nvSpPr>
          <p:spPr>
            <a:xfrm>
              <a:off x="796993" y="2668"/>
              <a:ext cx="2649900" cy="1066800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 txBox="1"/>
            <p:nvPr/>
          </p:nvSpPr>
          <p:spPr>
            <a:xfrm>
              <a:off x="828241" y="33917"/>
              <a:ext cx="2587199" cy="1004400"/>
            </a:xfrm>
            <a:prstGeom prst="rect">
              <a:avLst/>
            </a:prstGeom>
            <a:noFill/>
            <a:ln>
              <a:noFill/>
            </a:ln>
          </p:spPr>
          <p:txBody>
            <a:bodyPr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Traditional</a:t>
              </a:r>
            </a:p>
          </p:txBody>
        </p:sp>
        <p:sp>
          <p:nvSpPr>
            <p:cNvPr id="632" name="Shape 632"/>
            <p:cNvSpPr/>
            <p:nvPr/>
          </p:nvSpPr>
          <p:spPr>
            <a:xfrm>
              <a:off x="1061967" y="1069542"/>
              <a:ext cx="264900" cy="800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9873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3" name="Shape 633"/>
            <p:cNvSpPr/>
            <p:nvPr/>
          </p:nvSpPr>
          <p:spPr>
            <a:xfrm>
              <a:off x="1326944" y="1336262"/>
              <a:ext cx="2786100" cy="1066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FFAA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 txBox="1"/>
            <p:nvPr/>
          </p:nvSpPr>
          <p:spPr>
            <a:xfrm>
              <a:off x="1358191" y="1367509"/>
              <a:ext cx="27237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MH counselor “sees” student at appointments</a:t>
              </a:r>
            </a:p>
          </p:txBody>
        </p:sp>
        <p:sp>
          <p:nvSpPr>
            <p:cNvPr id="635" name="Shape 635"/>
            <p:cNvSpPr/>
            <p:nvPr/>
          </p:nvSpPr>
          <p:spPr>
            <a:xfrm>
              <a:off x="1061967" y="1069542"/>
              <a:ext cx="264900" cy="213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9873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6" name="Shape 636"/>
            <p:cNvSpPr/>
            <p:nvPr/>
          </p:nvSpPr>
          <p:spPr>
            <a:xfrm>
              <a:off x="1326944" y="2669855"/>
              <a:ext cx="2786100" cy="10667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FFAA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 txBox="1"/>
            <p:nvPr/>
          </p:nvSpPr>
          <p:spPr>
            <a:xfrm>
              <a:off x="1358191" y="2701102"/>
              <a:ext cx="2723700" cy="1004399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Clinicians only do “mental health”</a:t>
              </a:r>
            </a:p>
          </p:txBody>
        </p:sp>
        <p:sp>
          <p:nvSpPr>
            <p:cNvPr id="638" name="Shape 638"/>
            <p:cNvSpPr/>
            <p:nvPr/>
          </p:nvSpPr>
          <p:spPr>
            <a:xfrm>
              <a:off x="1061967" y="1069542"/>
              <a:ext cx="264900" cy="346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9873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39" name="Shape 639"/>
            <p:cNvSpPr/>
            <p:nvPr/>
          </p:nvSpPr>
          <p:spPr>
            <a:xfrm>
              <a:off x="1326944" y="4003448"/>
              <a:ext cx="2786100" cy="1066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FFAA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 txBox="1"/>
            <p:nvPr/>
          </p:nvSpPr>
          <p:spPr>
            <a:xfrm>
              <a:off x="1358191" y="4034696"/>
              <a:ext cx="27237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Case management notes</a:t>
              </a:r>
            </a:p>
          </p:txBody>
        </p:sp>
        <p:sp>
          <p:nvSpPr>
            <p:cNvPr id="641" name="Shape 641"/>
            <p:cNvSpPr/>
            <p:nvPr/>
          </p:nvSpPr>
          <p:spPr>
            <a:xfrm>
              <a:off x="4116542" y="2668"/>
              <a:ext cx="2649900" cy="1066800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900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 txBox="1"/>
            <p:nvPr/>
          </p:nvSpPr>
          <p:spPr>
            <a:xfrm>
              <a:off x="4147791" y="33917"/>
              <a:ext cx="25872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2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 Interconnected Systems Framework</a:t>
              </a:r>
            </a:p>
          </p:txBody>
        </p:sp>
        <p:sp>
          <p:nvSpPr>
            <p:cNvPr id="643" name="Shape 643"/>
            <p:cNvSpPr/>
            <p:nvPr/>
          </p:nvSpPr>
          <p:spPr>
            <a:xfrm>
              <a:off x="4381517" y="1069542"/>
              <a:ext cx="264900" cy="800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9873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4" name="Shape 644"/>
            <p:cNvSpPr/>
            <p:nvPr/>
          </p:nvSpPr>
          <p:spPr>
            <a:xfrm>
              <a:off x="4646492" y="1336262"/>
              <a:ext cx="2786100" cy="1066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FFAA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 txBox="1"/>
            <p:nvPr/>
          </p:nvSpPr>
          <p:spPr>
            <a:xfrm>
              <a:off x="4677741" y="1367509"/>
              <a:ext cx="27237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MH person on teams at all tiers. Interventions are defined (core features, dosage. Frequency, outcomes)</a:t>
              </a:r>
            </a:p>
          </p:txBody>
        </p:sp>
        <p:sp>
          <p:nvSpPr>
            <p:cNvPr id="646" name="Shape 646"/>
            <p:cNvSpPr/>
            <p:nvPr/>
          </p:nvSpPr>
          <p:spPr>
            <a:xfrm>
              <a:off x="4381517" y="1069542"/>
              <a:ext cx="264900" cy="213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9873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7" name="Shape 647"/>
            <p:cNvSpPr/>
            <p:nvPr/>
          </p:nvSpPr>
          <p:spPr>
            <a:xfrm>
              <a:off x="4646492" y="2669855"/>
              <a:ext cx="2786100" cy="10667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FFAA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 txBox="1"/>
            <p:nvPr/>
          </p:nvSpPr>
          <p:spPr>
            <a:xfrm>
              <a:off x="4677741" y="2701102"/>
              <a:ext cx="2723700" cy="1004399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MH is everyone’s job. Clinicians contribute to integrated plan</a:t>
              </a:r>
            </a:p>
          </p:txBody>
        </p:sp>
        <p:sp>
          <p:nvSpPr>
            <p:cNvPr id="649" name="Shape 649"/>
            <p:cNvSpPr/>
            <p:nvPr/>
          </p:nvSpPr>
          <p:spPr>
            <a:xfrm>
              <a:off x="4381517" y="1069542"/>
              <a:ext cx="264900" cy="346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C9873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0" name="Shape 650"/>
            <p:cNvSpPr/>
            <p:nvPr/>
          </p:nvSpPr>
          <p:spPr>
            <a:xfrm>
              <a:off x="4646492" y="4003448"/>
              <a:ext cx="2786100" cy="1066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FFAA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 txBox="1"/>
            <p:nvPr/>
          </p:nvSpPr>
          <p:spPr>
            <a:xfrm>
              <a:off x="4677741" y="4034696"/>
              <a:ext cx="2723700" cy="1004400"/>
            </a:xfrm>
            <a:prstGeom prst="rect">
              <a:avLst/>
            </a:prstGeom>
            <a:noFill/>
            <a:ln>
              <a:noFill/>
            </a:ln>
          </p:spPr>
          <p:txBody>
            <a:bodyPr lIns="28575" tIns="19050" rIns="28575" bIns="1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Fidelity AND outcome data determined before delivery; data monitored continuously by teams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799384" y="12393"/>
            <a:ext cx="3868500" cy="6845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79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Advancing Education Effectiveness: Interconnecting School Mental Health and </a:t>
            </a:r>
          </a:p>
          <a:p>
            <a:pPr marL="0" marR="0" lvl="0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79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School-Wide Positive Behavior Support</a:t>
            </a:r>
          </a:p>
          <a:p>
            <a:pPr marL="457200" marR="0" lvl="1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55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55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Editors: Susan Barrett,</a:t>
            </a:r>
          </a:p>
          <a:p>
            <a:pPr marL="457200" marR="0" lvl="1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55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Lucille Eber and Mark Weist</a:t>
            </a:r>
          </a:p>
          <a:p>
            <a:pPr marL="457200" marR="0" lvl="1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550" b="0" i="1" u="sng" strike="noStrike" cap="none">
                <a:solidFill>
                  <a:srgbClr val="3A54A5"/>
                </a:solidFill>
                <a:latin typeface="Arial"/>
                <a:ea typeface="Arial"/>
                <a:cs typeface="Arial"/>
                <a:sym typeface="Arial"/>
              </a:rPr>
              <a:t>pbis.org</a:t>
            </a:r>
          </a:p>
          <a:p>
            <a:pPr marL="457200" marR="0" lvl="1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550" b="0" i="0" u="sng" strike="noStrike" cap="none">
                <a:solidFill>
                  <a:srgbClr val="3A54A5"/>
                </a:solidFill>
                <a:latin typeface="Arial"/>
                <a:ea typeface="Arial"/>
                <a:cs typeface="Arial"/>
                <a:sym typeface="Arial"/>
              </a:rPr>
              <a:t>csmh.umaryland</a:t>
            </a:r>
          </a:p>
          <a:p>
            <a:pPr marL="457200" marR="0" lvl="1" indent="0" algn="ctr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55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IDEA Partnership NASDSE</a:t>
            </a:r>
          </a:p>
        </p:txBody>
      </p:sp>
      <p:pic>
        <p:nvPicPr>
          <p:cNvPr id="657" name="Shape 6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5275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ISF Sites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Florida (LEAs)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South Carolina (LEAs)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Pennsylvania (LEAs)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California (Regions)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North Carolina (LEAs)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Virginia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9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9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9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Shape 66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Georgia (State)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New Hampshire (State)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Illinois (LEAs)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Iowa (State)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Kentucky (State)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1900" b="0" i="0" u="none" strike="noStrike" cap="none" dirty="0">
                <a:solidFill>
                  <a:schemeClr val="dk2"/>
                </a:solidFill>
                <a:latin typeface="+mn-lt"/>
                <a:ea typeface="Calibri"/>
                <a:cs typeface="Calibri"/>
                <a:sym typeface="Calibri"/>
              </a:rPr>
              <a:t>Wisconsin (State)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 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219250" y="1789080"/>
            <a:ext cx="5333100" cy="151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Susan Barrett, M.A., PBIS National TA Center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sbarrett@midatlanticpbis.org</a:t>
            </a:r>
            <a:r>
              <a:rPr lang="en-US" sz="3000" dirty="0"/>
              <a:t>  </a:t>
            </a:r>
          </a:p>
        </p:txBody>
      </p:sp>
      <p:sp>
        <p:nvSpPr>
          <p:cNvPr id="673" name="Shape 673"/>
          <p:cNvSpPr txBox="1">
            <a:spLocks noGrp="1"/>
          </p:cNvSpPr>
          <p:nvPr>
            <p:ph type="body" idx="2"/>
          </p:nvPr>
        </p:nvSpPr>
        <p:spPr>
          <a:xfrm>
            <a:off x="5748700" y="1662850"/>
            <a:ext cx="62178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/>
              <a:t>Michael Lombardo, M.A. Executive Director,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dirty="0"/>
              <a:t>Prevention Services &amp; Supports/PBIS Project Director, Placer County Office of Education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Coordinator, California PBIS Coalition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u="sng" dirty="0">
                <a:solidFill>
                  <a:schemeClr val="hlink"/>
                </a:solidFill>
                <a:hlinkClick r:id="rId4"/>
              </a:rPr>
              <a:t>mlombardo@placercoe.k12.ca.us</a:t>
            </a:r>
            <a:r>
              <a:rPr lang="en-US" sz="2400" dirty="0"/>
              <a:t>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Shape 406"/>
          <p:cNvGrpSpPr/>
          <p:nvPr/>
        </p:nvGrpSpPr>
        <p:grpSpPr>
          <a:xfrm>
            <a:off x="8" y="1646224"/>
            <a:ext cx="4389966" cy="4286250"/>
            <a:chOff x="-166" y="1423"/>
            <a:chExt cx="2074" cy="2700"/>
          </a:xfrm>
        </p:grpSpPr>
        <p:sp>
          <p:nvSpPr>
            <p:cNvPr id="407" name="Shape 407"/>
            <p:cNvSpPr txBox="1"/>
            <p:nvPr/>
          </p:nvSpPr>
          <p:spPr>
            <a:xfrm>
              <a:off x="-166" y="1422"/>
              <a:ext cx="1800" cy="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Universal Prevention</a:t>
              </a:r>
            </a:p>
            <a:p>
              <a:pPr marL="457200" marR="0" lvl="1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b="1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All Students</a:t>
              </a:r>
            </a:p>
            <a:p>
              <a:pPr marL="800100" marR="0" lvl="1" indent="-342900" algn="l" rtl="0">
                <a:spcBef>
                  <a:spcPts val="0"/>
                </a:spcBef>
                <a:buClr>
                  <a:srgbClr val="00B050"/>
                </a:buClr>
                <a:buSzPct val="100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Core Instruction</a:t>
              </a:r>
            </a:p>
            <a:p>
              <a:pPr marL="800100" marR="0" lvl="1" indent="-342900" algn="l" rtl="0">
                <a:spcBef>
                  <a:spcPts val="0"/>
                </a:spcBef>
                <a:buClr>
                  <a:srgbClr val="00B050"/>
                </a:buClr>
                <a:buSzPct val="100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Preventive</a:t>
              </a:r>
            </a:p>
            <a:p>
              <a:pPr marL="800100" marR="0" lvl="1" indent="-342900" algn="l" rtl="0">
                <a:spcBef>
                  <a:spcPts val="0"/>
                </a:spcBef>
                <a:buClr>
                  <a:srgbClr val="00B050"/>
                </a:buClr>
                <a:buSzPct val="100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Proactive</a:t>
              </a:r>
            </a:p>
            <a:p>
              <a:pPr marL="800100" marR="0" lvl="1" indent="-342900" algn="l" rtl="0">
                <a:spcBef>
                  <a:spcPts val="0"/>
                </a:spcBef>
                <a:buClr>
                  <a:srgbClr val="00B050"/>
                </a:buClr>
                <a:buSzPct val="100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Common Rules and Expectations</a:t>
              </a:r>
            </a:p>
            <a:p>
              <a:pPr marL="800100" marR="0" lvl="1" indent="-342900" algn="l" rtl="0">
                <a:spcBef>
                  <a:spcPts val="0"/>
                </a:spcBef>
                <a:buClr>
                  <a:srgbClr val="00B050"/>
                </a:buClr>
                <a:buSzPct val="100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Common Referral System</a:t>
              </a:r>
            </a:p>
            <a:p>
              <a:pPr marL="800100" marR="0" lvl="1" indent="-342900" algn="l" rtl="0">
                <a:spcBef>
                  <a:spcPts val="0"/>
                </a:spcBef>
                <a:buClr>
                  <a:srgbClr val="00B050"/>
                </a:buClr>
                <a:buSzPct val="100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Strength Based Behavior System</a:t>
              </a:r>
            </a:p>
          </p:txBody>
        </p:sp>
        <p:sp>
          <p:nvSpPr>
            <p:cNvPr id="408" name="Shape 408"/>
            <p:cNvSpPr/>
            <p:nvPr/>
          </p:nvSpPr>
          <p:spPr>
            <a:xfrm>
              <a:off x="1607" y="1422"/>
              <a:ext cx="300" cy="2700"/>
            </a:xfrm>
            <a:prstGeom prst="leftBrace">
              <a:avLst>
                <a:gd name="adj1" fmla="val 48575"/>
                <a:gd name="adj2" fmla="val 50000"/>
              </a:avLst>
            </a:prstGeom>
            <a:noFill/>
            <a:ln w="127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24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endParaRPr>
            </a:p>
          </p:txBody>
        </p:sp>
      </p:grpSp>
      <p:sp>
        <p:nvSpPr>
          <p:cNvPr id="409" name="Shape 409"/>
          <p:cNvSpPr txBox="1">
            <a:spLocks noGrp="1"/>
          </p:cNvSpPr>
          <p:nvPr>
            <p:ph type="title"/>
          </p:nvPr>
        </p:nvSpPr>
        <p:spPr>
          <a:xfrm>
            <a:off x="-233875" y="120604"/>
            <a:ext cx="11224800" cy="717600"/>
          </a:xfrm>
          <a:prstGeom prst="rect">
            <a:avLst/>
          </a:prstGeom>
          <a:noFill/>
          <a:ln>
            <a:noFill/>
          </a:ln>
          <a:effectLst>
            <a:outerShdw blurRad="25399">
              <a:srgbClr val="000000">
                <a:alpha val="45880"/>
              </a:srgbClr>
            </a:outerShdw>
          </a:effectLst>
        </p:spPr>
        <p:txBody>
          <a:bodyPr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Lustria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PBIS Framework </a:t>
            </a:r>
          </a:p>
        </p:txBody>
      </p:sp>
      <p:grpSp>
        <p:nvGrpSpPr>
          <p:cNvPr id="410" name="Shape 410"/>
          <p:cNvGrpSpPr/>
          <p:nvPr/>
        </p:nvGrpSpPr>
        <p:grpSpPr>
          <a:xfrm>
            <a:off x="4159875" y="1253957"/>
            <a:ext cx="4470347" cy="5043591"/>
            <a:chOff x="3158073" y="1106095"/>
            <a:chExt cx="4482900" cy="4552800"/>
          </a:xfrm>
        </p:grpSpPr>
        <p:sp>
          <p:nvSpPr>
            <p:cNvPr id="411" name="Shape 411"/>
            <p:cNvSpPr/>
            <p:nvPr/>
          </p:nvSpPr>
          <p:spPr>
            <a:xfrm>
              <a:off x="3158073" y="1106095"/>
              <a:ext cx="4482900" cy="4552800"/>
            </a:xfrm>
            <a:prstGeom prst="trapezoid">
              <a:avLst>
                <a:gd name="adj" fmla="val 54054"/>
              </a:avLst>
            </a:prstGeom>
            <a:gradFill>
              <a:gsLst>
                <a:gs pos="0">
                  <a:srgbClr val="CC0000"/>
                </a:gs>
                <a:gs pos="9000">
                  <a:srgbClr val="FF0000"/>
                </a:gs>
                <a:gs pos="20000">
                  <a:srgbClr val="FFFF99"/>
                </a:gs>
                <a:gs pos="29000">
                  <a:srgbClr val="FFFF00"/>
                </a:gs>
                <a:gs pos="42000">
                  <a:srgbClr val="33CC33"/>
                </a:gs>
                <a:gs pos="82000">
                  <a:srgbClr val="009900"/>
                </a:gs>
                <a:gs pos="100000">
                  <a:srgbClr val="009900"/>
                </a:gs>
              </a:gsLst>
              <a:lin ang="5400012" scaled="0"/>
            </a:gradFill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 txBox="1"/>
            <p:nvPr/>
          </p:nvSpPr>
          <p:spPr>
            <a:xfrm>
              <a:off x="4921477" y="4125786"/>
              <a:ext cx="95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80%</a:t>
              </a:r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5018422" y="2193678"/>
              <a:ext cx="988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>
                  <a:solidFill>
                    <a:schemeClr val="dk1"/>
                  </a:solidFill>
                  <a:latin typeface="Lustria"/>
                  <a:ea typeface="Lustria"/>
                  <a:cs typeface="Lustria"/>
                  <a:sym typeface="Lustria"/>
                </a:rPr>
                <a:t>7-15%</a:t>
              </a:r>
            </a:p>
          </p:txBody>
        </p:sp>
        <p:sp>
          <p:nvSpPr>
            <p:cNvPr id="414" name="Shape 414"/>
            <p:cNvSpPr txBox="1"/>
            <p:nvPr/>
          </p:nvSpPr>
          <p:spPr>
            <a:xfrm>
              <a:off x="5107382" y="1650557"/>
              <a:ext cx="8103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1800">
                  <a:solidFill>
                    <a:schemeClr val="dk1"/>
                  </a:solidFill>
                </a:rPr>
                <a:t>1-5%</a:t>
              </a:r>
            </a:p>
          </p:txBody>
        </p:sp>
      </p:grpSp>
      <p:sp>
        <p:nvSpPr>
          <p:cNvPr id="415" name="Shape 415"/>
          <p:cNvSpPr/>
          <p:nvPr/>
        </p:nvSpPr>
        <p:spPr>
          <a:xfrm>
            <a:off x="4355629" y="5410200"/>
            <a:ext cx="3992699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All students in school</a:t>
            </a:r>
          </a:p>
        </p:txBody>
      </p:sp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525" y="1366487"/>
            <a:ext cx="2286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4225" y="537825"/>
            <a:ext cx="30861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7125" y="2266950"/>
            <a:ext cx="1333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05625" y="2266950"/>
            <a:ext cx="3343275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1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4400" b="1" dirty="0">
                <a:solidFill>
                  <a:srgbClr val="FF0000"/>
                </a:solidFill>
                <a:latin typeface="+mn-lt"/>
              </a:rPr>
              <a:t>What is PBIS?</a:t>
            </a:r>
            <a:br>
              <a:rPr lang="en-US" sz="4400" b="1" dirty="0">
                <a:solidFill>
                  <a:srgbClr val="FF0000"/>
                </a:solidFill>
                <a:latin typeface="+mn-lt"/>
              </a:rPr>
            </a:br>
            <a:r>
              <a:rPr lang="en-US" sz="2800" b="1" i="1" dirty="0">
                <a:latin typeface="+mn-lt"/>
              </a:rPr>
              <a:t>Positive Behavioral Interventions and Supports</a:t>
            </a:r>
          </a:p>
        </p:txBody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1817916" y="2403022"/>
            <a:ext cx="8458200" cy="3336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The application of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evidence-based strategies and systems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to assist schools to improve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academic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performance, enhance school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safety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decrease problem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behavior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, and establish 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positive school cultures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through a</a:t>
            </a:r>
          </a:p>
          <a:p>
            <a:pPr marL="0" marR="0" lvl="1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070C0"/>
                </a:solidFill>
                <a:latin typeface="+mn-lt"/>
                <a:ea typeface="Calibri"/>
                <a:cs typeface="Calibri"/>
                <a:sym typeface="Calibri"/>
              </a:rPr>
              <a:t>multi-tiered behavioral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3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PBIS = Implementation Framework</a:t>
            </a:r>
            <a:br>
              <a:rPr lang="en-US" sz="333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79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79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717741" y="1743494"/>
            <a:ext cx="5181600" cy="473943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rgbClr val="FF0000"/>
                </a:solidFill>
                <a:sym typeface="Arial"/>
              </a:rPr>
              <a:t>We organize our resources</a:t>
            </a:r>
            <a:r>
              <a:rPr lang="en-US" b="0" i="0" u="none" strike="noStrike" cap="none" dirty="0">
                <a:solidFill>
                  <a:srgbClr val="FF0000"/>
                </a:solidFill>
                <a:sym typeface="Arial"/>
              </a:rPr>
              <a:t> </a:t>
            </a:r>
          </a:p>
          <a:p>
            <a:pPr marL="457200" marR="0" lvl="1" indent="0" algn="l" rtl="0">
              <a:lnSpc>
                <a:spcPct val="6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sym typeface="Arial"/>
              </a:rPr>
              <a:t>Multi-Tier Mapping, Gap Analysis </a:t>
            </a:r>
          </a:p>
          <a:p>
            <a:pPr marL="0" marR="0" lvl="0" indent="0" algn="l" rtl="0">
              <a:lnSpc>
                <a:spcPct val="6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rgbClr val="FF0000"/>
                </a:solidFill>
                <a:sym typeface="Arial"/>
              </a:rPr>
              <a:t>So kids get help early</a:t>
            </a:r>
          </a:p>
          <a:p>
            <a:pPr marL="457200" marR="0" lvl="1" indent="0" algn="l" rtl="0">
              <a:lnSpc>
                <a:spcPct val="6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sym typeface="Arial"/>
              </a:rPr>
              <a:t>Actions based on outcomes (data!), not procedures</a:t>
            </a:r>
          </a:p>
          <a:p>
            <a:pPr marL="0" marR="0" lvl="0" indent="0" algn="l" rtl="0">
              <a:lnSpc>
                <a:spcPct val="6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b="1" i="0" u="none" strike="noStrike" cap="none" dirty="0">
                <a:solidFill>
                  <a:srgbClr val="FF0000"/>
                </a:solidFill>
                <a:sym typeface="Arial"/>
              </a:rPr>
              <a:t>We do stuff that’s likely to work</a:t>
            </a:r>
          </a:p>
          <a:p>
            <a:pPr marL="457200" marR="0" lvl="1" indent="0" algn="l" rtl="0">
              <a:lnSpc>
                <a:spcPct val="6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sym typeface="Arial"/>
              </a:rPr>
              <a:t>Evidence-Based </a:t>
            </a:r>
            <a:r>
              <a:rPr lang="en-US" sz="2400" b="0" i="0" u="none" strike="noStrike" cap="none" dirty="0" smtClean="0">
                <a:solidFill>
                  <a:schemeClr val="dk2"/>
                </a:solidFill>
                <a:sym typeface="Arial"/>
              </a:rPr>
              <a:t>interventions</a:t>
            </a:r>
          </a:p>
          <a:p>
            <a:pPr lvl="0">
              <a:lnSpc>
                <a:spcPct val="60000"/>
              </a:lnSpc>
              <a:spcBef>
                <a:spcPts val="2100"/>
              </a:spcBef>
            </a:pPr>
            <a:r>
              <a:rPr lang="en-US" b="1" dirty="0">
                <a:solidFill>
                  <a:srgbClr val="FF0000"/>
                </a:solidFill>
              </a:rPr>
              <a:t>We provide supports to staff to do it right</a:t>
            </a:r>
          </a:p>
          <a:p>
            <a:pPr lvl="1">
              <a:lnSpc>
                <a:spcPct val="60000"/>
              </a:lnSpc>
              <a:spcBef>
                <a:spcPts val="2100"/>
              </a:spcBef>
            </a:pPr>
            <a:r>
              <a:rPr lang="en-US" sz="2400" dirty="0"/>
              <a:t>Fidelity: Tiered Fidelity Inventory</a:t>
            </a:r>
          </a:p>
          <a:p>
            <a:pPr marL="0" marR="0" lvl="1" indent="0" algn="l" rtl="0">
              <a:lnSpc>
                <a:spcPct val="60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lnSpc>
                <a:spcPct val="60000"/>
              </a:lnSpc>
              <a:spcBef>
                <a:spcPts val="21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make sure they’re successful</a:t>
            </a:r>
          </a:p>
          <a:p>
            <a:pPr lvl="1">
              <a:lnSpc>
                <a:spcPct val="60000"/>
              </a:lnSpc>
              <a:spcBef>
                <a:spcPts val="2100"/>
              </a:spcBef>
            </a:pPr>
            <a:r>
              <a:rPr lang="en-US" sz="2400" dirty="0"/>
              <a:t>Coaching and Support</a:t>
            </a:r>
          </a:p>
          <a:p>
            <a:pPr lvl="1">
              <a:lnSpc>
                <a:spcPct val="60000"/>
              </a:lnSpc>
              <a:spcBef>
                <a:spcPts val="2100"/>
              </a:spcBef>
            </a:pPr>
            <a:r>
              <a:rPr lang="en-US" sz="2400" dirty="0"/>
              <a:t>Progress monitoring and performance feedback</a:t>
            </a:r>
          </a:p>
          <a:p>
            <a:pPr lvl="1">
              <a:lnSpc>
                <a:spcPct val="60000"/>
              </a:lnSpc>
              <a:spcBef>
                <a:spcPts val="2100"/>
              </a:spcBef>
            </a:pPr>
            <a:r>
              <a:rPr lang="en-US" sz="2400" dirty="0"/>
              <a:t>Problem-Solving process</a:t>
            </a:r>
          </a:p>
          <a:p>
            <a:pPr lvl="1">
              <a:lnSpc>
                <a:spcPct val="60000"/>
              </a:lnSpc>
              <a:spcBef>
                <a:spcPts val="2100"/>
              </a:spcBef>
            </a:pPr>
            <a:r>
              <a:rPr lang="en-US" sz="2400" dirty="0"/>
              <a:t>Increasing levels of intensity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52220" y="341877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Evidence-based features of PBIS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</a:br>
            <a:endParaRPr lang="en-US" sz="4400" b="1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1436731" y="1131664"/>
            <a:ext cx="8605615" cy="4999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Prevention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Define and teach positive social expectations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Acknowledge positive behavior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Arrange consistent consequences for problem behavior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On-going collection and use of data for decision-making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Continuum of intensive, individual intervention supports</a:t>
            </a:r>
          </a:p>
          <a:p>
            <a:pPr marL="228600" marR="0" lvl="0" indent="-228600" algn="l" rtl="0">
              <a:lnSpc>
                <a:spcPct val="8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Implementation of the systems that support effective practices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22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549425" y="268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Why PBIS?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2001025" y="1436088"/>
            <a:ext cx="8190000" cy="173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fundamental purpose of PBIS is to make schools more effective, efficient and equitable learning environments.</a:t>
            </a:r>
          </a:p>
        </p:txBody>
      </p:sp>
      <p:sp>
        <p:nvSpPr>
          <p:cNvPr id="446" name="Shape 446"/>
          <p:cNvSpPr/>
          <p:nvPr/>
        </p:nvSpPr>
        <p:spPr>
          <a:xfrm>
            <a:off x="1597478" y="3048000"/>
            <a:ext cx="3048000" cy="1981199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Predictable</a:t>
            </a:r>
          </a:p>
        </p:txBody>
      </p:sp>
      <p:sp>
        <p:nvSpPr>
          <p:cNvPr id="447" name="Shape 447"/>
          <p:cNvSpPr/>
          <p:nvPr/>
        </p:nvSpPr>
        <p:spPr>
          <a:xfrm>
            <a:off x="3581400" y="3981450"/>
            <a:ext cx="2819400" cy="1981199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Consistent</a:t>
            </a:r>
          </a:p>
        </p:txBody>
      </p:sp>
      <p:sp>
        <p:nvSpPr>
          <p:cNvPr id="448" name="Shape 448"/>
          <p:cNvSpPr/>
          <p:nvPr/>
        </p:nvSpPr>
        <p:spPr>
          <a:xfrm>
            <a:off x="5856514" y="3170465"/>
            <a:ext cx="2666999" cy="1981199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</a:p>
        </p:txBody>
      </p:sp>
      <p:sp>
        <p:nvSpPr>
          <p:cNvPr id="449" name="Shape 449"/>
          <p:cNvSpPr/>
          <p:nvPr/>
        </p:nvSpPr>
        <p:spPr>
          <a:xfrm>
            <a:off x="7742464" y="4038600"/>
            <a:ext cx="2666999" cy="1981199"/>
          </a:xfrm>
          <a:prstGeom prst="ellipse">
            <a:avLst/>
          </a:prstGeom>
          <a:solidFill>
            <a:srgbClr val="F4B081"/>
          </a:solidFill>
          <a:ln w="12700" cap="flat" cmpd="sng">
            <a:solidFill>
              <a:srgbClr val="31538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2060975" y="74325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 Research on PBIS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966873" y="761996"/>
            <a:ext cx="8866500" cy="573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4025" marR="0" lvl="0" indent="-4540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Bradshaw, C.P., Koth, C.W., Thornton, L.A., &amp; Leaf, P.J. (2009). Altering school climate through school-wide Positive Behavioral Interventions and Supports: Findings from a group-randomized effectiveness trial. 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Prevention Science, 10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(2), 100-115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Bradshaw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C.P., Koth, C.W., Bevans, K.B., Ialongo, N., &amp; Leaf, P.J. (2008). The impact of school-wide Positive Behavioral Interventions and Supports (PBIS) on the organizational health of elementary schools. 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Psychology Quarterly, 23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(4), 462-473.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Bradshaw, C. P., Mitchell, M. M., &amp; Leaf, P. J. (2010). Examining the effects of School-Wide Positive Behavioral Interventions and Supports on student outcomes: Results from a randomized controlled effectiveness trial in elementary schools. 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Positive Behavior Interventions, 12, 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133-148.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Bradshaw, C.P., Reinke, W. M., Brown, L. D., Bevans, K.B., &amp; Leaf, P.J. (2008). Implementation of school-wide Positive Behavioral Interventions and Supports (PBIS) in elementary schools: Observations from a randomized trial. 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&amp; Treatment of Children, 31, 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1-26.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Bradshaw, C., Waasdorp, T., Leaf. P., (in press).  Effects of School-wide positive behavioral interventions and supports on child behavior problems and adjustment.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Pediatrics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Horner, R., Sugai, G., Smolkowski, K., Eber, L., Nakasato, J., Todd, A., &amp; Esperanza, J., (2009). A randomized, wait-list controlled effectiveness trial assessing school-wide positive behavior support in elementary schools.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Positive Behavior Interventions, 11,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133-145.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Horner, R. H., Sugai, G., &amp; Anderson, C. M. (2010). Examining the evidence base for school-wide positive behavior support.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Exceptionality, 42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(8), 1-14.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Ross, S. W., Endrulat, N. R., &amp; Horner, R. H.  (2012). Adult outcomes of school-wide positive behavior support.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US" sz="1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 of Positive Behavioral Interventions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14(2) 118-128.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Waasdorp, T., Bradshaw, C., &amp; Leaf , P., (2012) The Impact of Schoolwide Positive Behavioral Interventions and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Supports on Bullying and Peer Rejection: A Randomized Controlled Effectiveness Trial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Archive of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Pediatric Adolescent Medicine.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2012;166(2):149-156 </a:t>
            </a: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4025" marR="0" lvl="0" indent="-45402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 rot="370274">
            <a:off x="2738468" y="1072393"/>
            <a:ext cx="6725674" cy="462328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</a:t>
            </a: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Experimentally Related to: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in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problem behavior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academic performance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perception of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safety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in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bullying behaviors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organizational efficiency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in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staff turnover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perception of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teacher efficacy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3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</a:t>
            </a:r>
            <a:r>
              <a:rPr lang="en-US" sz="23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Social Emotional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rgbClr val="000000"/>
      </a:dk1>
      <a:lt1>
        <a:srgbClr val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1447</Words>
  <Application>Microsoft Office PowerPoint</Application>
  <PresentationFormat>Widescreen</PresentationFormat>
  <Paragraphs>256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Calibri</vt:lpstr>
      <vt:lpstr>Noto Sans Symbols</vt:lpstr>
      <vt:lpstr>Verdana</vt:lpstr>
      <vt:lpstr>Times New Roman</vt:lpstr>
      <vt:lpstr>Arial</vt:lpstr>
      <vt:lpstr>Lustria</vt:lpstr>
      <vt:lpstr>simple-light-2</vt:lpstr>
      <vt:lpstr>Slate</vt:lpstr>
      <vt:lpstr>1_Office Theme</vt:lpstr>
      <vt:lpstr>simple-light-2</vt:lpstr>
      <vt:lpstr>The Importance of Multi-tiered Systems to Improve the School Environment and Support Emotional and Social Development</vt:lpstr>
      <vt:lpstr>What we will cover today:</vt:lpstr>
      <vt:lpstr>PowerPoint Presentation</vt:lpstr>
      <vt:lpstr>PBIS Framework </vt:lpstr>
      <vt:lpstr>What is PBIS? Positive Behavioral Interventions and Supports</vt:lpstr>
      <vt:lpstr> PBIS = Implementation Framework  </vt:lpstr>
      <vt:lpstr>Evidence-based features of PBIS </vt:lpstr>
      <vt:lpstr>Why PBIS?</vt:lpstr>
      <vt:lpstr>Experimental Research on PBIS</vt:lpstr>
      <vt:lpstr>PowerPoint Presentation</vt:lpstr>
      <vt:lpstr>PowerPoint Presentation</vt:lpstr>
      <vt:lpstr>PBIS Nationally &amp; California </vt:lpstr>
      <vt:lpstr>Schools Using PBIS Nationally - January, 2017</vt:lpstr>
      <vt:lpstr>Who’s Implementing PBIS in California  State Level | County Office | District Level | School Level </vt:lpstr>
      <vt:lpstr>PowerPoint Presentation</vt:lpstr>
      <vt:lpstr>PowerPoint Presentation</vt:lpstr>
      <vt:lpstr>PowerPoint Presentation</vt:lpstr>
      <vt:lpstr>PowerPoint Presentation</vt:lpstr>
      <vt:lpstr>Tier Fidelity Inventory </vt:lpstr>
      <vt:lpstr>PowerPoint Presentation</vt:lpstr>
      <vt:lpstr>Summary of Schools Using TFI</vt:lpstr>
      <vt:lpstr>California Elementary Schools Achieving PBIS Tier 1 Fidelity by County Superintendent of Schools Regions Overall and by Rural or Urban Area</vt:lpstr>
      <vt:lpstr>Are California Schools Implementing With Fidelity </vt:lpstr>
      <vt:lpstr>PowerPoint Presentation</vt:lpstr>
      <vt:lpstr>PowerPoint Presentation</vt:lpstr>
      <vt:lpstr>Partnerships &amp; Collaboration are needed:</vt:lpstr>
      <vt:lpstr>ISF=Multi- Tiered System of Support Whole Child and Whole School Community</vt:lpstr>
      <vt:lpstr>An Interconnected Systems Framework (ISF) Defined</vt:lpstr>
      <vt:lpstr>PowerPoint Presentation</vt:lpstr>
      <vt:lpstr>ISF Core Features</vt:lpstr>
      <vt:lpstr>PowerPoint Presentation</vt:lpstr>
      <vt:lpstr>PowerPoint Presentation</vt:lpstr>
      <vt:lpstr>ISF Sites</vt:lpstr>
      <vt:lpstr>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Multi-tiered Systems to Improve the School Environment and Support Emotional and Social Development</dc:title>
  <dc:creator>Lombardo, Michael</dc:creator>
  <cp:lastModifiedBy>Lombardo, Michael</cp:lastModifiedBy>
  <cp:revision>10</cp:revision>
  <dcterms:modified xsi:type="dcterms:W3CDTF">2017-06-28T15:12:04Z</dcterms:modified>
</cp:coreProperties>
</file>