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0" r:id="rId2"/>
  </p:sldMasterIdLst>
  <p:notesMasterIdLst>
    <p:notesMasterId r:id="rId21"/>
  </p:notesMasterIdLst>
  <p:sldIdLst>
    <p:sldId id="256" r:id="rId3"/>
    <p:sldId id="293" r:id="rId4"/>
    <p:sldId id="303" r:id="rId5"/>
    <p:sldId id="304" r:id="rId6"/>
    <p:sldId id="310" r:id="rId7"/>
    <p:sldId id="311" r:id="rId8"/>
    <p:sldId id="313" r:id="rId9"/>
    <p:sldId id="258" r:id="rId10"/>
    <p:sldId id="318" r:id="rId11"/>
    <p:sldId id="320" r:id="rId12"/>
    <p:sldId id="319" r:id="rId13"/>
    <p:sldId id="314" r:id="rId14"/>
    <p:sldId id="315" r:id="rId15"/>
    <p:sldId id="321" r:id="rId16"/>
    <p:sldId id="317" r:id="rId17"/>
    <p:sldId id="316" r:id="rId18"/>
    <p:sldId id="322" r:id="rId19"/>
    <p:sldId id="312"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2E"/>
    <a:srgbClr val="666666"/>
    <a:srgbClr val="E4E4E4"/>
    <a:srgbClr val="1C1C1C"/>
    <a:srgbClr val="737373"/>
    <a:srgbClr val="505A7C"/>
    <a:srgbClr val="646B8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79405" autoAdjust="0"/>
  </p:normalViewPr>
  <p:slideViewPr>
    <p:cSldViewPr snapToGrid="0">
      <p:cViewPr varScale="1">
        <p:scale>
          <a:sx n="84" d="100"/>
          <a:sy n="84" d="100"/>
        </p:scale>
        <p:origin x="96" y="1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996F1719-6DB1-459D-9AF1-2531CA9A0B45}" type="datetimeFigureOut">
              <a:rPr lang="en-US" smtClean="0"/>
              <a:t>7/5/2017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5DF009A5-695A-4713-B629-1D0DB6999559}" type="slidenum">
              <a:rPr lang="en-US" smtClean="0"/>
              <a:t>‹#›</a:t>
            </a:fld>
            <a:endParaRPr lang="en-US"/>
          </a:p>
        </p:txBody>
      </p:sp>
    </p:spTree>
    <p:extLst>
      <p:ext uri="{BB962C8B-B14F-4D97-AF65-F5344CB8AC3E}">
        <p14:creationId xmlns:p14="http://schemas.microsoft.com/office/powerpoint/2010/main" val="2460682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US" baseline="0" dirty="0"/>
          </a:p>
          <a:p>
            <a:pPr marL="628650" lvl="1" indent="-171450">
              <a:buFontTx/>
              <a:buChar char="-"/>
            </a:pPr>
            <a:endParaRPr lang="en-US" baseline="0" dirty="0"/>
          </a:p>
        </p:txBody>
      </p:sp>
      <p:sp>
        <p:nvSpPr>
          <p:cNvPr id="4" name="Slide Number Placeholder 3"/>
          <p:cNvSpPr>
            <a:spLocks noGrp="1"/>
          </p:cNvSpPr>
          <p:nvPr>
            <p:ph type="sldNum" sz="quarter" idx="10"/>
          </p:nvPr>
        </p:nvSpPr>
        <p:spPr/>
        <p:txBody>
          <a:bodyPr/>
          <a:lstStyle/>
          <a:p>
            <a:fld id="{5DF009A5-695A-4713-B629-1D0DB6999559}" type="slidenum">
              <a:rPr lang="en-US" smtClean="0"/>
              <a:t>1</a:t>
            </a:fld>
            <a:endParaRPr lang="en-US"/>
          </a:p>
        </p:txBody>
      </p:sp>
    </p:spTree>
    <p:extLst>
      <p:ext uri="{BB962C8B-B14F-4D97-AF65-F5344CB8AC3E}">
        <p14:creationId xmlns:p14="http://schemas.microsoft.com/office/powerpoint/2010/main" val="35656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009A5-695A-4713-B629-1D0DB6999559}" type="slidenum">
              <a:rPr lang="en-US" smtClean="0"/>
              <a:t>10</a:t>
            </a:fld>
            <a:endParaRPr lang="en-US"/>
          </a:p>
        </p:txBody>
      </p:sp>
    </p:spTree>
    <p:extLst>
      <p:ext uri="{BB962C8B-B14F-4D97-AF65-F5344CB8AC3E}">
        <p14:creationId xmlns:p14="http://schemas.microsoft.com/office/powerpoint/2010/main" val="1903692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009A5-695A-4713-B629-1D0DB6999559}" type="slidenum">
              <a:rPr lang="en-US" smtClean="0"/>
              <a:t>12</a:t>
            </a:fld>
            <a:endParaRPr lang="en-US"/>
          </a:p>
        </p:txBody>
      </p:sp>
    </p:spTree>
    <p:extLst>
      <p:ext uri="{BB962C8B-B14F-4D97-AF65-F5344CB8AC3E}">
        <p14:creationId xmlns:p14="http://schemas.microsoft.com/office/powerpoint/2010/main" val="1596620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fontAlgn="base">
              <a:buFont typeface="Arial" panose="020B0604020202020204" pitchFamily="34" charset="0"/>
              <a:buNone/>
            </a:pPr>
            <a:r>
              <a:rPr lang="en-US" sz="1200" b="0" i="0" u="none" strike="noStrike" kern="1200" baseline="0" dirty="0">
                <a:solidFill>
                  <a:schemeClr val="tx1"/>
                </a:solidFill>
                <a:effectLst/>
                <a:latin typeface="+mn-lt"/>
                <a:ea typeface="+mn-ea"/>
                <a:cs typeface="+mn-cs"/>
              </a:rPr>
              <a:t>BEFORE:</a:t>
            </a:r>
          </a:p>
          <a:p>
            <a:pPr marL="171450" lvl="0" indent="-171450" rtl="0" fontAlgn="base">
              <a:buFontTx/>
              <a:buChar char="-"/>
            </a:pPr>
            <a:r>
              <a:rPr lang="en-US" sz="1200" b="0" i="0" u="none" strike="noStrike" kern="1200" baseline="0" dirty="0">
                <a:solidFill>
                  <a:schemeClr val="tx1"/>
                </a:solidFill>
                <a:effectLst/>
                <a:latin typeface="+mn-lt"/>
                <a:ea typeface="+mn-ea"/>
                <a:cs typeface="+mn-cs"/>
              </a:rPr>
              <a:t>No tier two services</a:t>
            </a:r>
          </a:p>
          <a:p>
            <a:pPr marL="171450" lvl="0" indent="-171450" rtl="0" fontAlgn="base">
              <a:buFontTx/>
              <a:buChar char="-"/>
            </a:pPr>
            <a:r>
              <a:rPr lang="en-US" sz="1200" b="0" i="0" u="none" strike="noStrike" kern="1200" baseline="0" dirty="0">
                <a:solidFill>
                  <a:schemeClr val="tx1"/>
                </a:solidFill>
                <a:effectLst/>
                <a:latin typeface="+mn-lt"/>
                <a:ea typeface="+mn-ea"/>
                <a:cs typeface="+mn-cs"/>
              </a:rPr>
              <a:t>EPSDT Clinician had 13 slots for traditional outpatient therapy – could not meet demand</a:t>
            </a:r>
          </a:p>
          <a:p>
            <a:pPr marL="171450" lvl="0" indent="-171450" rtl="0" fontAlgn="base">
              <a:buFontTx/>
              <a:buChar char="-"/>
            </a:pPr>
            <a:r>
              <a:rPr lang="en-US" sz="1200" b="0" i="0" u="none" strike="noStrike" kern="1200" baseline="0" dirty="0">
                <a:solidFill>
                  <a:schemeClr val="tx1"/>
                </a:solidFill>
                <a:effectLst/>
                <a:latin typeface="+mn-lt"/>
                <a:ea typeface="+mn-ea"/>
                <a:cs typeface="+mn-cs"/>
              </a:rPr>
              <a:t>Served </a:t>
            </a:r>
            <a:r>
              <a:rPr lang="en-US" sz="1200" b="0" i="0" u="none" strike="noStrike" kern="1200" baseline="0" dirty="0" err="1">
                <a:solidFill>
                  <a:schemeClr val="tx1"/>
                </a:solidFill>
                <a:effectLst/>
                <a:latin typeface="+mn-lt"/>
                <a:ea typeface="+mn-ea"/>
                <a:cs typeface="+mn-cs"/>
              </a:rPr>
              <a:t>externalizers</a:t>
            </a:r>
            <a:endParaRPr lang="en-US" sz="1200" b="0" i="0" u="none" strike="noStrike" kern="1200" baseline="0" dirty="0">
              <a:solidFill>
                <a:schemeClr val="tx1"/>
              </a:solidFill>
              <a:effectLst/>
              <a:latin typeface="+mn-lt"/>
              <a:ea typeface="+mn-ea"/>
              <a:cs typeface="+mn-cs"/>
            </a:endParaRPr>
          </a:p>
          <a:p>
            <a:pPr marL="171450" lvl="0" indent="-171450" rtl="0" fontAlgn="base">
              <a:buFontTx/>
              <a:buChar char="-"/>
            </a:pPr>
            <a:endParaRPr lang="en-US" sz="1200" b="0" i="0" u="none" strike="noStrike" kern="1200" baseline="0" dirty="0">
              <a:solidFill>
                <a:schemeClr val="tx1"/>
              </a:solidFill>
              <a:effectLst/>
              <a:latin typeface="+mn-lt"/>
              <a:ea typeface="+mn-ea"/>
              <a:cs typeface="+mn-cs"/>
            </a:endParaRPr>
          </a:p>
          <a:p>
            <a:pPr marL="0" lvl="0" indent="0" rtl="0" fontAlgn="base">
              <a:buFontTx/>
              <a:buNone/>
            </a:pPr>
            <a:r>
              <a:rPr lang="en-US" sz="1200" b="0" i="0" u="none" strike="noStrike" kern="1200" baseline="0" dirty="0">
                <a:solidFill>
                  <a:schemeClr val="tx1"/>
                </a:solidFill>
                <a:effectLst/>
                <a:latin typeface="+mn-lt"/>
                <a:ea typeface="+mn-ea"/>
                <a:cs typeface="+mn-cs"/>
              </a:rPr>
              <a:t>AFTER</a:t>
            </a:r>
          </a:p>
          <a:p>
            <a:pPr marL="171450" lvl="0" indent="-171450" rtl="0" fontAlgn="base">
              <a:buFontTx/>
              <a:buChar char="-"/>
            </a:pPr>
            <a:r>
              <a:rPr lang="en-US" sz="1200" b="0" i="0" u="none" strike="noStrike" kern="1200" baseline="0" dirty="0">
                <a:solidFill>
                  <a:schemeClr val="tx1"/>
                </a:solidFill>
                <a:effectLst/>
                <a:latin typeface="+mn-lt"/>
                <a:ea typeface="+mn-ea"/>
                <a:cs typeface="+mn-cs"/>
              </a:rPr>
              <a:t>Implemented school-wide social emotional screener</a:t>
            </a:r>
          </a:p>
          <a:p>
            <a:pPr marL="171450" lvl="0" indent="-171450" rtl="0" fontAlgn="base">
              <a:buFontTx/>
              <a:buChar char="-"/>
            </a:pPr>
            <a:r>
              <a:rPr lang="en-US" sz="1200" b="0" i="0" u="none" strike="noStrike" kern="1200" baseline="0" dirty="0">
                <a:solidFill>
                  <a:schemeClr val="tx1"/>
                </a:solidFill>
                <a:effectLst/>
                <a:latin typeface="+mn-lt"/>
                <a:ea typeface="+mn-ea"/>
                <a:cs typeface="+mn-cs"/>
              </a:rPr>
              <a:t>Worked with COST, including EPSTD clinical and district school psych to identify classrooms and students in need</a:t>
            </a:r>
          </a:p>
          <a:p>
            <a:pPr marL="171450" lvl="0" indent="-171450" rtl="0" fontAlgn="base">
              <a:buFontTx/>
              <a:buChar char="-"/>
            </a:pPr>
            <a:r>
              <a:rPr lang="en-US" sz="1200" b="0" i="0" u="none" strike="noStrike" kern="1200" baseline="0" dirty="0">
                <a:solidFill>
                  <a:schemeClr val="tx1"/>
                </a:solidFill>
                <a:effectLst/>
                <a:latin typeface="+mn-lt"/>
                <a:ea typeface="+mn-ea"/>
                <a:cs typeface="+mn-cs"/>
              </a:rPr>
              <a:t>Proactively created social skills groups and split up caseload based on our expertise</a:t>
            </a:r>
          </a:p>
          <a:p>
            <a:pPr marL="171450" lvl="0" indent="-171450" rtl="0" fontAlgn="base">
              <a:buFontTx/>
              <a:buChar char="-"/>
            </a:pPr>
            <a:r>
              <a:rPr lang="en-US" sz="1200" b="0" i="0" u="none" strike="noStrike" kern="1200" baseline="0" dirty="0">
                <a:solidFill>
                  <a:schemeClr val="tx1"/>
                </a:solidFill>
                <a:effectLst/>
                <a:latin typeface="+mn-lt"/>
                <a:ea typeface="+mn-ea"/>
                <a:cs typeface="+mn-cs"/>
              </a:rPr>
              <a:t>Included groups for </a:t>
            </a:r>
            <a:r>
              <a:rPr lang="en-US" sz="1200" b="0" i="0" u="none" strike="noStrike" kern="1200" baseline="0" dirty="0" err="1">
                <a:solidFill>
                  <a:schemeClr val="tx1"/>
                </a:solidFill>
                <a:effectLst/>
                <a:latin typeface="+mn-lt"/>
                <a:ea typeface="+mn-ea"/>
                <a:cs typeface="+mn-cs"/>
              </a:rPr>
              <a:t>internalizers</a:t>
            </a:r>
            <a:r>
              <a:rPr lang="en-US" sz="1200" b="0" i="0" u="none" strike="noStrike" kern="1200" baseline="0" dirty="0">
                <a:solidFill>
                  <a:schemeClr val="tx1"/>
                </a:solidFill>
                <a:effectLst/>
                <a:latin typeface="+mn-lt"/>
                <a:ea typeface="+mn-ea"/>
                <a:cs typeface="+mn-cs"/>
              </a:rPr>
              <a:t> experiencing anxiety</a:t>
            </a:r>
          </a:p>
          <a:p>
            <a:pPr marL="0" lvl="0" indent="0" rtl="0" fontAlgn="base">
              <a:buFontTx/>
              <a:buNone/>
            </a:pPr>
            <a:endParaRPr lang="en-US" sz="1200" b="0" i="0" u="none" strike="noStrike" kern="1200" baseline="0" dirty="0">
              <a:solidFill>
                <a:schemeClr val="tx1"/>
              </a:solidFill>
              <a:effectLst/>
              <a:latin typeface="+mn-lt"/>
              <a:ea typeface="+mn-ea"/>
              <a:cs typeface="+mn-cs"/>
            </a:endParaRPr>
          </a:p>
          <a:p>
            <a:pPr marL="0" lvl="0" indent="0" rtl="0" fontAlgn="base">
              <a:buFont typeface="Arial" panose="020B0604020202020204" pitchFamily="34" charset="0"/>
              <a:buNone/>
            </a:pPr>
            <a:r>
              <a:rPr lang="en-US" sz="1200" b="0" i="0" u="none" strike="noStrike" kern="1200" baseline="0" dirty="0">
                <a:solidFill>
                  <a:schemeClr val="tx1"/>
                </a:solidFill>
                <a:effectLst/>
                <a:latin typeface="+mn-lt"/>
                <a:ea typeface="+mn-ea"/>
                <a:cs typeface="+mn-cs"/>
              </a:rPr>
              <a:t>IMPACT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38 students served in social skills groups and/or CICO (7% of students)</a:t>
            </a:r>
          </a:p>
          <a:p>
            <a:pPr marL="0" lvl="0" indent="0" rtl="0" fontAlgn="base">
              <a:buFont typeface="Arial" panose="020B0604020202020204" pitchFamily="34" charset="0"/>
              <a:buNone/>
            </a:pPr>
            <a:endParaRPr lang="en-US" sz="1200" b="0" i="0" u="none" strike="noStrike" kern="1200" baseline="0" dirty="0">
              <a:solidFill>
                <a:schemeClr val="tx1"/>
              </a:solidFill>
              <a:effectLst/>
              <a:latin typeface="+mn-lt"/>
              <a:ea typeface="+mn-ea"/>
              <a:cs typeface="+mn-cs"/>
            </a:endParaRPr>
          </a:p>
          <a:p>
            <a:pPr marL="0" lv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DF009A5-695A-4713-B629-1D0DB6999559}" type="slidenum">
              <a:rPr lang="en-US" smtClean="0"/>
              <a:t>13</a:t>
            </a:fld>
            <a:endParaRPr lang="en-US"/>
          </a:p>
        </p:txBody>
      </p:sp>
    </p:spTree>
    <p:extLst>
      <p:ext uri="{BB962C8B-B14F-4D97-AF65-F5344CB8AC3E}">
        <p14:creationId xmlns:p14="http://schemas.microsoft.com/office/powerpoint/2010/main" val="357097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009A5-695A-4713-B629-1D0DB6999559}" type="slidenum">
              <a:rPr lang="en-US" smtClean="0"/>
              <a:t>15</a:t>
            </a:fld>
            <a:endParaRPr lang="en-US"/>
          </a:p>
        </p:txBody>
      </p:sp>
    </p:spTree>
    <p:extLst>
      <p:ext uri="{BB962C8B-B14F-4D97-AF65-F5344CB8AC3E}">
        <p14:creationId xmlns:p14="http://schemas.microsoft.com/office/powerpoint/2010/main" val="2347909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example of a culture and climate initiative was PBIS</a:t>
            </a:r>
          </a:p>
          <a:p>
            <a:endParaRPr lang="en-US" dirty="0"/>
          </a:p>
          <a:p>
            <a:r>
              <a:rPr lang="en-US" dirty="0"/>
              <a:t>BEFORE:</a:t>
            </a:r>
          </a:p>
          <a:p>
            <a:pPr marL="171450" lvl="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Had 3 B’s</a:t>
            </a:r>
          </a:p>
          <a:p>
            <a:pPr marL="171450" lvl="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structure or reinforcement</a:t>
            </a:r>
          </a:p>
          <a:p>
            <a:pPr marL="171450" lvl="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0" lv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AFTER:</a:t>
            </a:r>
          </a:p>
          <a:p>
            <a:pPr marL="171450" lvl="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PBIS foundation training for staff</a:t>
            </a:r>
          </a:p>
          <a:p>
            <a:pPr marL="171450" lvl="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Developed matrix for each space and explicitly taught expectations</a:t>
            </a:r>
          </a:p>
          <a:p>
            <a:pPr marL="171450" lvl="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Formalized</a:t>
            </a:r>
            <a:r>
              <a:rPr lang="en-US" sz="1200" b="0" i="0" u="none" strike="noStrike" kern="1200" baseline="0" dirty="0">
                <a:solidFill>
                  <a:schemeClr val="tx1"/>
                </a:solidFill>
                <a:effectLst/>
                <a:latin typeface="+mn-lt"/>
                <a:ea typeface="+mn-ea"/>
                <a:cs typeface="+mn-cs"/>
              </a:rPr>
              <a:t> recognition system</a:t>
            </a:r>
          </a:p>
          <a:p>
            <a:pPr marL="171450" lvl="0" indent="-171450" rtl="0" fontAlgn="base">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Developed discipline flowchart and rolled out to staff</a:t>
            </a:r>
          </a:p>
          <a:p>
            <a:pPr marL="171450" lvl="0" indent="-171450" rtl="0" fontAlgn="base">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Next step next year: roll out office discipline referral system and SWIS to regularly reflect on data for decision making</a:t>
            </a:r>
          </a:p>
          <a:p>
            <a:pPr marL="171450" lvl="0" indent="-171450" rtl="0" fontAlgn="base">
              <a:buFont typeface="Arial" panose="020B0604020202020204" pitchFamily="34" charset="0"/>
              <a:buChar char="•"/>
            </a:pPr>
            <a:endParaRPr lang="en-US" sz="1200" b="0" i="0" u="none" strike="noStrike" kern="1200" baseline="0" dirty="0">
              <a:solidFill>
                <a:schemeClr val="tx1"/>
              </a:solidFill>
              <a:effectLst/>
              <a:latin typeface="+mn-lt"/>
              <a:ea typeface="+mn-ea"/>
              <a:cs typeface="+mn-cs"/>
            </a:endParaRPr>
          </a:p>
          <a:p>
            <a:pPr marL="0" lvl="0" indent="0" rtl="0" fontAlgn="base">
              <a:buFont typeface="Arial" panose="020B0604020202020204" pitchFamily="34" charset="0"/>
              <a:buNone/>
            </a:pPr>
            <a:r>
              <a:rPr lang="en-US" sz="1200" b="0" i="0" u="none" strike="noStrike" kern="1200" baseline="0" dirty="0">
                <a:solidFill>
                  <a:schemeClr val="tx1"/>
                </a:solidFill>
                <a:effectLst/>
                <a:latin typeface="+mn-lt"/>
                <a:ea typeface="+mn-ea"/>
                <a:cs typeface="+mn-cs"/>
              </a:rPr>
              <a:t>IMPACT:</a:t>
            </a:r>
          </a:p>
          <a:p>
            <a:pPr marL="0" lvl="0" indent="0" rtl="0" fontAlgn="base">
              <a:buFont typeface="Arial" panose="020B0604020202020204" pitchFamily="34" charset="0"/>
              <a:buNone/>
            </a:pPr>
            <a:r>
              <a:rPr lang="en-US" sz="1200" b="0" i="0" u="none" strike="noStrike" kern="1200" baseline="0" dirty="0">
                <a:solidFill>
                  <a:schemeClr val="tx1"/>
                </a:solidFill>
                <a:effectLst/>
                <a:latin typeface="+mn-lt"/>
                <a:ea typeface="+mn-ea"/>
                <a:cs typeface="+mn-cs"/>
              </a:rPr>
              <a:t>Increased PBIS tiered one fidelity by </a:t>
            </a:r>
          </a:p>
          <a:p>
            <a:pPr marL="0" lvl="0" indent="0" rtl="0" fontAlgn="base">
              <a:buFont typeface="Arial" panose="020B0604020202020204" pitchFamily="34" charset="0"/>
              <a:buNone/>
            </a:pPr>
            <a:r>
              <a:rPr lang="en-US" sz="1200" b="0" i="0" u="none" strike="noStrike" kern="1200" baseline="0" dirty="0">
                <a:solidFill>
                  <a:schemeClr val="tx1"/>
                </a:solidFill>
                <a:effectLst/>
                <a:latin typeface="+mn-lt"/>
                <a:ea typeface="+mn-ea"/>
                <a:cs typeface="+mn-cs"/>
              </a:rPr>
              <a:t>Increased sense amongst staff that we have a consistent discipline practice and use positive interventions to behavior (SCAI)</a:t>
            </a:r>
          </a:p>
          <a:p>
            <a:pPr marL="171450" lvl="0" indent="-171450" rtl="0" fontAlgn="base">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DF009A5-695A-4713-B629-1D0DB6999559}" type="slidenum">
              <a:rPr lang="en-US" smtClean="0"/>
              <a:t>16</a:t>
            </a:fld>
            <a:endParaRPr lang="en-US"/>
          </a:p>
        </p:txBody>
      </p:sp>
    </p:spTree>
    <p:extLst>
      <p:ext uri="{BB962C8B-B14F-4D97-AF65-F5344CB8AC3E}">
        <p14:creationId xmlns:p14="http://schemas.microsoft.com/office/powerpoint/2010/main" val="451338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F009A5-695A-4713-B629-1D0DB6999559}" type="slidenum">
              <a:rPr lang="en-US" smtClean="0"/>
              <a:t>17</a:t>
            </a:fld>
            <a:endParaRPr lang="en-US"/>
          </a:p>
        </p:txBody>
      </p:sp>
    </p:spTree>
    <p:extLst>
      <p:ext uri="{BB962C8B-B14F-4D97-AF65-F5344CB8AC3E}">
        <p14:creationId xmlns:p14="http://schemas.microsoft.com/office/powerpoint/2010/main" val="72572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009A5-695A-4713-B629-1D0DB6999559}" type="slidenum">
              <a:rPr lang="en-US" smtClean="0"/>
              <a:t>2</a:t>
            </a:fld>
            <a:endParaRPr lang="en-US"/>
          </a:p>
        </p:txBody>
      </p:sp>
    </p:spTree>
    <p:extLst>
      <p:ext uri="{BB962C8B-B14F-4D97-AF65-F5344CB8AC3E}">
        <p14:creationId xmlns:p14="http://schemas.microsoft.com/office/powerpoint/2010/main" val="166016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009A5-695A-4713-B629-1D0DB6999559}" type="slidenum">
              <a:rPr lang="en-US" smtClean="0"/>
              <a:t>3</a:t>
            </a:fld>
            <a:endParaRPr lang="en-US"/>
          </a:p>
        </p:txBody>
      </p:sp>
    </p:spTree>
    <p:extLst>
      <p:ext uri="{BB962C8B-B14F-4D97-AF65-F5344CB8AC3E}">
        <p14:creationId xmlns:p14="http://schemas.microsoft.com/office/powerpoint/2010/main" val="61049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009A5-695A-4713-B629-1D0DB6999559}" type="slidenum">
              <a:rPr lang="en-US" smtClean="0"/>
              <a:t>4</a:t>
            </a:fld>
            <a:endParaRPr lang="en-US"/>
          </a:p>
        </p:txBody>
      </p:sp>
    </p:spTree>
    <p:extLst>
      <p:ext uri="{BB962C8B-B14F-4D97-AF65-F5344CB8AC3E}">
        <p14:creationId xmlns:p14="http://schemas.microsoft.com/office/powerpoint/2010/main" val="1430521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009A5-695A-4713-B629-1D0DB6999559}" type="slidenum">
              <a:rPr lang="en-US" smtClean="0"/>
              <a:t>5</a:t>
            </a:fld>
            <a:endParaRPr lang="en-US"/>
          </a:p>
        </p:txBody>
      </p:sp>
    </p:spTree>
    <p:extLst>
      <p:ext uri="{BB962C8B-B14F-4D97-AF65-F5344CB8AC3E}">
        <p14:creationId xmlns:p14="http://schemas.microsoft.com/office/powerpoint/2010/main" val="637912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DF009A5-695A-4713-B629-1D0DB6999559}" type="slidenum">
              <a:rPr lang="en-US" smtClean="0"/>
              <a:t>6</a:t>
            </a:fld>
            <a:endParaRPr lang="en-US"/>
          </a:p>
        </p:txBody>
      </p:sp>
    </p:spTree>
    <p:extLst>
      <p:ext uri="{BB962C8B-B14F-4D97-AF65-F5344CB8AC3E}">
        <p14:creationId xmlns:p14="http://schemas.microsoft.com/office/powerpoint/2010/main" val="2500449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009A5-695A-4713-B629-1D0DB6999559}" type="slidenum">
              <a:rPr lang="en-US" smtClean="0"/>
              <a:t>7</a:t>
            </a:fld>
            <a:endParaRPr lang="en-US"/>
          </a:p>
        </p:txBody>
      </p:sp>
    </p:spTree>
    <p:extLst>
      <p:ext uri="{BB962C8B-B14F-4D97-AF65-F5344CB8AC3E}">
        <p14:creationId xmlns:p14="http://schemas.microsoft.com/office/powerpoint/2010/main" val="1109351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p>
          <a:p>
            <a:pPr marL="171450" lvl="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Academic</a:t>
            </a:r>
            <a:r>
              <a:rPr lang="en-US" sz="1200" b="0" i="0" u="none" strike="noStrike" kern="1200" baseline="0" dirty="0">
                <a:solidFill>
                  <a:schemeClr val="tx1"/>
                </a:solidFill>
                <a:effectLst/>
                <a:latin typeface="+mn-lt"/>
                <a:ea typeface="+mn-ea"/>
                <a:cs typeface="+mn-cs"/>
              </a:rPr>
              <a:t> referrals looked m</a:t>
            </a:r>
            <a:r>
              <a:rPr lang="en-US" sz="1200" b="0" i="0" u="none" strike="noStrike" kern="1200" dirty="0">
                <a:solidFill>
                  <a:schemeClr val="tx1"/>
                </a:solidFill>
                <a:effectLst/>
                <a:latin typeface="+mn-lt"/>
                <a:ea typeface="+mn-ea"/>
                <a:cs typeface="+mn-cs"/>
              </a:rPr>
              <a:t>ore like</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a:t>
            </a:r>
            <a:r>
              <a:rPr lang="en-US" sz="1200" b="0" i="0" u="none" strike="noStrike" kern="1200" baseline="0" dirty="0">
                <a:solidFill>
                  <a:schemeClr val="tx1"/>
                </a:solidFill>
                <a:effectLst/>
                <a:latin typeface="+mn-lt"/>
                <a:ea typeface="+mn-ea"/>
                <a:cs typeface="+mn-cs"/>
              </a:rPr>
              <a:t> traditional</a:t>
            </a:r>
            <a:r>
              <a:rPr lang="en-US" sz="1200" b="0" i="0" u="none" strike="noStrike" kern="1200" dirty="0">
                <a:solidFill>
                  <a:schemeClr val="tx1"/>
                </a:solidFill>
                <a:effectLst/>
                <a:latin typeface="+mn-lt"/>
                <a:ea typeface="+mn-ea"/>
                <a:cs typeface="+mn-cs"/>
              </a:rPr>
              <a:t> Student Support</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Team process</a:t>
            </a:r>
          </a:p>
          <a:p>
            <a:pPr marL="171450" lvl="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Meetings were scheduled upon request and viewed as the first step toward IEP</a:t>
            </a:r>
            <a:r>
              <a:rPr lang="en-US" sz="1200" b="0" i="0" u="none" strike="noStrike" kern="1200" baseline="0" dirty="0">
                <a:solidFill>
                  <a:schemeClr val="tx1"/>
                </a:solidFill>
                <a:effectLst/>
                <a:latin typeface="+mn-lt"/>
                <a:ea typeface="+mn-ea"/>
                <a:cs typeface="+mn-cs"/>
              </a:rPr>
              <a:t> assessment</a:t>
            </a:r>
            <a:endParaRPr lang="en-US" sz="1200" b="0" i="0" u="none" strike="noStrike" kern="1200" dirty="0">
              <a:solidFill>
                <a:schemeClr val="tx1"/>
              </a:solidFill>
              <a:effectLst/>
              <a:latin typeface="+mn-lt"/>
              <a:ea typeface="+mn-ea"/>
              <a:cs typeface="+mn-cs"/>
            </a:endParaRPr>
          </a:p>
          <a:p>
            <a:pPr marL="171450" lvl="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Referrals for behavior/social</a:t>
            </a:r>
            <a:r>
              <a:rPr lang="en-US" sz="1200" b="0" i="0" u="none" strike="noStrike" kern="1200" baseline="0" dirty="0">
                <a:solidFill>
                  <a:schemeClr val="tx1"/>
                </a:solidFill>
                <a:effectLst/>
                <a:latin typeface="+mn-lt"/>
                <a:ea typeface="+mn-ea"/>
                <a:cs typeface="+mn-cs"/>
              </a:rPr>
              <a:t> emotional needs went directly to onsite clinician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Coordination providers did not have a regular time to meet and teachers had little access to special education</a:t>
            </a:r>
            <a:r>
              <a:rPr lang="en-US" sz="1200" b="0" i="0" u="none" strike="noStrike" kern="1200" baseline="0" dirty="0">
                <a:solidFill>
                  <a:schemeClr val="tx1"/>
                </a:solidFill>
                <a:effectLst/>
                <a:latin typeface="+mn-lt"/>
                <a:ea typeface="+mn-ea"/>
                <a:cs typeface="+mn-cs"/>
              </a:rPr>
              <a:t> and mental health expertise</a:t>
            </a:r>
            <a:endParaRPr lang="en-US" sz="1200" b="0" i="0" u="none" strike="noStrike" kern="1200" dirty="0">
              <a:solidFill>
                <a:schemeClr val="tx1"/>
              </a:solidFill>
              <a:effectLst/>
              <a:latin typeface="+mn-lt"/>
              <a:ea typeface="+mn-ea"/>
              <a:cs typeface="+mn-cs"/>
            </a:endParaRPr>
          </a:p>
          <a:p>
            <a:pPr marL="171450" lvl="0" indent="-171450" rtl="0" fontAlgn="base">
              <a:buFont typeface="Arial" panose="020B0604020202020204" pitchFamily="34" charset="0"/>
              <a:buChar char="•"/>
            </a:pPr>
            <a:endParaRPr lang="en-US" sz="1200" b="0" i="0" u="none" strike="noStrike" kern="1200" baseline="0" dirty="0">
              <a:solidFill>
                <a:schemeClr val="tx1"/>
              </a:solidFill>
              <a:effectLst/>
              <a:latin typeface="+mn-lt"/>
              <a:ea typeface="+mn-ea"/>
              <a:cs typeface="+mn-cs"/>
            </a:endParaRPr>
          </a:p>
          <a:p>
            <a:pPr marL="171450" lvl="0" indent="-171450" rtl="0" fontAlgn="base">
              <a:buFont typeface="Arial" panose="020B0604020202020204" pitchFamily="34" charset="0"/>
              <a:buChar char="•"/>
            </a:pPr>
            <a:endParaRPr lang="en-US" sz="1200" b="0" i="0" u="none" strike="noStrike" kern="1200" baseline="0" dirty="0">
              <a:solidFill>
                <a:schemeClr val="tx1"/>
              </a:solidFill>
              <a:effectLst/>
              <a:latin typeface="+mn-lt"/>
              <a:ea typeface="+mn-ea"/>
              <a:cs typeface="+mn-cs"/>
            </a:endParaRPr>
          </a:p>
          <a:p>
            <a:pPr marL="0" lvl="0" indent="0" rtl="0" fontAlgn="base">
              <a:buFont typeface="Arial" panose="020B0604020202020204" pitchFamily="34" charset="0"/>
              <a:buNone/>
            </a:pPr>
            <a:r>
              <a:rPr lang="en-US" sz="1200" b="0" i="0" u="none" strike="noStrike" kern="1200" baseline="0" dirty="0">
                <a:solidFill>
                  <a:schemeClr val="tx1"/>
                </a:solidFill>
                <a:effectLst/>
                <a:latin typeface="+mn-lt"/>
                <a:ea typeface="+mn-ea"/>
                <a:cs typeface="+mn-cs"/>
              </a:rPr>
              <a:t>AFTER</a:t>
            </a:r>
          </a:p>
          <a:p>
            <a:pPr marL="171450" lvl="0" indent="-171450" rtl="0" fontAlgn="base">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COST team facilitated by UE Coach and consisting of admin, special education, mental health providers meets twice monthly to review data and student referrals</a:t>
            </a:r>
          </a:p>
          <a:p>
            <a:pPr marL="171450" lvl="0" indent="-171450" rtl="0" fontAlgn="base">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Universal referral form for any need</a:t>
            </a:r>
          </a:p>
          <a:p>
            <a:pPr marL="171450" lvl="0" indent="-171450" rtl="0" fontAlgn="base">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Provided subs to rotate out teachers who made referral so they could be at the table. Present their challenges, receive insight and professional development from experts, collaboratively decide on next steps</a:t>
            </a:r>
          </a:p>
          <a:p>
            <a:pPr marL="171450" lvl="0" indent="-171450" rtl="0" fontAlgn="base">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Eventually instituted a “COST consultation” as a pre-step</a:t>
            </a:r>
          </a:p>
          <a:p>
            <a:pPr marL="171450" lvl="0" indent="-171450" rtl="0" fontAlgn="base">
              <a:buFont typeface="Arial" panose="020B0604020202020204" pitchFamily="34" charset="0"/>
              <a:buChar char="•"/>
            </a:pPr>
            <a:endParaRPr lang="en-US" sz="1200" b="0" i="0" u="none" strike="noStrike" kern="1200" baseline="0" dirty="0">
              <a:solidFill>
                <a:schemeClr val="tx1"/>
              </a:solidFill>
              <a:effectLst/>
              <a:latin typeface="+mn-lt"/>
              <a:ea typeface="+mn-ea"/>
              <a:cs typeface="+mn-cs"/>
            </a:endParaRPr>
          </a:p>
          <a:p>
            <a:pPr marL="0" lvl="0" indent="0" rtl="0" fontAlgn="base">
              <a:buFont typeface="Arial" panose="020B0604020202020204" pitchFamily="34" charset="0"/>
              <a:buNone/>
            </a:pPr>
            <a:r>
              <a:rPr lang="en-US" sz="1200" b="0" i="0" u="none" strike="noStrike" kern="1200" baseline="0" dirty="0">
                <a:solidFill>
                  <a:schemeClr val="tx1"/>
                </a:solidFill>
                <a:effectLst/>
                <a:latin typeface="+mn-lt"/>
                <a:ea typeface="+mn-ea"/>
                <a:cs typeface="+mn-cs"/>
              </a:rPr>
              <a:t>IMPACT:</a:t>
            </a:r>
          </a:p>
          <a:p>
            <a:pPr marL="171450" indent="-171450">
              <a:buFont typeface="Arial" panose="020B0604020202020204" pitchFamily="34" charset="0"/>
              <a:buChar char="•"/>
            </a:pPr>
            <a:r>
              <a:rPr lang="en-US" dirty="0"/>
              <a:t>47 Meetings held</a:t>
            </a:r>
          </a:p>
          <a:p>
            <a:pPr marL="171450" indent="-171450">
              <a:buFont typeface="Arial" panose="020B0604020202020204" pitchFamily="34" charset="0"/>
              <a:buChar char="•"/>
            </a:pPr>
            <a:r>
              <a:rPr lang="en-US" dirty="0"/>
              <a:t>13 staff supported</a:t>
            </a:r>
          </a:p>
          <a:p>
            <a:pPr marL="171450" indent="-171450">
              <a:buFont typeface="Arial" panose="020B0604020202020204" pitchFamily="34" charset="0"/>
              <a:buChar char="•"/>
            </a:pPr>
            <a:r>
              <a:rPr lang="en-US" dirty="0"/>
              <a:t>53 student referrals reviewed</a:t>
            </a:r>
          </a:p>
          <a:p>
            <a:pPr marL="171450" indent="-171450">
              <a:buFont typeface="Arial" panose="020B0604020202020204" pitchFamily="34" charset="0"/>
              <a:buChar char="•"/>
            </a:pPr>
            <a:r>
              <a:rPr lang="en-US" dirty="0"/>
              <a:t>On</a:t>
            </a:r>
            <a:r>
              <a:rPr lang="en-US" baseline="0" dirty="0"/>
              <a:t> an end of year survey, over 80% of staff said that they know the process for referring a student for academic, behavioral, and social emotional support and 70% of staff agreed that these supports are well-coordinated</a:t>
            </a:r>
            <a:endParaRPr lang="en-US" sz="1200" b="0" i="0" u="none" strike="noStrike" kern="1200" baseline="0" dirty="0">
              <a:solidFill>
                <a:schemeClr val="tx1"/>
              </a:solidFill>
              <a:effectLst/>
              <a:latin typeface="+mn-lt"/>
              <a:ea typeface="+mn-ea"/>
              <a:cs typeface="+mn-cs"/>
            </a:endParaRPr>
          </a:p>
          <a:p>
            <a:pPr marL="0" lv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DF009A5-695A-4713-B629-1D0DB6999559}" type="slidenum">
              <a:rPr lang="en-US" smtClean="0"/>
              <a:t>8</a:t>
            </a:fld>
            <a:endParaRPr lang="en-US"/>
          </a:p>
        </p:txBody>
      </p:sp>
    </p:spTree>
    <p:extLst>
      <p:ext uri="{BB962C8B-B14F-4D97-AF65-F5344CB8AC3E}">
        <p14:creationId xmlns:p14="http://schemas.microsoft.com/office/powerpoint/2010/main" val="1084238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009A5-695A-4713-B629-1D0DB6999559}" type="slidenum">
              <a:rPr lang="en-US" smtClean="0"/>
              <a:t>9</a:t>
            </a:fld>
            <a:endParaRPr lang="en-US"/>
          </a:p>
        </p:txBody>
      </p:sp>
    </p:spTree>
    <p:extLst>
      <p:ext uri="{BB962C8B-B14F-4D97-AF65-F5344CB8AC3E}">
        <p14:creationId xmlns:p14="http://schemas.microsoft.com/office/powerpoint/2010/main" val="38641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97280" y="758952"/>
            <a:ext cx="10058400" cy="3566160"/>
          </a:xfrm>
        </p:spPr>
        <p:txBody>
          <a:bodyPr anchor="b">
            <a:normAutofit/>
          </a:bodyPr>
          <a:lstStyle>
            <a:lvl1pPr algn="l">
              <a:lnSpc>
                <a:spcPct val="85000"/>
              </a:lnSpc>
              <a:defRPr sz="6000" b="1" spc="-50" baseline="0">
                <a:solidFill>
                  <a:schemeClr val="tx1">
                    <a:lumMod val="85000"/>
                    <a:lumOff val="15000"/>
                  </a:schemeClr>
                </a:solidFill>
              </a:defRPr>
            </a:lvl1pPr>
          </a:lstStyle>
          <a:p>
            <a:r>
              <a:rPr lang="en-US" dirty="0"/>
              <a:t>PRESENTATION TITLE</a:t>
            </a:r>
          </a:p>
        </p:txBody>
      </p:sp>
      <p:sp>
        <p:nvSpPr>
          <p:cNvPr id="3" name="Subtitle 2"/>
          <p:cNvSpPr>
            <a:spLocks noGrp="1"/>
          </p:cNvSpPr>
          <p:nvPr>
            <p:ph type="subTitle" idx="1" hasCustomPrompt="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SUBTITLE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093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61263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76282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7/5/2017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43206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7/5/2017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8350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7/5/2017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50500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7/5/2017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0577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7/5/2017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810093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7/5/2017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00999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7/5/2017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86619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56749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b="1" baseline="0"/>
            </a:lvl1pPr>
          </a:lstStyle>
          <a:p>
            <a:r>
              <a:rPr lang="en-US" dirty="0"/>
              <a:t>SLIDE TITLE</a:t>
            </a:r>
          </a:p>
        </p:txBody>
      </p:sp>
      <p:sp>
        <p:nvSpPr>
          <p:cNvPr id="3" name="Content Placeholder 2"/>
          <p:cNvSpPr>
            <a:spLocks noGrp="1"/>
          </p:cNvSpPr>
          <p:nvPr>
            <p:ph idx="1" hasCustomPrompt="1"/>
          </p:nvPr>
        </p:nvSpPr>
        <p:spPr/>
        <p:txBody>
          <a:bodyPr/>
          <a:lstStyle>
            <a:lvl1pPr>
              <a:defRPr/>
            </a:lvl1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4130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33476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758952"/>
            <a:ext cx="10058400" cy="3566160"/>
          </a:xfrm>
        </p:spPr>
        <p:txBody>
          <a:bodyPr anchor="b" anchorCtr="0">
            <a:normAutofit/>
          </a:bodyPr>
          <a:lstStyle>
            <a:lvl1pPr>
              <a:lnSpc>
                <a:spcPct val="85000"/>
              </a:lnSpc>
              <a:defRPr sz="6000" b="1">
                <a:solidFill>
                  <a:schemeClr val="tx1">
                    <a:lumMod val="85000"/>
                    <a:lumOff val="15000"/>
                  </a:schemeClr>
                </a:solidFill>
              </a:defRPr>
            </a:lvl1pPr>
          </a:lstStyle>
          <a:p>
            <a:r>
              <a:rPr lang="en-US" dirty="0"/>
              <a:t>SECTION TITLE</a:t>
            </a:r>
          </a:p>
        </p:txBody>
      </p:sp>
      <p:sp>
        <p:nvSpPr>
          <p:cNvPr id="3" name="Text Placeholder 2"/>
          <p:cNvSpPr>
            <a:spLocks noGrp="1"/>
          </p:cNvSpPr>
          <p:nvPr>
            <p:ph type="body" idx="1" hasCustomPrompt="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SUBTITLE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72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097280" y="286603"/>
            <a:ext cx="10058400" cy="1450757"/>
          </a:xfrm>
        </p:spPr>
        <p:txBody>
          <a:bodyPr/>
          <a:lstStyle>
            <a:lvl1pPr>
              <a:defRPr baseline="0"/>
            </a:lvl1pPr>
          </a:lstStyle>
          <a:p>
            <a:r>
              <a:rPr lang="en-US" dirty="0"/>
              <a:t>SLIDE TITLE</a:t>
            </a:r>
          </a:p>
        </p:txBody>
      </p:sp>
      <p:sp>
        <p:nvSpPr>
          <p:cNvPr id="3" name="Content Placeholder 2"/>
          <p:cNvSpPr>
            <a:spLocks noGrp="1"/>
          </p:cNvSpPr>
          <p:nvPr>
            <p:ph sz="half" idx="1" hasCustomPrompt="1"/>
          </p:nvPr>
        </p:nvSpPr>
        <p:spPr>
          <a:xfrm>
            <a:off x="1097279" y="1845734"/>
            <a:ext cx="4937760" cy="4023360"/>
          </a:xfrm>
        </p:spPr>
        <p:txBody>
          <a:bodyPr/>
          <a:lstStyle>
            <a:lvl1pPr>
              <a:defRPr/>
            </a:lvl1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17920" y="1845735"/>
            <a:ext cx="4937760" cy="4023360"/>
          </a:xfrm>
        </p:spPr>
        <p:txBody>
          <a:bodyPr/>
          <a:lstStyle>
            <a:lvl1pPr>
              <a:defRPr/>
            </a:lvl1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978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097280" y="286603"/>
            <a:ext cx="10058400" cy="1450757"/>
          </a:xfrm>
        </p:spPr>
        <p:txBody>
          <a:bodyPr/>
          <a:lstStyle>
            <a:lvl1pPr>
              <a:defRPr baseline="0"/>
            </a:lvl1pPr>
          </a:lstStyle>
          <a:p>
            <a:r>
              <a:rPr lang="en-US" dirty="0"/>
              <a:t>SLIDE TITLE</a:t>
            </a:r>
          </a:p>
        </p:txBody>
      </p:sp>
      <p:sp>
        <p:nvSpPr>
          <p:cNvPr id="3" name="Text Placeholder 2"/>
          <p:cNvSpPr>
            <a:spLocks noGrp="1"/>
          </p:cNvSpPr>
          <p:nvPr>
            <p:ph type="body" idx="1" hasCustomPrompt="1"/>
          </p:nvPr>
        </p:nvSpPr>
        <p:spPr>
          <a:xfrm>
            <a:off x="1097280" y="1846052"/>
            <a:ext cx="4937760" cy="736282"/>
          </a:xfrm>
        </p:spPr>
        <p:txBody>
          <a:bodyPr lIns="91440" rIns="91440" anchor="ctr">
            <a:normAutofit/>
          </a:bodyPr>
          <a:lstStyle>
            <a:lvl1pPr marL="0" indent="0">
              <a:buNone/>
              <a:defRPr sz="32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	</a:t>
            </a:r>
          </a:p>
        </p:txBody>
      </p:sp>
      <p:sp>
        <p:nvSpPr>
          <p:cNvPr id="4" name="Content Placeholder 3"/>
          <p:cNvSpPr>
            <a:spLocks noGrp="1"/>
          </p:cNvSpPr>
          <p:nvPr>
            <p:ph sz="half" idx="2" hasCustomPrompt="1"/>
          </p:nvPr>
        </p:nvSpPr>
        <p:spPr>
          <a:xfrm>
            <a:off x="1097280" y="2582334"/>
            <a:ext cx="4937760" cy="3378200"/>
          </a:xfrm>
        </p:spPr>
        <p:txBody>
          <a:bodyPr/>
          <a:lstStyle>
            <a:lvl1pPr>
              <a:defRPr/>
            </a:lvl1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217920" y="1846052"/>
            <a:ext cx="4937760" cy="736282"/>
          </a:xfrm>
        </p:spPr>
        <p:txBody>
          <a:bodyPr lIns="91440" rIns="91440" anchor="ctr">
            <a:normAutofit/>
          </a:bodyPr>
          <a:lstStyle>
            <a:lvl1pPr marL="0" indent="0">
              <a:buNone/>
              <a:defRPr sz="32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5"/>
          <p:cNvSpPr>
            <a:spLocks noGrp="1"/>
          </p:cNvSpPr>
          <p:nvPr>
            <p:ph sz="quarter" idx="4" hasCustomPrompt="1"/>
          </p:nvPr>
        </p:nvSpPr>
        <p:spPr>
          <a:xfrm>
            <a:off x="6217920" y="2582334"/>
            <a:ext cx="4937760" cy="3378200"/>
          </a:xfrm>
        </p:spPr>
        <p:txBody>
          <a:bodyPr/>
          <a:lstStyle>
            <a:lvl1pPr>
              <a:defRPr/>
            </a:lvl1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7241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1418243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228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594359"/>
            <a:ext cx="3200400" cy="2286000"/>
          </a:xfrm>
        </p:spPr>
        <p:txBody>
          <a:bodyPr anchor="b">
            <a:normAutofit/>
          </a:bodyPr>
          <a:lstStyle>
            <a:lvl1pPr>
              <a:defRPr sz="4800" b="1">
                <a:solidFill>
                  <a:srgbClr val="FFFFFF"/>
                </a:solidFill>
              </a:defRPr>
            </a:lvl1pPr>
          </a:lstStyle>
          <a:p>
            <a:r>
              <a:rPr lang="en-US" dirty="0"/>
              <a:t>SLIDE TITLE</a:t>
            </a:r>
          </a:p>
        </p:txBody>
      </p:sp>
      <p:sp>
        <p:nvSpPr>
          <p:cNvPr id="3" name="Content Placeholder 2"/>
          <p:cNvSpPr>
            <a:spLocks noGrp="1"/>
          </p:cNvSpPr>
          <p:nvPr>
            <p:ph idx="1" hasCustomPrompt="1"/>
          </p:nvPr>
        </p:nvSpPr>
        <p:spPr>
          <a:xfrm>
            <a:off x="4800600" y="731520"/>
            <a:ext cx="6492240" cy="5257800"/>
          </a:xfrm>
        </p:spPr>
        <p:txBody>
          <a:bodyPr/>
          <a:lstStyle>
            <a:lvl1pPr>
              <a:defRPr/>
            </a:lvl1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457200" y="2926080"/>
            <a:ext cx="3200400" cy="3379124"/>
          </a:xfrm>
        </p:spPr>
        <p:txBody>
          <a:bodyPr lIns="91440" rIns="91440">
            <a:normAutofit/>
          </a:bodyPr>
          <a:lstStyle>
            <a:lvl1pPr marL="0" indent="0">
              <a:buNone/>
              <a:defRPr sz="2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Subtitle</a:t>
            </a:r>
          </a:p>
        </p:txBody>
      </p:sp>
    </p:spTree>
    <p:extLst>
      <p:ext uri="{BB962C8B-B14F-4D97-AF65-F5344CB8AC3E}">
        <p14:creationId xmlns:p14="http://schemas.microsoft.com/office/powerpoint/2010/main" val="206620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5074920"/>
            <a:ext cx="10113264" cy="822960"/>
          </a:xfrm>
        </p:spPr>
        <p:txBody>
          <a:bodyPr lIns="91440" tIns="0" rIns="91440" bIns="0" anchor="b">
            <a:noAutofit/>
          </a:bodyPr>
          <a:lstStyle>
            <a:lvl1pPr>
              <a:defRPr sz="4800" b="1">
                <a:solidFill>
                  <a:srgbClr val="FFFFFF"/>
                </a:solidFill>
              </a:defRPr>
            </a:lvl1pPr>
          </a:lstStyle>
          <a:p>
            <a:r>
              <a:rPr lang="en-US" dirty="0"/>
              <a:t>SLIDE TITLE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1097280" y="5907023"/>
            <a:ext cx="10113264" cy="594360"/>
          </a:xfrm>
        </p:spPr>
        <p:txBody>
          <a:bodyPr lIns="91440" tIns="0" rIns="91440" bIns="0">
            <a:normAutofit/>
          </a:bodyPr>
          <a:lstStyle>
            <a:lvl1pPr marL="0" indent="0">
              <a:spcBef>
                <a:spcPts val="0"/>
              </a:spcBef>
              <a:spcAft>
                <a:spcPts val="600"/>
              </a:spcAft>
              <a:buNone/>
              <a:defRPr sz="2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Subtitle</a:t>
            </a:r>
          </a:p>
        </p:txBody>
      </p:sp>
    </p:spTree>
    <p:extLst>
      <p:ext uri="{BB962C8B-B14F-4D97-AF65-F5344CB8AC3E}">
        <p14:creationId xmlns:p14="http://schemas.microsoft.com/office/powerpoint/2010/main" val="1265648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SLIDE TITLE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825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85000"/>
        </a:lnSpc>
        <a:spcBef>
          <a:spcPct val="0"/>
        </a:spcBef>
        <a:buNone/>
        <a:defRPr sz="48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baseline="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7/5/2017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81782720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microsoft.com/office/2007/relationships/hdphoto" Target="../media/hdphoto2.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604" y="2288160"/>
            <a:ext cx="8858596" cy="1734313"/>
          </a:xfrm>
        </p:spPr>
        <p:txBody>
          <a:bodyPr>
            <a:normAutofit/>
          </a:bodyPr>
          <a:lstStyle/>
          <a:p>
            <a:pPr>
              <a:lnSpc>
                <a:spcPct val="80000"/>
              </a:lnSpc>
              <a:spcAft>
                <a:spcPts val="1200"/>
              </a:spcAft>
            </a:pPr>
            <a:r>
              <a:rPr lang="en-US" sz="5400" spc="50" dirty="0"/>
              <a:t>UNCONDITIONAL EDUCATION</a:t>
            </a:r>
          </a:p>
        </p:txBody>
      </p:sp>
      <p:sp>
        <p:nvSpPr>
          <p:cNvPr id="3" name="Rectangle 2"/>
          <p:cNvSpPr/>
          <p:nvPr/>
        </p:nvSpPr>
        <p:spPr>
          <a:xfrm>
            <a:off x="361604" y="4125590"/>
            <a:ext cx="6314742" cy="584775"/>
          </a:xfrm>
          <a:prstGeom prst="rect">
            <a:avLst/>
          </a:prstGeom>
        </p:spPr>
        <p:txBody>
          <a:bodyPr wrap="none">
            <a:spAutoFit/>
          </a:bodyPr>
          <a:lstStyle/>
          <a:p>
            <a:r>
              <a:rPr lang="en-US" sz="3200" b="1" spc="300" dirty="0">
                <a:solidFill>
                  <a:schemeClr val="accent4"/>
                </a:solidFill>
              </a:rPr>
              <a:t>GRANT ELEMENTARY SCHOOL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094" y="6110033"/>
            <a:ext cx="4423756" cy="747967"/>
          </a:xfrm>
          <a:prstGeom prst="rect">
            <a:avLst/>
          </a:prstGeom>
        </p:spPr>
      </p:pic>
      <p:cxnSp>
        <p:nvCxnSpPr>
          <p:cNvPr id="8" name="Straight Connector 7"/>
          <p:cNvCxnSpPr/>
          <p:nvPr/>
        </p:nvCxnSpPr>
        <p:spPr>
          <a:xfrm>
            <a:off x="520700" y="4047873"/>
            <a:ext cx="82423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607" r="31477"/>
          <a:stretch/>
        </p:blipFill>
        <p:spPr>
          <a:xfrm>
            <a:off x="9594376" y="2979683"/>
            <a:ext cx="2265528" cy="2291814"/>
          </a:xfrm>
          <a:prstGeom prst="ellipse">
            <a:avLst/>
          </a:prstGeom>
          <a:ln w="28575">
            <a:noFill/>
          </a:ln>
        </p:spPr>
      </p:pic>
    </p:spTree>
    <p:extLst>
      <p:ext uri="{BB962C8B-B14F-4D97-AF65-F5344CB8AC3E}">
        <p14:creationId xmlns:p14="http://schemas.microsoft.com/office/powerpoint/2010/main" val="391377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6304" y="977040"/>
            <a:ext cx="3438145" cy="4601183"/>
          </a:xfrm>
        </p:spPr>
        <p:txBody>
          <a:bodyPr anchor="t">
            <a:normAutofit/>
          </a:bodyPr>
          <a:lstStyle/>
          <a:p>
            <a:r>
              <a:rPr lang="en-US" sz="2800" b="1" spc="300" dirty="0"/>
              <a:t>COORDINATION OF SERVICES TEAM PROCESS</a:t>
            </a:r>
            <a:endParaRPr lang="en-US" sz="3200" b="1" spc="300" dirty="0"/>
          </a:p>
        </p:txBody>
      </p:sp>
      <p:pic>
        <p:nvPicPr>
          <p:cNvPr id="6" name="Picture 5"/>
          <p:cNvPicPr/>
          <p:nvPr/>
        </p:nvPicPr>
        <p:blipFill>
          <a:blip r:embed="rId3"/>
          <a:stretch>
            <a:fillRect/>
          </a:stretch>
        </p:blipFill>
        <p:spPr>
          <a:xfrm>
            <a:off x="3740653" y="1233072"/>
            <a:ext cx="7861300" cy="4627245"/>
          </a:xfrm>
          <a:prstGeom prst="rect">
            <a:avLst/>
          </a:prstGeom>
        </p:spPr>
      </p:pic>
    </p:spTree>
    <p:extLst>
      <p:ext uri="{BB962C8B-B14F-4D97-AF65-F5344CB8AC3E}">
        <p14:creationId xmlns:p14="http://schemas.microsoft.com/office/powerpoint/2010/main" val="3997895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200" b="1" spc="300" dirty="0"/>
              <a:t>IMPACT OF COST PROCESS</a:t>
            </a:r>
            <a:endParaRPr lang="en-US" spc="300" dirty="0"/>
          </a:p>
        </p:txBody>
      </p:sp>
      <p:sp>
        <p:nvSpPr>
          <p:cNvPr id="3" name="Content Placeholder 2"/>
          <p:cNvSpPr>
            <a:spLocks noGrp="1"/>
          </p:cNvSpPr>
          <p:nvPr>
            <p:ph idx="1"/>
          </p:nvPr>
        </p:nvSpPr>
        <p:spPr>
          <a:xfrm>
            <a:off x="3611880" y="864108"/>
            <a:ext cx="8001000" cy="5120640"/>
          </a:xfrm>
        </p:spPr>
        <p:txBody>
          <a:bodyPr>
            <a:normAutofit/>
          </a:bodyPr>
          <a:lstStyle/>
          <a:p>
            <a:pPr marL="401638" indent="-346075">
              <a:lnSpc>
                <a:spcPct val="100000"/>
              </a:lnSpc>
              <a:spcAft>
                <a:spcPts val="600"/>
              </a:spcAft>
            </a:pPr>
            <a:r>
              <a:rPr lang="en-US" sz="3000" b="1" dirty="0">
                <a:solidFill>
                  <a:schemeClr val="accent5"/>
                </a:solidFill>
              </a:rPr>
              <a:t>83% </a:t>
            </a:r>
            <a:r>
              <a:rPr lang="en-US" sz="3000" dirty="0"/>
              <a:t>of staff feel knowledgeable about the process to seek student support </a:t>
            </a:r>
          </a:p>
          <a:p>
            <a:pPr marL="401638" indent="-346075">
              <a:lnSpc>
                <a:spcPct val="100000"/>
              </a:lnSpc>
              <a:spcAft>
                <a:spcPts val="600"/>
              </a:spcAft>
            </a:pPr>
            <a:r>
              <a:rPr lang="en-US" sz="3000" b="1" dirty="0">
                <a:solidFill>
                  <a:schemeClr val="accent5"/>
                </a:solidFill>
              </a:rPr>
              <a:t>70%</a:t>
            </a:r>
            <a:r>
              <a:rPr lang="en-US" sz="3000" b="1" dirty="0"/>
              <a:t> </a:t>
            </a:r>
            <a:r>
              <a:rPr lang="en-US" sz="3000" dirty="0"/>
              <a:t>of staff believe services are coordinated</a:t>
            </a:r>
          </a:p>
          <a:p>
            <a:pPr marL="401638" indent="-346075">
              <a:lnSpc>
                <a:spcPct val="100000"/>
              </a:lnSpc>
              <a:spcAft>
                <a:spcPts val="600"/>
              </a:spcAft>
            </a:pPr>
            <a:r>
              <a:rPr lang="en-US" sz="3000" b="1" dirty="0">
                <a:solidFill>
                  <a:schemeClr val="accent5"/>
                </a:solidFill>
              </a:rPr>
              <a:t>85%</a:t>
            </a:r>
            <a:r>
              <a:rPr lang="en-US" sz="3000" b="1" dirty="0"/>
              <a:t> </a:t>
            </a:r>
            <a:r>
              <a:rPr lang="en-US" sz="3000" dirty="0"/>
              <a:t>of staff believe the COST team is responsive to student needs</a:t>
            </a:r>
          </a:p>
          <a:p>
            <a:pPr marL="401638" indent="-346075">
              <a:lnSpc>
                <a:spcPct val="100000"/>
              </a:lnSpc>
              <a:spcAft>
                <a:spcPts val="600"/>
              </a:spcAft>
            </a:pPr>
            <a:r>
              <a:rPr lang="en-US" sz="3000" b="1" dirty="0">
                <a:solidFill>
                  <a:schemeClr val="accent5"/>
                </a:solidFill>
              </a:rPr>
              <a:t>85% </a:t>
            </a:r>
            <a:r>
              <a:rPr lang="en-US" sz="3000" dirty="0"/>
              <a:t>of staff believe that student support services are effective</a:t>
            </a:r>
          </a:p>
        </p:txBody>
      </p:sp>
      <p:pic>
        <p:nvPicPr>
          <p:cNvPr id="4" name="Picture 3"/>
          <p:cNvPicPr>
            <a:picLocks noChangeAspect="1"/>
          </p:cNvPicPr>
          <p:nvPr/>
        </p:nvPicPr>
        <p:blipFill>
          <a:blip r:embed="rId2"/>
          <a:stretch>
            <a:fillRect/>
          </a:stretch>
        </p:blipFill>
        <p:spPr>
          <a:xfrm>
            <a:off x="252919" y="2043564"/>
            <a:ext cx="2767824" cy="2761727"/>
          </a:xfrm>
          <a:prstGeom prst="rect">
            <a:avLst/>
          </a:prstGeom>
        </p:spPr>
      </p:pic>
    </p:spTree>
    <p:extLst>
      <p:ext uri="{BB962C8B-B14F-4D97-AF65-F5344CB8AC3E}">
        <p14:creationId xmlns:p14="http://schemas.microsoft.com/office/powerpoint/2010/main" val="1078951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98" y="839559"/>
            <a:ext cx="2947482" cy="1089011"/>
          </a:xfrm>
        </p:spPr>
        <p:txBody>
          <a:bodyPr>
            <a:normAutofit/>
          </a:bodyPr>
          <a:lstStyle/>
          <a:p>
            <a:r>
              <a:rPr lang="en-US" sz="4000" b="1" spc="300" dirty="0"/>
              <a:t>TIER TWO</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8738" y="967896"/>
            <a:ext cx="7315200" cy="4912682"/>
          </a:xfrm>
        </p:spPr>
      </p:pic>
      <p:sp>
        <p:nvSpPr>
          <p:cNvPr id="4" name="Oval 3"/>
          <p:cNvSpPr/>
          <p:nvPr/>
        </p:nvSpPr>
        <p:spPr>
          <a:xfrm>
            <a:off x="7808976" y="3063130"/>
            <a:ext cx="1810512" cy="1024128"/>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2000"/>
                    </a14:imgEffect>
                  </a14:imgLayer>
                </a14:imgProps>
              </a:ext>
              <a:ext uri="{28A0092B-C50C-407E-A947-70E740481C1C}">
                <a14:useLocalDpi xmlns:a14="http://schemas.microsoft.com/office/drawing/2010/main" val="0"/>
              </a:ext>
            </a:extLst>
          </a:blip>
          <a:stretch>
            <a:fillRect/>
          </a:stretch>
        </p:blipFill>
        <p:spPr>
          <a:xfrm>
            <a:off x="416435" y="2176032"/>
            <a:ext cx="2496409" cy="2496409"/>
          </a:xfrm>
          <a:prstGeom prst="rect">
            <a:avLst/>
          </a:prstGeom>
          <a:effectLst/>
        </p:spPr>
      </p:pic>
    </p:spTree>
    <p:extLst>
      <p:ext uri="{BB962C8B-B14F-4D97-AF65-F5344CB8AC3E}">
        <p14:creationId xmlns:p14="http://schemas.microsoft.com/office/powerpoint/2010/main" val="30427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617674" y="981799"/>
            <a:ext cx="2044149" cy="830997"/>
          </a:xfrm>
          <a:prstGeom prst="rect">
            <a:avLst/>
          </a:prstGeom>
        </p:spPr>
        <p:txBody>
          <a:bodyPr wrap="none">
            <a:spAutoFit/>
          </a:bodyPr>
          <a:lstStyle/>
          <a:p>
            <a:pPr algn="ctr"/>
            <a:r>
              <a:rPr lang="en-US" sz="4800" b="1" spc="300" dirty="0">
                <a:solidFill>
                  <a:schemeClr val="accent5"/>
                </a:solidFill>
              </a:rPr>
              <a:t>AFTER</a:t>
            </a:r>
            <a:endParaRPr lang="en-US" sz="4800" spc="300" dirty="0">
              <a:solidFill>
                <a:schemeClr val="accent5"/>
              </a:solidFill>
            </a:endParaRPr>
          </a:p>
        </p:txBody>
      </p:sp>
      <p:sp>
        <p:nvSpPr>
          <p:cNvPr id="10" name="Rectangle 9"/>
          <p:cNvSpPr/>
          <p:nvPr/>
        </p:nvSpPr>
        <p:spPr>
          <a:xfrm>
            <a:off x="1759325" y="981799"/>
            <a:ext cx="2572568" cy="830997"/>
          </a:xfrm>
          <a:prstGeom prst="rect">
            <a:avLst/>
          </a:prstGeom>
        </p:spPr>
        <p:txBody>
          <a:bodyPr wrap="square">
            <a:spAutoFit/>
          </a:bodyPr>
          <a:lstStyle/>
          <a:p>
            <a:pPr algn="ctr"/>
            <a:r>
              <a:rPr lang="en-US" sz="4800" b="1" spc="300" dirty="0">
                <a:solidFill>
                  <a:schemeClr val="accent5"/>
                </a:solidFill>
              </a:rPr>
              <a:t>BEFORE</a:t>
            </a:r>
            <a:endParaRPr lang="en-US" sz="4800" spc="300" dirty="0">
              <a:solidFill>
                <a:schemeClr val="accent5"/>
              </a:solidFill>
            </a:endParaRPr>
          </a:p>
        </p:txBody>
      </p:sp>
      <p:pic>
        <p:nvPicPr>
          <p:cNvPr id="3" name="Picture 2"/>
          <p:cNvPicPr>
            <a:picLocks noChangeAspect="1"/>
          </p:cNvPicPr>
          <p:nvPr/>
        </p:nvPicPr>
        <p:blipFill>
          <a:blip r:embed="rId3"/>
          <a:stretch>
            <a:fillRect/>
          </a:stretch>
        </p:blipFill>
        <p:spPr>
          <a:xfrm>
            <a:off x="5951890" y="1935060"/>
            <a:ext cx="5375718" cy="4246245"/>
          </a:xfrm>
          <a:prstGeom prst="rect">
            <a:avLst/>
          </a:prstGeom>
        </p:spPr>
      </p:pic>
      <p:sp>
        <p:nvSpPr>
          <p:cNvPr id="6" name="Rectangle 5"/>
          <p:cNvSpPr/>
          <p:nvPr/>
        </p:nvSpPr>
        <p:spPr>
          <a:xfrm>
            <a:off x="-1" y="713194"/>
            <a:ext cx="444127" cy="54698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959647" y="713193"/>
            <a:ext cx="232353" cy="5468112"/>
          </a:xfrm>
          <a:prstGeom prst="rect">
            <a:avLst/>
          </a:prstGeom>
          <a:solidFill>
            <a:srgbClr val="E4E4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8" name="Straight Connector 7"/>
          <p:cNvCxnSpPr/>
          <p:nvPr/>
        </p:nvCxnSpPr>
        <p:spPr>
          <a:xfrm>
            <a:off x="5487643" y="1993391"/>
            <a:ext cx="8670" cy="350493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014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b="1" spc="300" dirty="0"/>
              <a:t>IMPACT OF SCREENER AND MENTAL HEALTH TEAM</a:t>
            </a:r>
          </a:p>
        </p:txBody>
      </p:sp>
      <p:sp>
        <p:nvSpPr>
          <p:cNvPr id="3" name="Content Placeholder 2"/>
          <p:cNvSpPr>
            <a:spLocks noGrp="1"/>
          </p:cNvSpPr>
          <p:nvPr>
            <p:ph idx="1"/>
          </p:nvPr>
        </p:nvSpPr>
        <p:spPr>
          <a:xfrm>
            <a:off x="3425125" y="883402"/>
            <a:ext cx="8384583" cy="5101345"/>
          </a:xfrm>
        </p:spPr>
        <p:txBody>
          <a:bodyPr>
            <a:normAutofit/>
          </a:bodyPr>
          <a:lstStyle/>
          <a:p>
            <a:pPr marL="622300" indent="-384175">
              <a:lnSpc>
                <a:spcPct val="100000"/>
              </a:lnSpc>
              <a:spcAft>
                <a:spcPts val="600"/>
              </a:spcAft>
            </a:pPr>
            <a:r>
              <a:rPr lang="en-US" sz="3200" dirty="0"/>
              <a:t>Additional </a:t>
            </a:r>
            <a:r>
              <a:rPr lang="en-US" sz="3200" b="1" dirty="0">
                <a:solidFill>
                  <a:schemeClr val="accent5"/>
                </a:solidFill>
              </a:rPr>
              <a:t>38</a:t>
            </a:r>
            <a:r>
              <a:rPr lang="en-US" sz="3200" dirty="0"/>
              <a:t> students received Tier 2 supports</a:t>
            </a:r>
          </a:p>
          <a:p>
            <a:pPr marL="622300" indent="-384175">
              <a:lnSpc>
                <a:spcPct val="100000"/>
              </a:lnSpc>
              <a:spcAft>
                <a:spcPts val="600"/>
              </a:spcAft>
            </a:pPr>
            <a:r>
              <a:rPr lang="en-US" sz="3200" b="1" dirty="0">
                <a:solidFill>
                  <a:schemeClr val="accent5"/>
                </a:solidFill>
              </a:rPr>
              <a:t>80%</a:t>
            </a:r>
            <a:r>
              <a:rPr lang="en-US" sz="3200" b="1" dirty="0"/>
              <a:t> </a:t>
            </a:r>
            <a:r>
              <a:rPr lang="en-US" sz="3200" dirty="0"/>
              <a:t>of teachers report that their students received social emotional support</a:t>
            </a:r>
          </a:p>
          <a:p>
            <a:pPr marL="622300" indent="-384175">
              <a:lnSpc>
                <a:spcPct val="100000"/>
              </a:lnSpc>
              <a:spcAft>
                <a:spcPts val="600"/>
              </a:spcAft>
            </a:pPr>
            <a:r>
              <a:rPr lang="en-US" sz="3200" b="1" dirty="0">
                <a:solidFill>
                  <a:schemeClr val="accent5"/>
                </a:solidFill>
              </a:rPr>
              <a:t>70%</a:t>
            </a:r>
            <a:r>
              <a:rPr lang="en-US" sz="3200" dirty="0"/>
              <a:t> of teachers report that students showed growth after behavioral services</a:t>
            </a:r>
          </a:p>
          <a:p>
            <a:pPr marL="622300" indent="-384175">
              <a:lnSpc>
                <a:spcPct val="100000"/>
              </a:lnSpc>
              <a:spcAft>
                <a:spcPts val="600"/>
              </a:spcAft>
            </a:pPr>
            <a:r>
              <a:rPr lang="en-US" sz="3200" b="1" dirty="0">
                <a:solidFill>
                  <a:schemeClr val="accent5"/>
                </a:solidFill>
              </a:rPr>
              <a:t>92% </a:t>
            </a:r>
            <a:r>
              <a:rPr lang="en-US" sz="3200" dirty="0"/>
              <a:t>of teachers report that providers help implement classroom interventions</a:t>
            </a:r>
          </a:p>
        </p:txBody>
      </p:sp>
    </p:spTree>
    <p:extLst>
      <p:ext uri="{BB962C8B-B14F-4D97-AF65-F5344CB8AC3E}">
        <p14:creationId xmlns:p14="http://schemas.microsoft.com/office/powerpoint/2010/main" val="3200801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818" y="1101246"/>
            <a:ext cx="3080831" cy="1565754"/>
          </a:xfrm>
        </p:spPr>
        <p:txBody>
          <a:bodyPr>
            <a:noAutofit/>
          </a:bodyPr>
          <a:lstStyle/>
          <a:p>
            <a:r>
              <a:rPr lang="en-US" sz="4000" b="1" spc="300" dirty="0"/>
              <a:t>CUTLTURE AND CLIMATE</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8738" y="967896"/>
            <a:ext cx="7315200" cy="4912682"/>
          </a:xfrm>
        </p:spPr>
      </p:pic>
      <p:sp>
        <p:nvSpPr>
          <p:cNvPr id="3" name="Oval 2"/>
          <p:cNvSpPr/>
          <p:nvPr/>
        </p:nvSpPr>
        <p:spPr>
          <a:xfrm>
            <a:off x="6236208" y="4242816"/>
            <a:ext cx="3986784" cy="1482204"/>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950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050737" y="713193"/>
            <a:ext cx="2044149" cy="830997"/>
          </a:xfrm>
          <a:prstGeom prst="rect">
            <a:avLst/>
          </a:prstGeom>
        </p:spPr>
        <p:txBody>
          <a:bodyPr wrap="none">
            <a:spAutoFit/>
          </a:bodyPr>
          <a:lstStyle/>
          <a:p>
            <a:r>
              <a:rPr lang="en-US" sz="4800" b="1" spc="300" dirty="0">
                <a:solidFill>
                  <a:schemeClr val="accent5"/>
                </a:solidFill>
              </a:rPr>
              <a:t>AFTER</a:t>
            </a:r>
          </a:p>
        </p:txBody>
      </p:sp>
      <p:sp>
        <p:nvSpPr>
          <p:cNvPr id="10" name="Rectangle 9"/>
          <p:cNvSpPr/>
          <p:nvPr/>
        </p:nvSpPr>
        <p:spPr>
          <a:xfrm>
            <a:off x="2049803" y="688449"/>
            <a:ext cx="2572568" cy="830997"/>
          </a:xfrm>
          <a:prstGeom prst="rect">
            <a:avLst/>
          </a:prstGeom>
        </p:spPr>
        <p:txBody>
          <a:bodyPr wrap="square">
            <a:spAutoFit/>
          </a:bodyPr>
          <a:lstStyle/>
          <a:p>
            <a:r>
              <a:rPr lang="en-US" sz="4800" b="1" spc="300" dirty="0">
                <a:solidFill>
                  <a:schemeClr val="accent5"/>
                </a:solidFill>
              </a:rPr>
              <a:t>BEFORE</a:t>
            </a:r>
            <a:endParaRPr lang="en-US" sz="4800" spc="300" dirty="0">
              <a:solidFill>
                <a:schemeClr val="accent5"/>
              </a:solidFill>
            </a:endParaRPr>
          </a:p>
        </p:txBody>
      </p:sp>
      <p:sp>
        <p:nvSpPr>
          <p:cNvPr id="7" name="Rectangle 6"/>
          <p:cNvSpPr/>
          <p:nvPr/>
        </p:nvSpPr>
        <p:spPr>
          <a:xfrm>
            <a:off x="993896" y="1881096"/>
            <a:ext cx="4684381" cy="2800767"/>
          </a:xfrm>
          <a:prstGeom prst="rect">
            <a:avLst/>
          </a:prstGeom>
        </p:spPr>
        <p:txBody>
          <a:bodyPr wrap="square">
            <a:spAutoFit/>
          </a:bodyPr>
          <a:lstStyle/>
          <a:p>
            <a:r>
              <a:rPr lang="en-US" sz="4400" b="1" dirty="0">
                <a:solidFill>
                  <a:schemeClr val="accent6"/>
                </a:solidFill>
              </a:rPr>
              <a:t>Be Safe</a:t>
            </a:r>
          </a:p>
          <a:p>
            <a:r>
              <a:rPr lang="en-US" sz="4400" b="1" dirty="0">
                <a:solidFill>
                  <a:schemeClr val="accent6"/>
                </a:solidFill>
              </a:rPr>
              <a:t>Be Respectful</a:t>
            </a:r>
          </a:p>
          <a:p>
            <a:r>
              <a:rPr lang="en-US" sz="4400" b="1" dirty="0">
                <a:solidFill>
                  <a:schemeClr val="accent6"/>
                </a:solidFill>
              </a:rPr>
              <a:t>Be Responsible</a:t>
            </a:r>
          </a:p>
          <a:p>
            <a:r>
              <a:rPr lang="en-US" sz="4400" b="1" dirty="0">
                <a:solidFill>
                  <a:schemeClr val="accent6"/>
                </a:solidFill>
              </a:rPr>
              <a:t>Be Ready to Learn</a:t>
            </a:r>
            <a:endParaRPr lang="en-US" sz="4400" dirty="0">
              <a:solidFill>
                <a:schemeClr val="accent6"/>
              </a:solidFill>
            </a:endParaRPr>
          </a:p>
        </p:txBody>
      </p:sp>
      <p:pic>
        <p:nvPicPr>
          <p:cNvPr id="6" name="Picture 5"/>
          <p:cNvPicPr>
            <a:picLocks noChangeAspect="1"/>
          </p:cNvPicPr>
          <p:nvPr/>
        </p:nvPicPr>
        <p:blipFill>
          <a:blip r:embed="rId3"/>
          <a:stretch>
            <a:fillRect/>
          </a:stretch>
        </p:blipFill>
        <p:spPr>
          <a:xfrm>
            <a:off x="6397452" y="1638203"/>
            <a:ext cx="5105788" cy="4462892"/>
          </a:xfrm>
          <a:prstGeom prst="rect">
            <a:avLst/>
          </a:prstGeom>
        </p:spPr>
      </p:pic>
      <p:sp>
        <p:nvSpPr>
          <p:cNvPr id="8" name="Rectangle 7"/>
          <p:cNvSpPr/>
          <p:nvPr/>
        </p:nvSpPr>
        <p:spPr>
          <a:xfrm>
            <a:off x="-1" y="713194"/>
            <a:ext cx="444127" cy="54698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959647" y="713193"/>
            <a:ext cx="232353" cy="5468112"/>
          </a:xfrm>
          <a:prstGeom prst="rect">
            <a:avLst/>
          </a:prstGeom>
          <a:solidFill>
            <a:srgbClr val="E4E4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2" name="Straight Connector 11"/>
          <p:cNvCxnSpPr/>
          <p:nvPr/>
        </p:nvCxnSpPr>
        <p:spPr>
          <a:xfrm>
            <a:off x="5883297" y="1881096"/>
            <a:ext cx="8670" cy="350493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757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6304" y="1123837"/>
            <a:ext cx="3185371" cy="4601183"/>
          </a:xfrm>
        </p:spPr>
        <p:txBody>
          <a:bodyPr anchor="t">
            <a:normAutofit/>
          </a:bodyPr>
          <a:lstStyle/>
          <a:p>
            <a:r>
              <a:rPr lang="en-US" sz="2800" b="1" spc="300" dirty="0"/>
              <a:t>IMPACT OF PBIS INTERVENTIONS</a:t>
            </a:r>
          </a:p>
        </p:txBody>
      </p:sp>
      <p:sp>
        <p:nvSpPr>
          <p:cNvPr id="5" name="Content Placeholder 4"/>
          <p:cNvSpPr>
            <a:spLocks noGrp="1"/>
          </p:cNvSpPr>
          <p:nvPr>
            <p:ph idx="1"/>
          </p:nvPr>
        </p:nvSpPr>
        <p:spPr>
          <a:xfrm>
            <a:off x="3605796" y="864108"/>
            <a:ext cx="8265906" cy="5120640"/>
          </a:xfrm>
        </p:spPr>
        <p:txBody>
          <a:bodyPr>
            <a:normAutofit/>
          </a:bodyPr>
          <a:lstStyle/>
          <a:p>
            <a:pPr marL="457200" indent="-401638">
              <a:lnSpc>
                <a:spcPct val="100000"/>
              </a:lnSpc>
              <a:spcAft>
                <a:spcPts val="600"/>
              </a:spcAft>
            </a:pPr>
            <a:r>
              <a:rPr lang="en-US" sz="3200" b="1" dirty="0">
                <a:solidFill>
                  <a:schemeClr val="accent5"/>
                </a:solidFill>
              </a:rPr>
              <a:t>80%</a:t>
            </a:r>
            <a:r>
              <a:rPr lang="en-US" sz="3200" dirty="0">
                <a:solidFill>
                  <a:schemeClr val="accent5"/>
                </a:solidFill>
              </a:rPr>
              <a:t> </a:t>
            </a:r>
            <a:r>
              <a:rPr lang="en-US" sz="3200" dirty="0"/>
              <a:t>of staff feel satisfied with community unity</a:t>
            </a:r>
          </a:p>
          <a:p>
            <a:pPr marL="457200" indent="-401638">
              <a:lnSpc>
                <a:spcPct val="100000"/>
              </a:lnSpc>
              <a:spcAft>
                <a:spcPts val="600"/>
              </a:spcAft>
            </a:pPr>
            <a:r>
              <a:rPr lang="en-US" sz="3200" dirty="0"/>
              <a:t>Staff report a score of </a:t>
            </a:r>
            <a:r>
              <a:rPr lang="en-US" sz="3200" b="1" dirty="0">
                <a:solidFill>
                  <a:schemeClr val="accent5"/>
                </a:solidFill>
              </a:rPr>
              <a:t>4.04</a:t>
            </a:r>
            <a:r>
              <a:rPr lang="en-US" sz="3200" dirty="0"/>
              <a:t> (out of 5) on school’s focus on behavior</a:t>
            </a:r>
          </a:p>
          <a:p>
            <a:pPr marL="457200" indent="-401638">
              <a:lnSpc>
                <a:spcPct val="100000"/>
              </a:lnSpc>
              <a:spcAft>
                <a:spcPts val="600"/>
              </a:spcAft>
            </a:pPr>
            <a:r>
              <a:rPr lang="en-US" sz="3200" dirty="0"/>
              <a:t>Staff report a score of </a:t>
            </a:r>
            <a:r>
              <a:rPr lang="en-US" sz="3200" b="1" dirty="0">
                <a:solidFill>
                  <a:schemeClr val="accent5"/>
                </a:solidFill>
              </a:rPr>
              <a:t>4.16</a:t>
            </a:r>
            <a:r>
              <a:rPr lang="en-US" sz="3200" dirty="0"/>
              <a:t> (out of 5) on consistent discipline practices</a:t>
            </a:r>
          </a:p>
          <a:p>
            <a:pPr marL="457200" indent="-401638">
              <a:lnSpc>
                <a:spcPct val="100000"/>
              </a:lnSpc>
              <a:spcAft>
                <a:spcPts val="600"/>
              </a:spcAft>
            </a:pPr>
            <a:r>
              <a:rPr lang="en-US" sz="3200" dirty="0"/>
              <a:t>Staff report a score of </a:t>
            </a:r>
            <a:r>
              <a:rPr lang="en-US" sz="3200" b="1" dirty="0">
                <a:solidFill>
                  <a:schemeClr val="accent5"/>
                </a:solidFill>
              </a:rPr>
              <a:t>4.25</a:t>
            </a:r>
            <a:r>
              <a:rPr lang="en-US" sz="3200" dirty="0"/>
              <a:t> (out of 5) on positive behavior interventions</a:t>
            </a:r>
          </a:p>
        </p:txBody>
      </p:sp>
    </p:spTree>
    <p:extLst>
      <p:ext uri="{BB962C8B-B14F-4D97-AF65-F5344CB8AC3E}">
        <p14:creationId xmlns:p14="http://schemas.microsoft.com/office/powerpoint/2010/main" val="4139122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0245" t="8103" r="37280" b="25835"/>
          <a:stretch/>
        </p:blipFill>
        <p:spPr>
          <a:xfrm>
            <a:off x="332335" y="2151807"/>
            <a:ext cx="2729552" cy="2830930"/>
          </a:xfrm>
          <a:prstGeom prst="ellipse">
            <a:avLst/>
          </a:prstGeom>
          <a:ln w="28575">
            <a:noFill/>
          </a:ln>
        </p:spPr>
      </p:pic>
      <p:sp>
        <p:nvSpPr>
          <p:cNvPr id="7" name="Rectangle 6"/>
          <p:cNvSpPr/>
          <p:nvPr/>
        </p:nvSpPr>
        <p:spPr>
          <a:xfrm>
            <a:off x="4950067" y="2967107"/>
            <a:ext cx="5629701" cy="1200329"/>
          </a:xfrm>
          <a:prstGeom prst="rect">
            <a:avLst/>
          </a:prstGeom>
        </p:spPr>
        <p:txBody>
          <a:bodyPr wrap="square">
            <a:spAutoFit/>
          </a:bodyPr>
          <a:lstStyle/>
          <a:p>
            <a:pPr algn="ctr"/>
            <a:r>
              <a:rPr lang="en-US" sz="7200" b="1" spc="300" dirty="0">
                <a:solidFill>
                  <a:schemeClr val="accent5">
                    <a:lumMod val="75000"/>
                  </a:schemeClr>
                </a:solidFill>
              </a:rPr>
              <a:t>THANK YOU!</a:t>
            </a:r>
            <a:endParaRPr lang="en-US" sz="7200" spc="300" dirty="0"/>
          </a:p>
        </p:txBody>
      </p:sp>
    </p:spTree>
    <p:extLst>
      <p:ext uri="{BB962C8B-B14F-4D97-AF65-F5344CB8AC3E}">
        <p14:creationId xmlns:p14="http://schemas.microsoft.com/office/powerpoint/2010/main" val="275631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87" y="860167"/>
            <a:ext cx="3465870" cy="1208232"/>
          </a:xfrm>
        </p:spPr>
        <p:txBody>
          <a:bodyPr>
            <a:normAutofit/>
          </a:bodyPr>
          <a:lstStyle/>
          <a:p>
            <a:r>
              <a:rPr lang="en-US" b="1" spc="300" dirty="0"/>
              <a:t>GRANT ELEMENTARY</a:t>
            </a:r>
            <a:endParaRPr lang="en-US" sz="2000" spc="300" dirty="0"/>
          </a:p>
        </p:txBody>
      </p:sp>
      <p:sp>
        <p:nvSpPr>
          <p:cNvPr id="4" name="Content Placeholder 2"/>
          <p:cNvSpPr>
            <a:spLocks noGrp="1"/>
          </p:cNvSpPr>
          <p:nvPr>
            <p:ph idx="1"/>
          </p:nvPr>
        </p:nvSpPr>
        <p:spPr>
          <a:xfrm>
            <a:off x="3585833" y="221226"/>
            <a:ext cx="7917909" cy="6400800"/>
          </a:xfrm>
        </p:spPr>
        <p:txBody>
          <a:bodyPr>
            <a:noAutofit/>
          </a:bodyPr>
          <a:lstStyle/>
          <a:p>
            <a:pPr marL="288925" indent="0">
              <a:lnSpc>
                <a:spcPct val="100000"/>
              </a:lnSpc>
              <a:buClr>
                <a:schemeClr val="accent4"/>
              </a:buClr>
              <a:buSzPct val="75000"/>
              <a:buNone/>
            </a:pPr>
            <a:endParaRPr lang="en-US" sz="3200" i="1" dirty="0"/>
          </a:p>
          <a:p>
            <a:pPr lvl="2"/>
            <a:endParaRPr lang="en-US" sz="2700" dirty="0">
              <a:solidFill>
                <a:srgbClr val="666666"/>
              </a:solidFill>
            </a:endParaRPr>
          </a:p>
        </p:txBody>
      </p:sp>
      <p:pic>
        <p:nvPicPr>
          <p:cNvPr id="5" name="Picture 4"/>
          <p:cNvPicPr>
            <a:picLocks noChangeAspect="1"/>
          </p:cNvPicPr>
          <p:nvPr/>
        </p:nvPicPr>
        <p:blipFill>
          <a:blip r:embed="rId3"/>
          <a:stretch>
            <a:fillRect/>
          </a:stretch>
        </p:blipFill>
        <p:spPr>
          <a:xfrm>
            <a:off x="117987" y="2256505"/>
            <a:ext cx="3229897" cy="3384932"/>
          </a:xfrm>
          <a:prstGeom prst="rect">
            <a:avLst/>
          </a:prstGeom>
        </p:spPr>
      </p:pic>
      <p:sp>
        <p:nvSpPr>
          <p:cNvPr id="7" name="Content Placeholder 2"/>
          <p:cNvSpPr txBox="1">
            <a:spLocks/>
          </p:cNvSpPr>
          <p:nvPr/>
        </p:nvSpPr>
        <p:spPr>
          <a:xfrm>
            <a:off x="3347884" y="271002"/>
            <a:ext cx="8723376" cy="640080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lvl="1" indent="-342900">
              <a:lnSpc>
                <a:spcPct val="100000"/>
              </a:lnSpc>
              <a:spcAft>
                <a:spcPts val="600"/>
              </a:spcAft>
              <a:buSzPct val="75000"/>
            </a:pPr>
            <a:r>
              <a:rPr lang="en-US" sz="4200" b="1" dirty="0">
                <a:solidFill>
                  <a:schemeClr val="accent5"/>
                </a:solidFill>
              </a:rPr>
              <a:t>Kindergarten</a:t>
            </a:r>
            <a:r>
              <a:rPr lang="en-US" sz="4200" b="1" dirty="0">
                <a:solidFill>
                  <a:schemeClr val="accent5">
                    <a:lumMod val="75000"/>
                  </a:schemeClr>
                </a:solidFill>
              </a:rPr>
              <a:t> </a:t>
            </a:r>
            <a:r>
              <a:rPr lang="en-US" sz="4200" b="1" dirty="0">
                <a:solidFill>
                  <a:srgbClr val="666666"/>
                </a:solidFill>
              </a:rPr>
              <a:t>through</a:t>
            </a:r>
            <a:r>
              <a:rPr lang="en-US" sz="4200" b="1" dirty="0">
                <a:solidFill>
                  <a:schemeClr val="accent5">
                    <a:lumMod val="75000"/>
                  </a:schemeClr>
                </a:solidFill>
              </a:rPr>
              <a:t> </a:t>
            </a:r>
            <a:r>
              <a:rPr lang="en-US" sz="4200" b="1" dirty="0">
                <a:solidFill>
                  <a:schemeClr val="accent5"/>
                </a:solidFill>
              </a:rPr>
              <a:t>6</a:t>
            </a:r>
            <a:r>
              <a:rPr lang="en-US" sz="4200" b="1" baseline="30000" dirty="0">
                <a:solidFill>
                  <a:schemeClr val="accent5"/>
                </a:solidFill>
              </a:rPr>
              <a:t>th</a:t>
            </a:r>
            <a:r>
              <a:rPr lang="en-US" sz="4200" b="1" dirty="0">
                <a:solidFill>
                  <a:schemeClr val="accent5">
                    <a:lumMod val="75000"/>
                  </a:schemeClr>
                </a:solidFill>
              </a:rPr>
              <a:t> </a:t>
            </a:r>
            <a:r>
              <a:rPr lang="en-US" sz="4200" b="1" dirty="0">
                <a:solidFill>
                  <a:srgbClr val="666666"/>
                </a:solidFill>
              </a:rPr>
              <a:t>grade</a:t>
            </a:r>
          </a:p>
          <a:p>
            <a:pPr lvl="1" indent="-342900">
              <a:lnSpc>
                <a:spcPct val="100000"/>
              </a:lnSpc>
              <a:spcAft>
                <a:spcPts val="600"/>
              </a:spcAft>
              <a:buSzPct val="75000"/>
            </a:pPr>
            <a:r>
              <a:rPr lang="en-US" sz="4200" b="1" dirty="0">
                <a:solidFill>
                  <a:schemeClr val="accent5"/>
                </a:solidFill>
              </a:rPr>
              <a:t>500</a:t>
            </a:r>
            <a:r>
              <a:rPr lang="en-US" sz="4200" b="1" dirty="0"/>
              <a:t> </a:t>
            </a:r>
            <a:r>
              <a:rPr lang="en-US" sz="4200" b="1" dirty="0">
                <a:solidFill>
                  <a:srgbClr val="666666"/>
                </a:solidFill>
              </a:rPr>
              <a:t>students served </a:t>
            </a:r>
          </a:p>
          <a:p>
            <a:pPr lvl="1" indent="-342900">
              <a:lnSpc>
                <a:spcPct val="100000"/>
              </a:lnSpc>
              <a:spcAft>
                <a:spcPts val="600"/>
              </a:spcAft>
              <a:buSzPct val="75000"/>
            </a:pPr>
            <a:r>
              <a:rPr lang="en-US" sz="4200" b="1" dirty="0">
                <a:solidFill>
                  <a:schemeClr val="accent5"/>
                </a:solidFill>
              </a:rPr>
              <a:t>89.9%</a:t>
            </a:r>
            <a:r>
              <a:rPr lang="en-US" sz="4200" b="1" dirty="0">
                <a:solidFill>
                  <a:schemeClr val="accent5">
                    <a:lumMod val="75000"/>
                  </a:schemeClr>
                </a:solidFill>
              </a:rPr>
              <a:t> </a:t>
            </a:r>
            <a:r>
              <a:rPr lang="en-US" sz="4200" b="1" dirty="0">
                <a:solidFill>
                  <a:srgbClr val="666666"/>
                </a:solidFill>
              </a:rPr>
              <a:t>FRPL</a:t>
            </a:r>
          </a:p>
          <a:p>
            <a:pPr lvl="1" indent="-342900">
              <a:lnSpc>
                <a:spcPct val="100000"/>
              </a:lnSpc>
              <a:spcAft>
                <a:spcPts val="600"/>
              </a:spcAft>
              <a:buSzPct val="75000"/>
            </a:pPr>
            <a:r>
              <a:rPr lang="en-US" sz="4200" b="1" dirty="0">
                <a:solidFill>
                  <a:schemeClr val="accent5"/>
                </a:solidFill>
              </a:rPr>
              <a:t>88%</a:t>
            </a:r>
            <a:r>
              <a:rPr lang="en-US" sz="4200" b="1" dirty="0">
                <a:solidFill>
                  <a:schemeClr val="accent5">
                    <a:lumMod val="75000"/>
                  </a:schemeClr>
                </a:solidFill>
              </a:rPr>
              <a:t> </a:t>
            </a:r>
            <a:r>
              <a:rPr lang="en-US" sz="4200" b="1" dirty="0">
                <a:solidFill>
                  <a:srgbClr val="666666"/>
                </a:solidFill>
              </a:rPr>
              <a:t>Latino,</a:t>
            </a:r>
            <a:r>
              <a:rPr lang="en-US" sz="4200" b="1" dirty="0"/>
              <a:t> </a:t>
            </a:r>
            <a:r>
              <a:rPr lang="en-US" sz="4200" b="1" dirty="0">
                <a:solidFill>
                  <a:schemeClr val="accent5"/>
                </a:solidFill>
              </a:rPr>
              <a:t>6%</a:t>
            </a:r>
            <a:r>
              <a:rPr lang="en-US" sz="4200" b="1" dirty="0">
                <a:solidFill>
                  <a:schemeClr val="accent5">
                    <a:lumMod val="75000"/>
                  </a:schemeClr>
                </a:solidFill>
              </a:rPr>
              <a:t> </a:t>
            </a:r>
            <a:r>
              <a:rPr lang="en-US" sz="4200" b="1" dirty="0">
                <a:solidFill>
                  <a:srgbClr val="666666"/>
                </a:solidFill>
              </a:rPr>
              <a:t>Black</a:t>
            </a:r>
          </a:p>
          <a:p>
            <a:pPr lvl="1" indent="-342900">
              <a:lnSpc>
                <a:spcPct val="100000"/>
              </a:lnSpc>
              <a:spcAft>
                <a:spcPts val="600"/>
              </a:spcAft>
              <a:buSzPct val="75000"/>
            </a:pPr>
            <a:r>
              <a:rPr lang="en-US" sz="4200" b="1" dirty="0">
                <a:solidFill>
                  <a:schemeClr val="accent5"/>
                </a:solidFill>
              </a:rPr>
              <a:t>90%</a:t>
            </a:r>
            <a:r>
              <a:rPr lang="en-US" sz="4200" b="1" dirty="0">
                <a:solidFill>
                  <a:schemeClr val="accent5">
                    <a:lumMod val="75000"/>
                  </a:schemeClr>
                </a:solidFill>
              </a:rPr>
              <a:t> </a:t>
            </a:r>
            <a:r>
              <a:rPr lang="en-US" sz="4200" b="1" dirty="0">
                <a:solidFill>
                  <a:srgbClr val="666666"/>
                </a:solidFill>
              </a:rPr>
              <a:t>English Language Learners</a:t>
            </a:r>
          </a:p>
        </p:txBody>
      </p:sp>
    </p:spTree>
    <p:extLst>
      <p:ext uri="{BB962C8B-B14F-4D97-AF65-F5344CB8AC3E}">
        <p14:creationId xmlns:p14="http://schemas.microsoft.com/office/powerpoint/2010/main" val="26099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88" y="668435"/>
            <a:ext cx="3550589" cy="1564499"/>
          </a:xfrm>
        </p:spPr>
        <p:txBody>
          <a:bodyPr>
            <a:noAutofit/>
          </a:bodyPr>
          <a:lstStyle/>
          <a:p>
            <a:r>
              <a:rPr lang="en-US" sz="2800" b="1" spc="300" dirty="0"/>
              <a:t>UNCONDITIONAL EDCUATION</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22130" y="869504"/>
            <a:ext cx="7776833" cy="5222702"/>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46" y="2232934"/>
            <a:ext cx="3498968" cy="3643210"/>
          </a:xfrm>
          <a:prstGeom prst="rect">
            <a:avLst/>
          </a:prstGeom>
          <a:ln w="28575">
            <a:noFill/>
          </a:ln>
        </p:spPr>
      </p:pic>
    </p:spTree>
    <p:extLst>
      <p:ext uri="{BB962C8B-B14F-4D97-AF65-F5344CB8AC3E}">
        <p14:creationId xmlns:p14="http://schemas.microsoft.com/office/powerpoint/2010/main" val="3772018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102" y="715463"/>
            <a:ext cx="2947482" cy="1747379"/>
          </a:xfrm>
        </p:spPr>
        <p:txBody>
          <a:bodyPr>
            <a:normAutofit/>
          </a:bodyPr>
          <a:lstStyle/>
          <a:p>
            <a:r>
              <a:rPr lang="en-US" sz="4000" b="1" spc="300" dirty="0"/>
              <a:t>WHAT’S DIFFERENT</a:t>
            </a:r>
          </a:p>
        </p:txBody>
      </p:sp>
      <p:sp>
        <p:nvSpPr>
          <p:cNvPr id="4" name="Rectangle 3"/>
          <p:cNvSpPr/>
          <p:nvPr/>
        </p:nvSpPr>
        <p:spPr>
          <a:xfrm>
            <a:off x="3410822" y="840172"/>
            <a:ext cx="4107735" cy="867930"/>
          </a:xfrm>
          <a:prstGeom prst="rect">
            <a:avLst/>
          </a:prstGeom>
        </p:spPr>
        <p:txBody>
          <a:bodyPr wrap="square">
            <a:spAutoFit/>
          </a:bodyPr>
          <a:lstStyle/>
          <a:p>
            <a:pPr algn="ctr">
              <a:lnSpc>
                <a:spcPct val="90000"/>
              </a:lnSpc>
            </a:pPr>
            <a:r>
              <a:rPr lang="en-US" sz="2800" b="1" spc="300" dirty="0">
                <a:solidFill>
                  <a:schemeClr val="accent5"/>
                </a:solidFill>
              </a:rPr>
              <a:t>TRADITIONAL</a:t>
            </a:r>
          </a:p>
          <a:p>
            <a:pPr algn="ctr">
              <a:lnSpc>
                <a:spcPct val="90000"/>
              </a:lnSpc>
            </a:pPr>
            <a:r>
              <a:rPr lang="en-US" sz="2800" b="1" spc="300" dirty="0">
                <a:solidFill>
                  <a:schemeClr val="accent5"/>
                </a:solidFill>
              </a:rPr>
              <a:t>APPROACH</a:t>
            </a:r>
          </a:p>
        </p:txBody>
      </p:sp>
      <p:sp>
        <p:nvSpPr>
          <p:cNvPr id="5" name="Rectangle 4"/>
          <p:cNvSpPr/>
          <p:nvPr/>
        </p:nvSpPr>
        <p:spPr>
          <a:xfrm>
            <a:off x="7411767" y="840171"/>
            <a:ext cx="4780233" cy="867930"/>
          </a:xfrm>
          <a:prstGeom prst="rect">
            <a:avLst/>
          </a:prstGeom>
        </p:spPr>
        <p:txBody>
          <a:bodyPr wrap="square">
            <a:spAutoFit/>
          </a:bodyPr>
          <a:lstStyle/>
          <a:p>
            <a:pPr algn="ctr">
              <a:lnSpc>
                <a:spcPct val="90000"/>
              </a:lnSpc>
            </a:pPr>
            <a:r>
              <a:rPr lang="en-US" sz="2800" b="1" spc="300" dirty="0">
                <a:solidFill>
                  <a:schemeClr val="accent5"/>
                </a:solidFill>
              </a:rPr>
              <a:t>UNCONDITIONAL</a:t>
            </a:r>
          </a:p>
          <a:p>
            <a:pPr algn="ctr">
              <a:lnSpc>
                <a:spcPct val="90000"/>
              </a:lnSpc>
            </a:pPr>
            <a:r>
              <a:rPr lang="en-US" sz="2800" b="1" spc="300" dirty="0">
                <a:solidFill>
                  <a:schemeClr val="accent5"/>
                </a:solidFill>
              </a:rPr>
              <a:t> EDUCATION</a:t>
            </a:r>
          </a:p>
        </p:txBody>
      </p:sp>
      <p:sp>
        <p:nvSpPr>
          <p:cNvPr id="6" name="TextBox 5"/>
          <p:cNvSpPr txBox="1"/>
          <p:nvPr/>
        </p:nvSpPr>
        <p:spPr>
          <a:xfrm>
            <a:off x="3783068" y="1791207"/>
            <a:ext cx="3474720" cy="3939540"/>
          </a:xfrm>
          <a:prstGeom prst="rect">
            <a:avLst/>
          </a:prstGeom>
          <a:noFill/>
        </p:spPr>
        <p:txBody>
          <a:bodyPr wrap="square" rtlCol="0">
            <a:spAutoFit/>
          </a:bodyPr>
          <a:lstStyle/>
          <a:p>
            <a:pPr marL="342900" indent="-342900">
              <a:spcAft>
                <a:spcPts val="1200"/>
              </a:spcAft>
              <a:buClr>
                <a:schemeClr val="accent1"/>
              </a:buClr>
              <a:buSzPct val="75000"/>
              <a:buFont typeface="Arial" panose="020B0604020202020204" pitchFamily="34" charset="0"/>
              <a:buChar char="•"/>
            </a:pPr>
            <a:r>
              <a:rPr lang="en-US" sz="2300" dirty="0">
                <a:solidFill>
                  <a:srgbClr val="2E2E2E"/>
                </a:solidFill>
              </a:rPr>
              <a:t>Services and service providers are siloed and separate</a:t>
            </a:r>
          </a:p>
          <a:p>
            <a:pPr marL="342900" indent="-342900">
              <a:spcAft>
                <a:spcPts val="1200"/>
              </a:spcAft>
              <a:buClr>
                <a:schemeClr val="accent1"/>
              </a:buClr>
              <a:buSzPct val="75000"/>
              <a:buFont typeface="Arial" panose="020B0604020202020204" pitchFamily="34" charset="0"/>
              <a:buChar char="•"/>
            </a:pPr>
            <a:r>
              <a:rPr lang="en-US" sz="2300" dirty="0">
                <a:solidFill>
                  <a:srgbClr val="2E2E2E"/>
                </a:solidFill>
              </a:rPr>
              <a:t>Special Education staff and Clinicians are responsible for providing interventions to students</a:t>
            </a:r>
          </a:p>
          <a:p>
            <a:pPr marL="342900" indent="-342900">
              <a:spcAft>
                <a:spcPts val="1200"/>
              </a:spcAft>
              <a:buClr>
                <a:schemeClr val="accent1"/>
              </a:buClr>
              <a:buSzPct val="75000"/>
              <a:buFont typeface="Arial" panose="020B0604020202020204" pitchFamily="34" charset="0"/>
              <a:buChar char="•"/>
            </a:pPr>
            <a:r>
              <a:rPr lang="en-US" sz="2300" dirty="0">
                <a:solidFill>
                  <a:srgbClr val="2E2E2E"/>
                </a:solidFill>
              </a:rPr>
              <a:t>Students must fall far behind in order to receive extra support</a:t>
            </a:r>
          </a:p>
        </p:txBody>
      </p:sp>
      <p:sp>
        <p:nvSpPr>
          <p:cNvPr id="7" name="TextBox 6"/>
          <p:cNvSpPr txBox="1"/>
          <p:nvPr/>
        </p:nvSpPr>
        <p:spPr>
          <a:xfrm>
            <a:off x="7818514" y="1791207"/>
            <a:ext cx="3566160" cy="4293483"/>
          </a:xfrm>
          <a:prstGeom prst="rect">
            <a:avLst/>
          </a:prstGeom>
          <a:noFill/>
        </p:spPr>
        <p:txBody>
          <a:bodyPr wrap="square" rtlCol="0">
            <a:spAutoFit/>
          </a:bodyPr>
          <a:lstStyle/>
          <a:p>
            <a:pPr marL="342900" indent="-342900">
              <a:spcAft>
                <a:spcPts val="1200"/>
              </a:spcAft>
              <a:buClr>
                <a:schemeClr val="accent1"/>
              </a:buClr>
              <a:buSzPct val="75000"/>
              <a:buFont typeface="Arial" panose="020B0604020202020204" pitchFamily="34" charset="0"/>
              <a:buChar char="•"/>
            </a:pPr>
            <a:r>
              <a:rPr lang="en-US" sz="2300" dirty="0">
                <a:solidFill>
                  <a:srgbClr val="2E2E2E"/>
                </a:solidFill>
              </a:rPr>
              <a:t>Services and service providers are integrated and coordinated</a:t>
            </a:r>
          </a:p>
          <a:p>
            <a:pPr marL="342900" indent="-342900">
              <a:spcAft>
                <a:spcPts val="1200"/>
              </a:spcAft>
              <a:buClr>
                <a:schemeClr val="accent1"/>
              </a:buClr>
              <a:buSzPct val="75000"/>
              <a:buFont typeface="Arial" panose="020B0604020202020204" pitchFamily="34" charset="0"/>
              <a:buChar char="•"/>
            </a:pPr>
            <a:r>
              <a:rPr lang="en-US" sz="2300" dirty="0">
                <a:solidFill>
                  <a:srgbClr val="2E2E2E"/>
                </a:solidFill>
              </a:rPr>
              <a:t>Expert staff work to build the capacity of the entire community to provide interventions with students</a:t>
            </a:r>
          </a:p>
          <a:p>
            <a:pPr marL="342900" indent="-342900">
              <a:spcAft>
                <a:spcPts val="1200"/>
              </a:spcAft>
              <a:buClr>
                <a:schemeClr val="accent1"/>
              </a:buClr>
              <a:buSzPct val="75000"/>
              <a:buFont typeface="Arial" panose="020B0604020202020204" pitchFamily="34" charset="0"/>
              <a:buChar char="•"/>
            </a:pPr>
            <a:r>
              <a:rPr lang="en-US" sz="2300" dirty="0">
                <a:solidFill>
                  <a:srgbClr val="2E2E2E"/>
                </a:solidFill>
              </a:rPr>
              <a:t>Data-driven progress monitoring is employed to identify students before they fail</a:t>
            </a:r>
          </a:p>
        </p:txBody>
      </p:sp>
      <p:cxnSp>
        <p:nvCxnSpPr>
          <p:cNvPr id="8" name="Straight Connector 7"/>
          <p:cNvCxnSpPr/>
          <p:nvPr/>
        </p:nvCxnSpPr>
        <p:spPr>
          <a:xfrm>
            <a:off x="7523358" y="538067"/>
            <a:ext cx="29586" cy="586671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32" y="2236818"/>
            <a:ext cx="3250021" cy="3847872"/>
          </a:xfrm>
          <a:prstGeom prst="rect">
            <a:avLst/>
          </a:prstGeom>
        </p:spPr>
      </p:pic>
    </p:spTree>
    <p:extLst>
      <p:ext uri="{BB962C8B-B14F-4D97-AF65-F5344CB8AC3E}">
        <p14:creationId xmlns:p14="http://schemas.microsoft.com/office/powerpoint/2010/main" val="1117511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69" y="886481"/>
            <a:ext cx="2947482" cy="1354679"/>
          </a:xfrm>
        </p:spPr>
        <p:txBody>
          <a:bodyPr>
            <a:normAutofit fontScale="90000"/>
          </a:bodyPr>
          <a:lstStyle/>
          <a:p>
            <a:r>
              <a:rPr lang="en-US" sz="4000" b="1" spc="300" dirty="0"/>
              <a:t>ROLE OF THE COACH</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8738" y="967896"/>
            <a:ext cx="7315200" cy="4912682"/>
          </a:xfrm>
        </p:spPr>
      </p:pic>
      <p:sp>
        <p:nvSpPr>
          <p:cNvPr id="3" name="Oval 2"/>
          <p:cNvSpPr/>
          <p:nvPr/>
        </p:nvSpPr>
        <p:spPr>
          <a:xfrm>
            <a:off x="6236208" y="4242816"/>
            <a:ext cx="3986784" cy="1482204"/>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808976" y="3063130"/>
            <a:ext cx="1810512" cy="1024128"/>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5120640" y="804672"/>
            <a:ext cx="6254496" cy="5212080"/>
          </a:xfrm>
          <a:prstGeom prst="triangle">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09662" y="2680422"/>
            <a:ext cx="2303496" cy="2307108"/>
            <a:chOff x="509662" y="2680422"/>
            <a:chExt cx="2303496" cy="2307108"/>
          </a:xfrm>
        </p:grpSpPr>
        <p:sp>
          <p:nvSpPr>
            <p:cNvPr id="14" name="Oval 13"/>
            <p:cNvSpPr/>
            <p:nvPr/>
          </p:nvSpPr>
          <p:spPr>
            <a:xfrm>
              <a:off x="509662" y="2680422"/>
              <a:ext cx="2293944" cy="22939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19214" y="2693586"/>
              <a:ext cx="2293944" cy="2293944"/>
            </a:xfrm>
            <a:prstGeom prst="ellipse">
              <a:avLst/>
            </a:prstGeom>
            <a:solidFill>
              <a:schemeClr val="accent6"/>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1273" y="3063130"/>
              <a:ext cx="1369826" cy="1408491"/>
            </a:xfrm>
            <a:prstGeom prst="rect">
              <a:avLst/>
            </a:prstGeom>
            <a:solidFill>
              <a:schemeClr val="accent6"/>
            </a:solidFill>
          </p:spPr>
        </p:pic>
        <p:sp>
          <p:nvSpPr>
            <p:cNvPr id="18" name="Oval 17"/>
            <p:cNvSpPr/>
            <p:nvPr/>
          </p:nvSpPr>
          <p:spPr>
            <a:xfrm>
              <a:off x="605074" y="2788998"/>
              <a:ext cx="2103120" cy="210312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098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lh6.googleusercontent.com/kjA2fly3qVa8aNqMPGj5-OOtOwZYAeFD-J3yejYZpAC_kb33uaWfv62LeqJYMe9njOWbNyHLNC0_0WXECRf0q6qiiP1ZqsLHYrhPXUwpdvZkJa9qGz8_n1o1gGC8fNW9fRt1wU9LP4k"/>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76944" y="777425"/>
            <a:ext cx="1220767" cy="12207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lh5.googleusercontent.com/XvD6r3XHx2fzr_28DHa-WTQhF9Yj6RgAcIgUdfxOiILExlLPfFxDktk_0EL2BzP0f9LdC83DVJNW8XDoLyWz2OIrvFOuxzlAbXk8ewOxrogTfIyybikzeypnTq-SsIST_DE9lMpG2zU"/>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79914" y="713193"/>
            <a:ext cx="1220766" cy="12207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315687" y="2100253"/>
            <a:ext cx="3743281" cy="461665"/>
          </a:xfrm>
          <a:prstGeom prst="rect">
            <a:avLst/>
          </a:prstGeom>
        </p:spPr>
        <p:txBody>
          <a:bodyPr wrap="square">
            <a:spAutoFit/>
          </a:bodyPr>
          <a:lstStyle/>
          <a:p>
            <a:pPr algn="ctr"/>
            <a:r>
              <a:rPr lang="en-US" sz="2400" b="1" spc="300" dirty="0">
                <a:solidFill>
                  <a:schemeClr val="accent5"/>
                </a:solidFill>
              </a:rPr>
              <a:t>MULTIDISCIPLINARY</a:t>
            </a:r>
          </a:p>
        </p:txBody>
      </p:sp>
      <p:sp>
        <p:nvSpPr>
          <p:cNvPr id="10" name="Rectangle 9"/>
          <p:cNvSpPr/>
          <p:nvPr/>
        </p:nvSpPr>
        <p:spPr>
          <a:xfrm>
            <a:off x="7150499" y="2100253"/>
            <a:ext cx="3879596" cy="461665"/>
          </a:xfrm>
          <a:prstGeom prst="rect">
            <a:avLst/>
          </a:prstGeom>
        </p:spPr>
        <p:txBody>
          <a:bodyPr wrap="square">
            <a:spAutoFit/>
          </a:bodyPr>
          <a:lstStyle/>
          <a:p>
            <a:pPr algn="ctr"/>
            <a:r>
              <a:rPr lang="en-US" sz="2400" b="1" spc="300" dirty="0">
                <a:solidFill>
                  <a:schemeClr val="accent5"/>
                </a:solidFill>
              </a:rPr>
              <a:t>TRANSDISCIPLINARY</a:t>
            </a:r>
          </a:p>
        </p:txBody>
      </p:sp>
      <p:cxnSp>
        <p:nvCxnSpPr>
          <p:cNvPr id="13" name="Straight Connector 12"/>
          <p:cNvCxnSpPr/>
          <p:nvPr/>
        </p:nvCxnSpPr>
        <p:spPr>
          <a:xfrm>
            <a:off x="6134477" y="2807011"/>
            <a:ext cx="8670" cy="350493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4127" y="2658962"/>
            <a:ext cx="5486400" cy="3524042"/>
          </a:xfrm>
          <a:prstGeom prst="rect">
            <a:avLst/>
          </a:prstGeom>
          <a:noFill/>
        </p:spPr>
        <p:txBody>
          <a:bodyPr wrap="square" rtlCol="0">
            <a:spAutoFit/>
          </a:bodyPr>
          <a:lstStyle/>
          <a:p>
            <a:pPr marL="465138" indent="-352425" fontAlgn="base">
              <a:spcAft>
                <a:spcPts val="1500"/>
              </a:spcAft>
              <a:buClr>
                <a:schemeClr val="accent1"/>
              </a:buClr>
              <a:buSzPct val="75000"/>
              <a:buFont typeface="Arial" panose="020B0604020202020204" pitchFamily="34" charset="0"/>
              <a:buChar char="•"/>
            </a:pPr>
            <a:r>
              <a:rPr lang="en-US" sz="2200" dirty="0">
                <a:solidFill>
                  <a:srgbClr val="2E2E2E"/>
                </a:solidFill>
              </a:rPr>
              <a:t>Members use their individual expertise to develop their own answers to a given problem and then come together to formulate a coordinated solution </a:t>
            </a:r>
          </a:p>
          <a:p>
            <a:pPr marL="465138" indent="-352425" fontAlgn="base">
              <a:spcAft>
                <a:spcPts val="1500"/>
              </a:spcAft>
              <a:buClr>
                <a:schemeClr val="accent1"/>
              </a:buClr>
              <a:buSzPct val="75000"/>
              <a:buFont typeface="Arial" panose="020B0604020202020204" pitchFamily="34" charset="0"/>
              <a:buChar char="•"/>
            </a:pPr>
            <a:r>
              <a:rPr lang="en-US" sz="2200" dirty="0">
                <a:solidFill>
                  <a:srgbClr val="2E2E2E"/>
                </a:solidFill>
              </a:rPr>
              <a:t>Members rely solely upon expertise and methods from their own discipline</a:t>
            </a:r>
          </a:p>
          <a:p>
            <a:pPr marL="465138" indent="-352425">
              <a:spcAft>
                <a:spcPts val="1500"/>
              </a:spcAft>
              <a:buClr>
                <a:schemeClr val="accent1"/>
              </a:buClr>
              <a:buSzPct val="75000"/>
              <a:buFont typeface="Arial" panose="020B0604020202020204" pitchFamily="34" charset="0"/>
              <a:buChar char="•"/>
            </a:pPr>
            <a:r>
              <a:rPr lang="en-US" sz="2200" dirty="0">
                <a:solidFill>
                  <a:srgbClr val="2E2E2E"/>
                </a:solidFill>
              </a:rPr>
              <a:t>Members engage in professional development related only to their own discipline</a:t>
            </a:r>
          </a:p>
        </p:txBody>
      </p:sp>
      <p:sp>
        <p:nvSpPr>
          <p:cNvPr id="23" name="TextBox 22"/>
          <p:cNvSpPr txBox="1"/>
          <p:nvPr/>
        </p:nvSpPr>
        <p:spPr>
          <a:xfrm>
            <a:off x="6347097" y="2658962"/>
            <a:ext cx="5486400" cy="3185487"/>
          </a:xfrm>
          <a:prstGeom prst="rect">
            <a:avLst/>
          </a:prstGeom>
          <a:noFill/>
        </p:spPr>
        <p:txBody>
          <a:bodyPr wrap="square" rtlCol="0">
            <a:spAutoFit/>
          </a:bodyPr>
          <a:lstStyle/>
          <a:p>
            <a:pPr marL="342900" indent="-342900" fontAlgn="base">
              <a:spcAft>
                <a:spcPts val="1500"/>
              </a:spcAft>
              <a:buClr>
                <a:schemeClr val="accent1"/>
              </a:buClr>
              <a:buSzPct val="75000"/>
              <a:buFont typeface="Arial" panose="020B0604020202020204" pitchFamily="34" charset="0"/>
              <a:buChar char="•"/>
            </a:pPr>
            <a:r>
              <a:rPr lang="en-US" sz="2200" dirty="0">
                <a:solidFill>
                  <a:srgbClr val="2E2E2E"/>
                </a:solidFill>
              </a:rPr>
              <a:t>Members </a:t>
            </a:r>
            <a:r>
              <a:rPr lang="en-US" sz="2200" b="1" dirty="0">
                <a:solidFill>
                  <a:srgbClr val="2E2E2E"/>
                </a:solidFill>
              </a:rPr>
              <a:t>work together from the beginning</a:t>
            </a:r>
            <a:r>
              <a:rPr lang="en-US" sz="2200" dirty="0">
                <a:solidFill>
                  <a:srgbClr val="2E2E2E"/>
                </a:solidFill>
              </a:rPr>
              <a:t>, and collaboratively develop solutions to problems</a:t>
            </a:r>
          </a:p>
          <a:p>
            <a:pPr marL="342900" indent="-342900" fontAlgn="base">
              <a:spcAft>
                <a:spcPts val="1500"/>
              </a:spcAft>
              <a:buClr>
                <a:schemeClr val="accent1"/>
              </a:buClr>
              <a:buSzPct val="75000"/>
              <a:buFont typeface="Arial" panose="020B0604020202020204" pitchFamily="34" charset="0"/>
              <a:buChar char="•"/>
            </a:pPr>
            <a:r>
              <a:rPr lang="en-US" sz="2200" dirty="0">
                <a:solidFill>
                  <a:srgbClr val="2E2E2E"/>
                </a:solidFill>
              </a:rPr>
              <a:t>Members develop and </a:t>
            </a:r>
            <a:r>
              <a:rPr lang="en-US" sz="2200" b="1" dirty="0">
                <a:solidFill>
                  <a:srgbClr val="2E2E2E"/>
                </a:solidFill>
              </a:rPr>
              <a:t>combine methods </a:t>
            </a:r>
            <a:r>
              <a:rPr lang="en-US" sz="2200" dirty="0">
                <a:solidFill>
                  <a:srgbClr val="2E2E2E"/>
                </a:solidFill>
              </a:rPr>
              <a:t>from multiple disciplines to </a:t>
            </a:r>
            <a:r>
              <a:rPr lang="en-US" sz="2200" b="1" dirty="0">
                <a:solidFill>
                  <a:srgbClr val="2E2E2E"/>
                </a:solidFill>
              </a:rPr>
              <a:t>develop innovative solutions</a:t>
            </a:r>
            <a:endParaRPr lang="en-US" sz="2200" dirty="0">
              <a:solidFill>
                <a:srgbClr val="2E2E2E"/>
              </a:solidFill>
            </a:endParaRPr>
          </a:p>
          <a:p>
            <a:pPr marL="342900" indent="-342900">
              <a:spcAft>
                <a:spcPts val="1500"/>
              </a:spcAft>
              <a:buClr>
                <a:schemeClr val="accent1"/>
              </a:buClr>
              <a:buSzPct val="75000"/>
              <a:buFont typeface="Arial" panose="020B0604020202020204" pitchFamily="34" charset="0"/>
              <a:buChar char="•"/>
            </a:pPr>
            <a:r>
              <a:rPr lang="en-US" sz="2200" dirty="0">
                <a:solidFill>
                  <a:srgbClr val="2E2E2E"/>
                </a:solidFill>
              </a:rPr>
              <a:t>Members learn from each other and </a:t>
            </a:r>
            <a:r>
              <a:rPr lang="en-US" sz="2200" b="1" dirty="0">
                <a:solidFill>
                  <a:srgbClr val="2E2E2E"/>
                </a:solidFill>
              </a:rPr>
              <a:t>engage in cross-disciplinary learning</a:t>
            </a:r>
            <a:endParaRPr lang="en-US" sz="2200" dirty="0">
              <a:solidFill>
                <a:srgbClr val="2E2E2E"/>
              </a:solidFill>
            </a:endParaRPr>
          </a:p>
        </p:txBody>
      </p:sp>
      <p:sp>
        <p:nvSpPr>
          <p:cNvPr id="2" name="Rectangle 1"/>
          <p:cNvSpPr/>
          <p:nvPr/>
        </p:nvSpPr>
        <p:spPr>
          <a:xfrm>
            <a:off x="-1" y="713194"/>
            <a:ext cx="444127" cy="54698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959647" y="713193"/>
            <a:ext cx="232353" cy="5468112"/>
          </a:xfrm>
          <a:prstGeom prst="rect">
            <a:avLst/>
          </a:prstGeom>
          <a:solidFill>
            <a:srgbClr val="E4E4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70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91" y="817996"/>
            <a:ext cx="3155426" cy="1290179"/>
          </a:xfrm>
        </p:spPr>
        <p:txBody>
          <a:bodyPr>
            <a:noAutofit/>
          </a:bodyPr>
          <a:lstStyle/>
          <a:p>
            <a:r>
              <a:rPr lang="en-US" sz="2800" b="1" spc="300" dirty="0"/>
              <a:t>COORDINATION OF SERVICES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8738" y="967896"/>
            <a:ext cx="7315200" cy="4912682"/>
          </a:xfrm>
        </p:spPr>
      </p:pic>
      <p:sp>
        <p:nvSpPr>
          <p:cNvPr id="5" name="Isosceles Triangle 4"/>
          <p:cNvSpPr/>
          <p:nvPr/>
        </p:nvSpPr>
        <p:spPr>
          <a:xfrm>
            <a:off x="5120640" y="804672"/>
            <a:ext cx="6254496" cy="5212080"/>
          </a:xfrm>
          <a:prstGeom prst="triangle">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283" y="2029190"/>
            <a:ext cx="2763044" cy="2763044"/>
          </a:xfrm>
          <a:prstGeom prst="rect">
            <a:avLst/>
          </a:prstGeom>
        </p:spPr>
      </p:pic>
    </p:spTree>
    <p:extLst>
      <p:ext uri="{BB962C8B-B14F-4D97-AF65-F5344CB8AC3E}">
        <p14:creationId xmlns:p14="http://schemas.microsoft.com/office/powerpoint/2010/main" val="376156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227199" y="1224017"/>
            <a:ext cx="2044149" cy="830997"/>
          </a:xfrm>
          <a:prstGeom prst="rect">
            <a:avLst/>
          </a:prstGeom>
        </p:spPr>
        <p:txBody>
          <a:bodyPr wrap="none">
            <a:spAutoFit/>
          </a:bodyPr>
          <a:lstStyle/>
          <a:p>
            <a:r>
              <a:rPr lang="en-US" sz="4800" b="1" spc="300" dirty="0">
                <a:solidFill>
                  <a:schemeClr val="accent5"/>
                </a:solidFill>
              </a:rPr>
              <a:t>AFTER</a:t>
            </a:r>
            <a:endParaRPr lang="en-US" sz="4800" spc="300" dirty="0">
              <a:solidFill>
                <a:schemeClr val="accent5"/>
              </a:solidFill>
            </a:endParaRPr>
          </a:p>
        </p:txBody>
      </p:sp>
      <p:sp>
        <p:nvSpPr>
          <p:cNvPr id="10" name="Rectangle 9"/>
          <p:cNvSpPr/>
          <p:nvPr/>
        </p:nvSpPr>
        <p:spPr>
          <a:xfrm>
            <a:off x="2226266" y="1224017"/>
            <a:ext cx="2572568" cy="830997"/>
          </a:xfrm>
          <a:prstGeom prst="rect">
            <a:avLst/>
          </a:prstGeom>
        </p:spPr>
        <p:txBody>
          <a:bodyPr wrap="square">
            <a:spAutoFit/>
          </a:bodyPr>
          <a:lstStyle/>
          <a:p>
            <a:r>
              <a:rPr lang="en-US" sz="4800" b="1" spc="300" dirty="0">
                <a:solidFill>
                  <a:schemeClr val="accent5"/>
                </a:solidFill>
              </a:rPr>
              <a:t>BEFORE</a:t>
            </a:r>
            <a:endParaRPr lang="en-US" sz="4800" spc="300" dirty="0">
              <a:solidFill>
                <a:schemeClr val="accent5"/>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322" y="2524265"/>
            <a:ext cx="4629901" cy="236074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03" y="2524265"/>
            <a:ext cx="5138515" cy="2217035"/>
          </a:xfrm>
          <a:prstGeom prst="rect">
            <a:avLst/>
          </a:prstGeom>
        </p:spPr>
      </p:pic>
      <p:sp>
        <p:nvSpPr>
          <p:cNvPr id="12" name="Rectangle 11"/>
          <p:cNvSpPr/>
          <p:nvPr/>
        </p:nvSpPr>
        <p:spPr>
          <a:xfrm>
            <a:off x="-1" y="713194"/>
            <a:ext cx="444127" cy="54698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959647" y="713193"/>
            <a:ext cx="232353" cy="5468112"/>
          </a:xfrm>
          <a:prstGeom prst="rect">
            <a:avLst/>
          </a:prstGeom>
          <a:solidFill>
            <a:srgbClr val="E4E4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4" name="Straight Connector 13"/>
          <p:cNvCxnSpPr/>
          <p:nvPr/>
        </p:nvCxnSpPr>
        <p:spPr>
          <a:xfrm>
            <a:off x="6440285" y="1986951"/>
            <a:ext cx="8670" cy="350493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1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normAutofit/>
          </a:bodyPr>
          <a:lstStyle/>
          <a:p>
            <a:r>
              <a:rPr lang="en-US" sz="2400" b="1" spc="300" dirty="0"/>
              <a:t>COORDINATION OF SERVICES</a:t>
            </a:r>
            <a:endParaRPr lang="en-US" sz="2400" dirty="0"/>
          </a:p>
        </p:txBody>
      </p:sp>
      <p:sp>
        <p:nvSpPr>
          <p:cNvPr id="5" name="Text Placeholder 4"/>
          <p:cNvSpPr>
            <a:spLocks noGrp="1"/>
          </p:cNvSpPr>
          <p:nvPr>
            <p:ph idx="1"/>
          </p:nvPr>
        </p:nvSpPr>
        <p:spPr>
          <a:xfrm>
            <a:off x="3869268" y="864108"/>
            <a:ext cx="7315200" cy="1930788"/>
          </a:xfrm>
        </p:spPr>
        <p:txBody>
          <a:bodyPr>
            <a:noAutofit/>
          </a:bodyPr>
          <a:lstStyle/>
          <a:p>
            <a:pPr marL="0" indent="0">
              <a:lnSpc>
                <a:spcPct val="100000"/>
              </a:lnSpc>
              <a:spcAft>
                <a:spcPts val="1200"/>
              </a:spcAft>
              <a:buNone/>
            </a:pPr>
            <a:r>
              <a:rPr lang="en-US" sz="2300" b="1" dirty="0">
                <a:solidFill>
                  <a:schemeClr val="accent5"/>
                </a:solidFill>
              </a:rPr>
              <a:t>“Coordinated" </a:t>
            </a:r>
            <a:r>
              <a:rPr lang="en-US" sz="2300" dirty="0">
                <a:solidFill>
                  <a:srgbClr val="2E2E2E"/>
                </a:solidFill>
              </a:rPr>
              <a:t>means: Teachers, administrators, and support providers work together to create a common understanding of students' needs, to connect students to appropriate services, and to set goals and track outcomes. Each do their part, avoiding redundancies and gaps in service.</a:t>
            </a:r>
          </a:p>
        </p:txBody>
      </p:sp>
      <p:pic>
        <p:nvPicPr>
          <p:cNvPr id="7" name="Picture 6"/>
          <p:cNvPicPr>
            <a:picLocks noChangeAspect="1"/>
          </p:cNvPicPr>
          <p:nvPr/>
        </p:nvPicPr>
        <p:blipFill>
          <a:blip r:embed="rId3"/>
          <a:stretch>
            <a:fillRect/>
          </a:stretch>
        </p:blipFill>
        <p:spPr>
          <a:xfrm>
            <a:off x="252919" y="1972042"/>
            <a:ext cx="2767824" cy="2761727"/>
          </a:xfrm>
          <a:prstGeom prst="rect">
            <a:avLst/>
          </a:prstGeom>
        </p:spPr>
      </p:pic>
      <p:sp>
        <p:nvSpPr>
          <p:cNvPr id="2" name="Rectangle 1"/>
          <p:cNvSpPr/>
          <p:nvPr/>
        </p:nvSpPr>
        <p:spPr>
          <a:xfrm>
            <a:off x="3869268" y="3197232"/>
            <a:ext cx="3268548" cy="2846933"/>
          </a:xfrm>
          <a:prstGeom prst="rect">
            <a:avLst/>
          </a:prstGeom>
        </p:spPr>
        <p:txBody>
          <a:bodyPr wrap="square">
            <a:spAutoFit/>
          </a:bodyPr>
          <a:lstStyle/>
          <a:p>
            <a:pPr>
              <a:spcAft>
                <a:spcPts val="600"/>
              </a:spcAft>
            </a:pPr>
            <a:r>
              <a:rPr lang="en-US" sz="2200" b="1" dirty="0">
                <a:solidFill>
                  <a:schemeClr val="accent5"/>
                </a:solidFill>
              </a:rPr>
              <a:t>TEAM MEMBERS:</a:t>
            </a:r>
          </a:p>
          <a:p>
            <a:pPr marL="342900" indent="-342900">
              <a:spcAft>
                <a:spcPts val="600"/>
              </a:spcAft>
              <a:buClr>
                <a:schemeClr val="bg1">
                  <a:lumMod val="50000"/>
                </a:schemeClr>
              </a:buClr>
              <a:buSzPct val="75000"/>
              <a:buFont typeface="Arial" panose="020B0604020202020204" pitchFamily="34" charset="0"/>
              <a:buChar char="•"/>
            </a:pPr>
            <a:r>
              <a:rPr lang="en-US" sz="2200" dirty="0">
                <a:solidFill>
                  <a:srgbClr val="2E2E2E"/>
                </a:solidFill>
              </a:rPr>
              <a:t>Administrators</a:t>
            </a:r>
          </a:p>
          <a:p>
            <a:pPr marL="342900" indent="-342900">
              <a:spcAft>
                <a:spcPts val="600"/>
              </a:spcAft>
              <a:buClr>
                <a:schemeClr val="bg1">
                  <a:lumMod val="50000"/>
                </a:schemeClr>
              </a:buClr>
              <a:buSzPct val="75000"/>
              <a:buFont typeface="Arial" panose="020B0604020202020204" pitchFamily="34" charset="0"/>
              <a:buChar char="•"/>
            </a:pPr>
            <a:r>
              <a:rPr lang="en-US" sz="2200" dirty="0">
                <a:solidFill>
                  <a:srgbClr val="2E2E2E"/>
                </a:solidFill>
              </a:rPr>
              <a:t>General Education Teacher</a:t>
            </a:r>
          </a:p>
          <a:p>
            <a:pPr marL="342900" indent="-342900">
              <a:spcAft>
                <a:spcPts val="600"/>
              </a:spcAft>
              <a:buClr>
                <a:schemeClr val="bg1">
                  <a:lumMod val="50000"/>
                </a:schemeClr>
              </a:buClr>
              <a:buSzPct val="75000"/>
              <a:buFont typeface="Arial" panose="020B0604020202020204" pitchFamily="34" charset="0"/>
              <a:buChar char="•"/>
            </a:pPr>
            <a:r>
              <a:rPr lang="en-US" sz="2200" dirty="0">
                <a:solidFill>
                  <a:srgbClr val="2E2E2E"/>
                </a:solidFill>
              </a:rPr>
              <a:t>Speech Pathologist</a:t>
            </a:r>
          </a:p>
          <a:p>
            <a:pPr marL="342900" indent="-342900">
              <a:spcAft>
                <a:spcPts val="600"/>
              </a:spcAft>
              <a:buClr>
                <a:schemeClr val="bg1">
                  <a:lumMod val="50000"/>
                </a:schemeClr>
              </a:buClr>
              <a:buSzPct val="75000"/>
              <a:buFont typeface="Arial" panose="020B0604020202020204" pitchFamily="34" charset="0"/>
              <a:buChar char="•"/>
            </a:pPr>
            <a:r>
              <a:rPr lang="en-US" sz="2200" dirty="0">
                <a:solidFill>
                  <a:srgbClr val="2E2E2E"/>
                </a:solidFill>
              </a:rPr>
              <a:t>Instructional Coach</a:t>
            </a:r>
          </a:p>
          <a:p>
            <a:pPr marL="342900" indent="-342900">
              <a:spcAft>
                <a:spcPts val="600"/>
              </a:spcAft>
              <a:buClr>
                <a:schemeClr val="bg1">
                  <a:lumMod val="50000"/>
                </a:schemeClr>
              </a:buClr>
              <a:buSzPct val="75000"/>
              <a:buFont typeface="Arial" panose="020B0604020202020204" pitchFamily="34" charset="0"/>
              <a:buChar char="•"/>
            </a:pPr>
            <a:r>
              <a:rPr lang="en-US" sz="2200" dirty="0">
                <a:solidFill>
                  <a:srgbClr val="2E2E2E"/>
                </a:solidFill>
              </a:rPr>
              <a:t>Community Providers</a:t>
            </a:r>
          </a:p>
        </p:txBody>
      </p:sp>
      <p:sp>
        <p:nvSpPr>
          <p:cNvPr id="8" name="Rectangle 7"/>
          <p:cNvSpPr/>
          <p:nvPr/>
        </p:nvSpPr>
        <p:spPr>
          <a:xfrm>
            <a:off x="7137816" y="3590650"/>
            <a:ext cx="4046651" cy="2092881"/>
          </a:xfrm>
          <a:prstGeom prst="rect">
            <a:avLst/>
          </a:prstGeom>
        </p:spPr>
        <p:txBody>
          <a:bodyPr wrap="square">
            <a:spAutoFit/>
          </a:bodyPr>
          <a:lstStyle/>
          <a:p>
            <a:pPr marL="342900" indent="-342900">
              <a:spcAft>
                <a:spcPts val="600"/>
              </a:spcAft>
              <a:buClr>
                <a:schemeClr val="bg1">
                  <a:lumMod val="50000"/>
                </a:schemeClr>
              </a:buClr>
              <a:buSzPct val="75000"/>
              <a:buFont typeface="Arial" panose="020B0604020202020204" pitchFamily="34" charset="0"/>
              <a:buChar char="•"/>
            </a:pPr>
            <a:r>
              <a:rPr lang="en-US" sz="2200" dirty="0">
                <a:solidFill>
                  <a:srgbClr val="2E2E2E"/>
                </a:solidFill>
              </a:rPr>
              <a:t>School Psychologist</a:t>
            </a:r>
          </a:p>
          <a:p>
            <a:pPr marL="342900" indent="-342900">
              <a:spcAft>
                <a:spcPts val="600"/>
              </a:spcAft>
              <a:buClr>
                <a:schemeClr val="bg1">
                  <a:lumMod val="50000"/>
                </a:schemeClr>
              </a:buClr>
              <a:buSzPct val="75000"/>
              <a:buFont typeface="Arial" panose="020B0604020202020204" pitchFamily="34" charset="0"/>
              <a:buChar char="•"/>
            </a:pPr>
            <a:r>
              <a:rPr lang="en-US" sz="2200" dirty="0">
                <a:solidFill>
                  <a:srgbClr val="2E2E2E"/>
                </a:solidFill>
              </a:rPr>
              <a:t>Family</a:t>
            </a:r>
          </a:p>
          <a:p>
            <a:pPr marL="342900" indent="-342900">
              <a:spcAft>
                <a:spcPts val="600"/>
              </a:spcAft>
              <a:buClr>
                <a:schemeClr val="bg1">
                  <a:lumMod val="50000"/>
                </a:schemeClr>
              </a:buClr>
              <a:buSzPct val="75000"/>
              <a:buFont typeface="Arial" panose="020B0604020202020204" pitchFamily="34" charset="0"/>
              <a:buChar char="•"/>
            </a:pPr>
            <a:r>
              <a:rPr lang="en-US" sz="2200" dirty="0">
                <a:solidFill>
                  <a:srgbClr val="2E2E2E"/>
                </a:solidFill>
              </a:rPr>
              <a:t>Counselor</a:t>
            </a:r>
          </a:p>
          <a:p>
            <a:pPr marL="342900" indent="-342900">
              <a:spcAft>
                <a:spcPts val="600"/>
              </a:spcAft>
              <a:buClr>
                <a:schemeClr val="bg1">
                  <a:lumMod val="50000"/>
                </a:schemeClr>
              </a:buClr>
              <a:buSzPct val="75000"/>
              <a:buFont typeface="Arial" panose="020B0604020202020204" pitchFamily="34" charset="0"/>
              <a:buChar char="•"/>
            </a:pPr>
            <a:r>
              <a:rPr lang="en-US" sz="2200" dirty="0">
                <a:solidFill>
                  <a:srgbClr val="2E2E2E"/>
                </a:solidFill>
              </a:rPr>
              <a:t>Academic Interventionist</a:t>
            </a:r>
          </a:p>
          <a:p>
            <a:pPr marL="342900" indent="-342900">
              <a:spcAft>
                <a:spcPts val="600"/>
              </a:spcAft>
              <a:buClr>
                <a:schemeClr val="bg1">
                  <a:lumMod val="50000"/>
                </a:schemeClr>
              </a:buClr>
              <a:buSzPct val="75000"/>
              <a:buFont typeface="Arial" panose="020B0604020202020204" pitchFamily="34" charset="0"/>
              <a:buChar char="•"/>
            </a:pPr>
            <a:r>
              <a:rPr lang="en-US" sz="2200" dirty="0">
                <a:solidFill>
                  <a:srgbClr val="2E2E2E"/>
                </a:solidFill>
              </a:rPr>
              <a:t>Seneca Coach</a:t>
            </a:r>
          </a:p>
        </p:txBody>
      </p:sp>
    </p:spTree>
    <p:extLst>
      <p:ext uri="{BB962C8B-B14F-4D97-AF65-F5344CB8AC3E}">
        <p14:creationId xmlns:p14="http://schemas.microsoft.com/office/powerpoint/2010/main" val="1357140608"/>
      </p:ext>
    </p:extLst>
  </p:cSld>
  <p:clrMapOvr>
    <a:masterClrMapping/>
  </p:clrMapOvr>
</p:sld>
</file>

<file path=ppt/theme/theme1.xml><?xml version="1.0" encoding="utf-8"?>
<a:theme xmlns:a="http://schemas.openxmlformats.org/drawingml/2006/main" name="UE Template 2">
  <a:themeElements>
    <a:clrScheme name="Civic - MK">
      <a:dk1>
        <a:srgbClr val="3F3F3F"/>
      </a:dk1>
      <a:lt1>
        <a:sysClr val="window" lastClr="FFFFFF"/>
      </a:lt1>
      <a:dk2>
        <a:srgbClr val="3F3F3F"/>
      </a:dk2>
      <a:lt2>
        <a:srgbClr val="F8F8F8"/>
      </a:lt2>
      <a:accent1>
        <a:srgbClr val="646B86"/>
      </a:accent1>
      <a:accent2>
        <a:srgbClr val="8CADAE"/>
      </a:accent2>
      <a:accent3>
        <a:srgbClr val="D16349"/>
      </a:accent3>
      <a:accent4>
        <a:srgbClr val="C5D1D7"/>
      </a:accent4>
      <a:accent5>
        <a:srgbClr val="384056"/>
      </a:accent5>
      <a:accent6>
        <a:srgbClr val="D5AD3B"/>
      </a:accent6>
      <a:hlink>
        <a:srgbClr val="FD8C2F"/>
      </a:hlink>
      <a:folHlink>
        <a:srgbClr val="919191"/>
      </a:folHlink>
    </a:clrScheme>
    <a:fontScheme name="Custom 5">
      <a:majorFont>
        <a:latin typeface="Century Gothic"/>
        <a:ea typeface=""/>
        <a:cs typeface=""/>
      </a:majorFont>
      <a:minorFont>
        <a:latin typeface="Tw Cen M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UE Template 2" id="{CC6075EA-13F8-4674-BCB9-B9444FB73EFB}" vid="{CFFD2088-851D-41D3-A478-77EA9C699C75}"/>
    </a:ext>
  </a:extLst>
</a:theme>
</file>

<file path=ppt/theme/theme2.xml><?xml version="1.0" encoding="utf-8"?>
<a:theme xmlns:a="http://schemas.openxmlformats.org/drawingml/2006/main" name="Frame">
  <a:themeElements>
    <a:clrScheme name="CMHACY Presentation">
      <a:dk1>
        <a:srgbClr val="333333"/>
      </a:dk1>
      <a:lt1>
        <a:sysClr val="window" lastClr="FFFFFF"/>
      </a:lt1>
      <a:dk2>
        <a:srgbClr val="775F55"/>
      </a:dk2>
      <a:lt2>
        <a:srgbClr val="EBDDC3"/>
      </a:lt2>
      <a:accent1>
        <a:srgbClr val="BEC6C4"/>
      </a:accent1>
      <a:accent2>
        <a:srgbClr val="EDF1F4"/>
      </a:accent2>
      <a:accent3>
        <a:srgbClr val="D5AD3B"/>
      </a:accent3>
      <a:accent4>
        <a:srgbClr val="D16349"/>
      </a:accent4>
      <a:accent5>
        <a:srgbClr val="8CADAA"/>
      </a:accent5>
      <a:accent6>
        <a:srgbClr val="42505C"/>
      </a:accent6>
      <a:hlink>
        <a:srgbClr val="5EB7B4"/>
      </a:hlink>
      <a:folHlink>
        <a:srgbClr val="704404"/>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UE Template 2</Template>
  <TotalTime>4181</TotalTime>
  <Words>835</Words>
  <Application>Microsoft Office PowerPoint</Application>
  <PresentationFormat>Widescreen</PresentationFormat>
  <Paragraphs>135</Paragraphs>
  <Slides>18</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Century Gothic</vt:lpstr>
      <vt:lpstr>Tw Cen MT</vt:lpstr>
      <vt:lpstr>Wingdings 2</vt:lpstr>
      <vt:lpstr>UE Template 2</vt:lpstr>
      <vt:lpstr>Frame</vt:lpstr>
      <vt:lpstr>UNCONDITIONAL EDUCATION</vt:lpstr>
      <vt:lpstr>GRANT ELEMENTARY</vt:lpstr>
      <vt:lpstr>UNCONDITIONAL EDCUATION</vt:lpstr>
      <vt:lpstr>WHAT’S DIFFERENT</vt:lpstr>
      <vt:lpstr>ROLE OF THE COACH</vt:lpstr>
      <vt:lpstr>PowerPoint Presentation</vt:lpstr>
      <vt:lpstr>COORDINATION OF SERVICES</vt:lpstr>
      <vt:lpstr>PowerPoint Presentation</vt:lpstr>
      <vt:lpstr>COORDINATION OF SERVICES</vt:lpstr>
      <vt:lpstr>COORDINATION OF SERVICES TEAM PROCESS</vt:lpstr>
      <vt:lpstr>IMPACT OF COST PROCESS</vt:lpstr>
      <vt:lpstr>TIER TWO</vt:lpstr>
      <vt:lpstr>PowerPoint Presentation</vt:lpstr>
      <vt:lpstr>IMPACT OF SCREENER AND MENTAL HEALTH TEAM</vt:lpstr>
      <vt:lpstr>CUTLTURE AND CLIMATE</vt:lpstr>
      <vt:lpstr>PowerPoint Presentation</vt:lpstr>
      <vt:lpstr>IMPACT OF PBIS INTERVENTIONS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Ventura</dc:creator>
  <cp:lastModifiedBy>Kai Dawn Stauffer LeMasson</cp:lastModifiedBy>
  <cp:revision>297</cp:revision>
  <cp:lastPrinted>2016-08-15T23:27:34Z</cp:lastPrinted>
  <dcterms:created xsi:type="dcterms:W3CDTF">2016-07-26T17:42:28Z</dcterms:created>
  <dcterms:modified xsi:type="dcterms:W3CDTF">2017-07-05T15:26:17Z</dcterms:modified>
</cp:coreProperties>
</file>