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84" r:id="rId2"/>
  </p:sldMasterIdLst>
  <p:notesMasterIdLst>
    <p:notesMasterId r:id="rId11"/>
  </p:notesMasterIdLst>
  <p:handoutMasterIdLst>
    <p:handoutMasterId r:id="rId12"/>
  </p:handoutMasterIdLst>
  <p:sldIdLst>
    <p:sldId id="269" r:id="rId3"/>
    <p:sldId id="286" r:id="rId4"/>
    <p:sldId id="292" r:id="rId5"/>
    <p:sldId id="293" r:id="rId6"/>
    <p:sldId id="296" r:id="rId7"/>
    <p:sldId id="297" r:id="rId8"/>
    <p:sldId id="299" r:id="rId9"/>
    <p:sldId id="301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75"/>
    <a:srgbClr val="B55D1B"/>
    <a:srgbClr val="240AE4"/>
    <a:srgbClr val="FDFBB3"/>
    <a:srgbClr val="F7FC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70" autoAdjust="0"/>
  </p:normalViewPr>
  <p:slideViewPr>
    <p:cSldViewPr>
      <p:cViewPr varScale="1">
        <p:scale>
          <a:sx n="81" d="100"/>
          <a:sy n="81" d="100"/>
        </p:scale>
        <p:origin x="108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1998" y="60"/>
      </p:cViewPr>
      <p:guideLst>
        <p:guide orient="horz" pos="2928"/>
        <p:guide pos="22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2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EF3E006E-6231-43AB-8C28-E3E2613345F1}" type="datetimeFigureOut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2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B54A6009-568A-428C-B52E-4328BA5F22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3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2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433F68C7-E411-4442-81B8-713297B9E8C9}" type="datetimeFigureOut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6" rIns="93173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2" y="4415791"/>
            <a:ext cx="5608320" cy="4183380"/>
          </a:xfrm>
          <a:prstGeom prst="rect">
            <a:avLst/>
          </a:prstGeom>
        </p:spPr>
        <p:txBody>
          <a:bodyPr vert="horz" lIns="93173" tIns="46586" rIns="93173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2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FD13E2DA-B889-4EAA-8D98-E87CBB3AC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0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3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Process 11"/>
          <p:cNvSpPr/>
          <p:nvPr/>
        </p:nvSpPr>
        <p:spPr>
          <a:xfrm>
            <a:off x="1447800" y="6248400"/>
            <a:ext cx="7696200" cy="6096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057400"/>
            <a:ext cx="6248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886200"/>
            <a:ext cx="4648200" cy="1371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79B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47800" y="6324600"/>
            <a:ext cx="7696200" cy="457200"/>
          </a:xfrm>
          <a:prstGeom prst="rect">
            <a:avLst/>
          </a:prstGeom>
          <a:solidFill>
            <a:srgbClr val="FFE697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857"/>
          <a:stretch>
            <a:fillRect/>
          </a:stretch>
        </p:blipFill>
        <p:spPr bwMode="auto">
          <a:xfrm>
            <a:off x="2057400" y="6437431"/>
            <a:ext cx="5995981" cy="2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owchart: Process 8"/>
          <p:cNvSpPr/>
          <p:nvPr/>
        </p:nvSpPr>
        <p:spPr>
          <a:xfrm>
            <a:off x="1447800" y="0"/>
            <a:ext cx="7696200" cy="1524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Flowchart: Process 9"/>
          <p:cNvSpPr/>
          <p:nvPr/>
        </p:nvSpPr>
        <p:spPr>
          <a:xfrm>
            <a:off x="1447800" y="0"/>
            <a:ext cx="7696200" cy="14478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MHSOAC_Color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70" t="21273" r="10593" b="23422"/>
          <a:stretch>
            <a:fillRect/>
          </a:stretch>
        </p:blipFill>
        <p:spPr>
          <a:xfrm>
            <a:off x="3352800" y="228600"/>
            <a:ext cx="3657600" cy="10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894512" cy="566738"/>
          </a:xfrm>
          <a:solidFill>
            <a:srgbClr val="FFE697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4800"/>
            <a:ext cx="6894512" cy="4422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894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4953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Sub)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35000" t="32813" r="3750" b="43750"/>
          <a:stretch>
            <a:fillRect/>
          </a:stretch>
        </p:blipFill>
        <p:spPr bwMode="auto">
          <a:xfrm>
            <a:off x="1524000" y="609600"/>
            <a:ext cx="762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057400" y="2133600"/>
            <a:ext cx="6553200" cy="1600200"/>
          </a:xfrm>
        </p:spPr>
        <p:txBody>
          <a:bodyPr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49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14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0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21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40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8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6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48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4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19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3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828800"/>
            <a:ext cx="655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1447800" y="0"/>
            <a:ext cx="7696200" cy="1524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35113"/>
            <a:ext cx="3505200" cy="639762"/>
          </a:xfrm>
          <a:solidFill>
            <a:srgbClr val="F79B4F"/>
          </a:solidFill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535113"/>
            <a:ext cx="3581400" cy="639762"/>
          </a:xfrm>
          <a:solidFill>
            <a:srgbClr val="00B0F0"/>
          </a:solidFill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3050"/>
            <a:ext cx="2743200" cy="8699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143000"/>
            <a:ext cx="2743200" cy="4983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4958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00200"/>
            <a:ext cx="7162800" cy="4525963"/>
          </a:xfrm>
          <a:prstGeom prst="rect">
            <a:avLst/>
          </a:prstGeom>
          <a:solidFill>
            <a:srgbClr val="EFFBFF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4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0"/>
            <a:ext cx="1371600" cy="1524000"/>
          </a:xfrm>
          <a:prstGeom prst="rect">
            <a:avLst/>
          </a:prstGeom>
          <a:noFill/>
        </p:spPr>
      </p:pic>
      <p:sp>
        <p:nvSpPr>
          <p:cNvPr id="17" name="Flowchart: Process 16"/>
          <p:cNvSpPr/>
          <p:nvPr/>
        </p:nvSpPr>
        <p:spPr>
          <a:xfrm>
            <a:off x="0" y="4267200"/>
            <a:ext cx="1447800" cy="9144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1371600"/>
            <a:ext cx="1371600" cy="1524000"/>
          </a:xfrm>
          <a:prstGeom prst="rect">
            <a:avLst/>
          </a:prstGeom>
          <a:noFill/>
        </p:spPr>
      </p:pic>
      <p:pic>
        <p:nvPicPr>
          <p:cNvPr id="25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2667000"/>
            <a:ext cx="1371600" cy="1524000"/>
          </a:xfrm>
          <a:prstGeom prst="rect">
            <a:avLst/>
          </a:prstGeom>
          <a:noFill/>
        </p:spPr>
      </p:pic>
      <p:pic>
        <p:nvPicPr>
          <p:cNvPr id="26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3962400"/>
            <a:ext cx="1371600" cy="1524000"/>
          </a:xfrm>
          <a:prstGeom prst="rect">
            <a:avLst/>
          </a:prstGeom>
          <a:noFill/>
        </p:spPr>
      </p:pic>
      <p:pic>
        <p:nvPicPr>
          <p:cNvPr id="27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5334000"/>
            <a:ext cx="1371600" cy="1524000"/>
          </a:xfrm>
          <a:prstGeom prst="rect">
            <a:avLst/>
          </a:prstGeom>
          <a:noFill/>
        </p:spPr>
      </p:pic>
      <p:sp>
        <p:nvSpPr>
          <p:cNvPr id="10" name="Flowchart: Process 9"/>
          <p:cNvSpPr/>
          <p:nvPr/>
        </p:nvSpPr>
        <p:spPr>
          <a:xfrm>
            <a:off x="0" y="4343400"/>
            <a:ext cx="1447800" cy="762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Prop 63 Logo Transparent.PNG"/>
          <p:cNvPicPr/>
          <p:nvPr/>
        </p:nvPicPr>
        <p:blipFill>
          <a:blip r:embed="rId16" cstate="print"/>
          <a:srcRect b="14921"/>
          <a:stretch>
            <a:fillRect/>
          </a:stretch>
        </p:blipFill>
        <p:spPr>
          <a:xfrm>
            <a:off x="269524" y="4419600"/>
            <a:ext cx="797276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83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2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■"/>
        <a:defRPr sz="32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9CF67"/>
        </a:buClr>
        <a:buFont typeface="Wingdings" pitchFamily="2" charset="2"/>
        <a:buChar char="§"/>
        <a:defRPr sz="28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00FF"/>
        </a:buClr>
        <a:buFont typeface="Wingdings" pitchFamily="2" charset="2"/>
        <a:buChar char="w"/>
        <a:defRPr sz="24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Arial" pitchFamily="34" charset="0"/>
        <a:buChar char="▼"/>
        <a:defRPr sz="20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FDA00"/>
        </a:buClr>
        <a:buSzPct val="65000"/>
        <a:buFont typeface="Wingdings" pitchFamily="2" charset="2"/>
        <a:buChar char="q"/>
        <a:defRPr sz="20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8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3124200" y="4800600"/>
            <a:ext cx="5410200" cy="1143000"/>
          </a:xfrm>
        </p:spPr>
        <p:txBody>
          <a:bodyPr>
            <a:normAutofit/>
          </a:bodyPr>
          <a:lstStyle/>
          <a:p>
            <a:pPr algn="r"/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</a:rPr>
              <a:t>Subcommittee Workgroup Meeting </a:t>
            </a:r>
          </a:p>
          <a:p>
            <a:pPr algn="r"/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</a:rPr>
              <a:t>June </a:t>
            </a:r>
            <a:r>
              <a:rPr lang="en-US" sz="1700" b="1" dirty="0">
                <a:solidFill>
                  <a:schemeClr val="tx2">
                    <a:lumMod val="75000"/>
                  </a:schemeClr>
                </a:solidFill>
              </a:rPr>
              <a:t>30, 2017 </a:t>
            </a:r>
          </a:p>
          <a:p>
            <a:endParaRPr lang="en-US" sz="17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117040" y="1568038"/>
            <a:ext cx="6264960" cy="3156362"/>
          </a:xfrm>
        </p:spPr>
        <p:txBody>
          <a:bodyPr>
            <a:noAutofit/>
          </a:bodyPr>
          <a:lstStyle/>
          <a:p>
            <a:pPr marL="0" indent="4763" algn="ctr">
              <a:buNone/>
            </a:pPr>
            <a:r>
              <a:rPr lang="en-US" sz="2800" i="1" dirty="0"/>
              <a:t>School-Based Mental Health Services for Children in Early </a:t>
            </a:r>
            <a:r>
              <a:rPr lang="en-US" sz="2800" i="1" dirty="0" smtClean="0"/>
              <a:t>Education: Proposed Pilot Study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0" indent="4763" algn="ctr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 marL="0" indent="4763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Fred Molitor, Ph.D.</a:t>
            </a:r>
          </a:p>
          <a:p>
            <a:pPr marL="0" indent="4763"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Aspects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7162800" cy="4906963"/>
          </a:xfrm>
        </p:spPr>
        <p:txBody>
          <a:bodyPr>
            <a:noAutofit/>
          </a:bodyPr>
          <a:lstStyle/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/>
              <a:t>Selected schools and districts will </a:t>
            </a:r>
            <a:r>
              <a:rPr lang="en-US" sz="2600" dirty="0"/>
              <a:t>receive intense training, coaching, technical assistance, and evaluation supports to build an “Integrated Intervention Team” with outside county/community mental health </a:t>
            </a:r>
            <a:r>
              <a:rPr lang="en-US" sz="2600" dirty="0" smtClean="0"/>
              <a:t>agencies. 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C</a:t>
            </a:r>
            <a:r>
              <a:rPr lang="en-US" sz="2600" dirty="0" smtClean="0"/>
              <a:t>ommunity-level </a:t>
            </a:r>
            <a:r>
              <a:rPr lang="en-US" sz="2600" dirty="0"/>
              <a:t>factors that facilitate or impede student and school outcomes will be assessed over the course of the study period</a:t>
            </a:r>
            <a:r>
              <a:rPr lang="en-US" sz="2600" dirty="0" smtClean="0"/>
              <a:t>.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/>
              <a:t>Cost-benefit analysis.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Selection of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7162800" cy="4906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15 elementary </a:t>
            </a:r>
            <a:r>
              <a:rPr lang="en-US" sz="2600" dirty="0" smtClean="0"/>
              <a:t>schools (some with pre-K) that </a:t>
            </a:r>
            <a:r>
              <a:rPr lang="en-US" sz="2600" dirty="0"/>
              <a:t>have demonstrated PBIS Tier </a:t>
            </a:r>
            <a:r>
              <a:rPr lang="en-US" sz="2600" dirty="0" smtClean="0"/>
              <a:t>1 fidelity.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A total of 536 elementary schools demonstrated Tier 1 fidelity in April 2017.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Schools will be selected based on factors such as urban vs. rural, location in State, and pre-K classes on site.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7162800" cy="48307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 smtClean="0"/>
              <a:t>The formation of Integrated Intervention Teams for Tiers 2 and 3: </a:t>
            </a:r>
          </a:p>
          <a:p>
            <a:pPr marL="7315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Teams will be comprised of school professionals and county/community mental health providers. </a:t>
            </a:r>
            <a:endParaRPr lang="en-US" sz="2600" dirty="0"/>
          </a:p>
          <a:p>
            <a:pPr marL="7315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MOUs and integrated action plans will be established.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Coaches will be assigned to each school to provide training</a:t>
            </a:r>
            <a:r>
              <a:rPr lang="en-US" sz="2600" dirty="0"/>
              <a:t>, coaching, </a:t>
            </a:r>
            <a:r>
              <a:rPr lang="en-US" sz="2600" dirty="0" smtClean="0"/>
              <a:t>technical assistance, and supports.</a:t>
            </a:r>
          </a:p>
          <a:p>
            <a:pPr>
              <a:spcAft>
                <a:spcPts val="600"/>
              </a:spcAft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Community-level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dirty="0" smtClean="0"/>
              <a:t>School-level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Fidelity of </a:t>
            </a:r>
            <a:r>
              <a:rPr lang="en-US" sz="2600" dirty="0" smtClean="0"/>
              <a:t>implementation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Student social </a:t>
            </a:r>
            <a:r>
              <a:rPr lang="en-US" sz="2600" dirty="0" smtClean="0"/>
              <a:t>behavior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Student academic behavior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School </a:t>
            </a:r>
            <a:r>
              <a:rPr lang="en-US" sz="2600" dirty="0" smtClean="0"/>
              <a:t>climate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Student-level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Office discipline referrals</a:t>
            </a:r>
          </a:p>
          <a:p>
            <a:pPr lvl="0">
              <a:spcAft>
                <a:spcPts val="600"/>
              </a:spcAft>
            </a:pPr>
            <a:r>
              <a:rPr lang="en-US" sz="2600" dirty="0" smtClean="0"/>
              <a:t>Suspensions</a:t>
            </a:r>
            <a:endParaRPr lang="en-US" sz="2600" dirty="0"/>
          </a:p>
          <a:p>
            <a:pPr lvl="0">
              <a:spcAft>
                <a:spcPts val="600"/>
              </a:spcAft>
            </a:pPr>
            <a:r>
              <a:rPr lang="en-US" sz="2600" dirty="0" smtClean="0"/>
              <a:t>Expulsions</a:t>
            </a:r>
            <a:endParaRPr lang="en-US" sz="2600" dirty="0"/>
          </a:p>
          <a:p>
            <a:pPr lvl="0">
              <a:spcAft>
                <a:spcPts val="600"/>
              </a:spcAft>
            </a:pPr>
            <a:r>
              <a:rPr lang="en-US" sz="2600" dirty="0" smtClean="0"/>
              <a:t>Attendance</a:t>
            </a:r>
            <a:r>
              <a:rPr lang="en-US" sz="2600" dirty="0"/>
              <a:t>	 	</a:t>
            </a:r>
          </a:p>
          <a:p>
            <a:pPr lvl="0">
              <a:spcAft>
                <a:spcPts val="600"/>
              </a:spcAft>
            </a:pPr>
            <a:r>
              <a:rPr lang="en-US" sz="2600" dirty="0" smtClean="0"/>
              <a:t>School </a:t>
            </a:r>
            <a:r>
              <a:rPr lang="en-US" sz="2600" dirty="0"/>
              <a:t>placements in special education for children with emotional and behavior needs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2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Timeline – 3 Year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354582"/>
              </p:ext>
            </p:extLst>
          </p:nvPr>
        </p:nvGraphicFramePr>
        <p:xfrm>
          <a:off x="1524000" y="1600200"/>
          <a:ext cx="71628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Revise </a:t>
                      </a:r>
                      <a:r>
                        <a:rPr lang="en-US" dirty="0" smtClean="0"/>
                        <a:t>Protocol Based on Feedback</a:t>
                      </a:r>
                    </a:p>
                    <a:p>
                      <a:r>
                        <a:rPr lang="en-US" dirty="0" smtClean="0"/>
                        <a:t>From Today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July 2017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Select Schools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 Dec. 2017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Planning, Training,</a:t>
                      </a:r>
                      <a:r>
                        <a:rPr lang="en-US" baseline="0" dirty="0" smtClean="0"/>
                        <a:t> Team Building </a:t>
                      </a:r>
                      <a:r>
                        <a:rPr lang="en-US" dirty="0" smtClean="0"/>
                        <a:t>with School Staff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During Spring</a:t>
                      </a:r>
                      <a:r>
                        <a:rPr lang="en-US" baseline="0" dirty="0" smtClean="0"/>
                        <a:t> 2018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Ongoing Training, TA, and</a:t>
                      </a:r>
                      <a:r>
                        <a:rPr lang="en-US" baseline="0" dirty="0" smtClean="0"/>
                        <a:t> Data Collection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Starting Fall 2018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Analyses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Starting May 2019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Report to</a:t>
                      </a:r>
                      <a:r>
                        <a:rPr lang="en-US" baseline="0" dirty="0" smtClean="0"/>
                        <a:t> Commission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July 2019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Subsequent Analyses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Starting May 2020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Supplemental Report to Commission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July 2020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87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40260"/>
              </p:ext>
            </p:extLst>
          </p:nvPr>
        </p:nvGraphicFramePr>
        <p:xfrm>
          <a:off x="1524000" y="1600200"/>
          <a:ext cx="716280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Projected 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TA, &amp;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Coaching to Selected Schools to Support Integrated Intervention Teams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$345,000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to Schools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$37,500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 smtClean="0"/>
                    </a:p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$383,500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57360"/>
      </p:ext>
    </p:extLst>
  </p:cSld>
  <p:clrMapOvr>
    <a:masterClrMapping/>
  </p:clrMapOvr>
</p:sld>
</file>

<file path=ppt/theme/theme1.xml><?xml version="1.0" encoding="utf-8"?>
<a:theme xmlns:a="http://schemas.openxmlformats.org/drawingml/2006/main" name="Blue-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Blue-Orange</Template>
  <TotalTime>5263</TotalTime>
  <Words>325</Words>
  <Application>Microsoft Office PowerPoint</Application>
  <PresentationFormat>On-screen Show (4:3)</PresentationFormat>
  <Paragraphs>76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Blue-Orange</vt:lpstr>
      <vt:lpstr>Custom Design</vt:lpstr>
      <vt:lpstr>PowerPoint Presentation</vt:lpstr>
      <vt:lpstr>Unique Aspects of Study</vt:lpstr>
      <vt:lpstr>Selection of Schools</vt:lpstr>
      <vt:lpstr>Intervention</vt:lpstr>
      <vt:lpstr>Outcomes</vt:lpstr>
      <vt:lpstr>Outcomes</vt:lpstr>
      <vt:lpstr>Timeline – 3 Year Project</vt:lpstr>
      <vt:lpstr>Budget</vt:lpstr>
    </vt:vector>
  </TitlesOfParts>
  <Company>Department of Technology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oacKristalCarter</dc:creator>
  <cp:lastModifiedBy>Fred Molitor</cp:lastModifiedBy>
  <cp:revision>433</cp:revision>
  <cp:lastPrinted>2017-06-26T20:01:50Z</cp:lastPrinted>
  <dcterms:created xsi:type="dcterms:W3CDTF">2014-02-11T23:16:15Z</dcterms:created>
  <dcterms:modified xsi:type="dcterms:W3CDTF">2017-06-28T16:06:16Z</dcterms:modified>
</cp:coreProperties>
</file>