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64" r:id="rId4"/>
    <p:sldId id="274" r:id="rId5"/>
    <p:sldId id="280" r:id="rId6"/>
    <p:sldId id="258" r:id="rId7"/>
    <p:sldId id="268" r:id="rId8"/>
    <p:sldId id="278" r:id="rId9"/>
    <p:sldId id="270" r:id="rId10"/>
    <p:sldId id="259" r:id="rId11"/>
    <p:sldId id="272" r:id="rId12"/>
    <p:sldId id="257" r:id="rId13"/>
    <p:sldId id="273" r:id="rId14"/>
    <p:sldId id="279" r:id="rId15"/>
    <p:sldId id="281" r:id="rId16"/>
    <p:sldId id="282" r:id="rId17"/>
    <p:sldId id="276" r:id="rId18"/>
    <p:sldId id="283" r:id="rId19"/>
    <p:sldId id="261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9"/>
    <a:srgbClr val="8A3A81"/>
    <a:srgbClr val="893B81"/>
    <a:srgbClr val="BCD62A"/>
    <a:srgbClr val="F8972A"/>
    <a:srgbClr val="8A8C91"/>
    <a:srgbClr val="00343D"/>
    <a:srgbClr val="0E2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59" autoAdjust="0"/>
    <p:restoredTop sz="86364" autoAdjust="0"/>
  </p:normalViewPr>
  <p:slideViewPr>
    <p:cSldViewPr snapToGrid="0" snapToObjects="1">
      <p:cViewPr varScale="1">
        <p:scale>
          <a:sx n="92" d="100"/>
          <a:sy n="92" d="100"/>
        </p:scale>
        <p:origin x="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920" y="-112"/>
      </p:cViewPr>
      <p:guideLst>
        <p:guide orient="horz" pos="2880"/>
        <p:guide pos="2160"/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E5A4FF4-699F-BC4B-B154-6705EC2C7C44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1D138A-7E5A-454E-80B6-3AA759CC3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11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E167045-AED8-7945-8C2B-B479983C9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96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HS CornerstoneBoarder3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9B63-6DA0-6B42-8766-858B842843D2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959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F897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EEED-3947-8B41-A8EE-12D501F7E983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231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BCD6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3DA6-F793-CC4D-B54D-E131A7CB7144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294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893B8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8B8C-BFE8-1940-A56A-B459BE5F8B26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55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FAF-A488-E94C-8F38-746E2B9B3C0B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01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9BDC-7703-954B-8D10-EBF3812C80B9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89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B6BD-75D0-6C46-98AE-F7680F46FE91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25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5D3-98CC-8746-882B-7DC091D9522F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20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4404-ECE1-0A49-9902-749AA9266E45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626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E84D-9939-324F-B27A-AACD494A23B3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54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888-5ACE-244C-B4D6-997750E9636B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0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S CornerstoneBoarder3.ai"/>
          <p:cNvPicPr>
            <a:picLocks noChangeAspect="1"/>
          </p:cNvPicPr>
          <p:nvPr userDrawn="1"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7929-DB83-8B43-89DE-4C7B18CA6B81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248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Comparis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0EF9-BB69-8E4F-8971-B8FAB6798AC4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88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EB52-2389-CA4F-B8C4-6F353338A3E0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854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6C1C-36E2-074A-8DDD-A5FC3F6C42C0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598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C42F-C345-D940-AB7F-4C585BDC34E1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78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96EA-7EE6-7845-8BDF-98848005FFB7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818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1E-94A7-EC4B-8084-0CAFF61CA7E4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881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45D7-8EB9-0F49-9C44-C3D64FADF8F8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424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6ECC-F0CA-7747-9895-7BDA0DE2453C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57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Two Content Comparis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252F-DDA4-4E47-A56F-9EF0EB9C8F06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3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971800" cy="114300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00" y="457201"/>
            <a:ext cx="50165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2971800" cy="3987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4464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8827" r="26117" b="42710"/>
          <a:stretch/>
        </p:blipFill>
        <p:spPr>
          <a:xfrm>
            <a:off x="1" y="0"/>
            <a:ext cx="9143999" cy="69359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A1D-5743-8D42-A5D4-C1EE4DEFD16F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366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1728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46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C488-4E58-A345-8DE7-184D658C552A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05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2286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629400"/>
            <a:ext cx="9143999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331719"/>
            <a:ext cx="3703685" cy="188531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D13B-884C-554D-9C2C-4E1D6D3AF66F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336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2.ai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216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200400"/>
            <a:ext cx="7086600" cy="2743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18AD-DF09-3E4B-A053-7E52489C844D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325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er Slide - Horiz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E8CC-1EF5-824B-9684-D6A739127D97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465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F650-CA4A-3A48-B707-43B85B7D5426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84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351A-D498-C444-B6CF-C0F356DCAD41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65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396E-AE53-664B-B73F-46E6BA5B8301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01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00346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E2E2-3BE5-CF49-95B0-67426CE48C97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32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84782" y="6018719"/>
            <a:ext cx="408288" cy="367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7A1A-AA9A-B044-8F62-CBD937703812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5742432"/>
            <a:ext cx="1700052" cy="8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7" r:id="rId2"/>
    <p:sldLayoutId id="2147483674" r:id="rId3"/>
    <p:sldLayoutId id="2147483675" r:id="rId4"/>
    <p:sldLayoutId id="2147483662" r:id="rId5"/>
    <p:sldLayoutId id="2147483670" r:id="rId6"/>
    <p:sldLayoutId id="2147483671" r:id="rId7"/>
    <p:sldLayoutId id="2147483676" r:id="rId8"/>
    <p:sldLayoutId id="2147483651" r:id="rId9"/>
    <p:sldLayoutId id="2147483667" r:id="rId10"/>
    <p:sldLayoutId id="2147483668" r:id="rId11"/>
    <p:sldLayoutId id="2147483669" r:id="rId12"/>
    <p:sldLayoutId id="2147483677" r:id="rId13"/>
    <p:sldLayoutId id="2147483652" r:id="rId14"/>
    <p:sldLayoutId id="2147483654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58" r:id="rId29"/>
    <p:sldLayoutId id="2147483659" r:id="rId30"/>
    <p:sldLayoutId id="2147483666" r:id="rId31"/>
  </p:sldLayoutIdLst>
  <p:transition spd="med"/>
  <p:hf sldNum="0" hdr="0" ftr="0" dt="0"/>
  <p:txStyles>
    <p:titleStyle>
      <a:lvl1pPr algn="ctr" defTabSz="914400" rtl="0" eaLnBrk="1" latinLnBrk="0" hangingPunct="1">
        <a:lnSpc>
          <a:spcPts val="4600"/>
        </a:lnSpc>
        <a:spcBef>
          <a:spcPct val="0"/>
        </a:spcBef>
        <a:buNone/>
        <a:defRPr sz="4400" u="none" kern="1200" baseline="0">
          <a:solidFill>
            <a:srgbClr val="003469"/>
          </a:solidFill>
          <a:uFill>
            <a:solidFill>
              <a:schemeClr val="tx2">
                <a:lumMod val="40000"/>
                <a:lumOff val="60000"/>
              </a:schemeClr>
            </a:solidFill>
          </a:uFill>
          <a:latin typeface="Open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469"/>
          </a:solidFill>
          <a:latin typeface="Open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469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469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469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469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870" y="5979560"/>
            <a:ext cx="5345130" cy="7243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Diana A. Brown, MS LMFT LPCC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Administrative Services Manager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/>
          </a:p>
        </p:txBody>
      </p:sp>
      <p:pic>
        <p:nvPicPr>
          <p:cNvPr id="2050" name="Picture 1" descr="cid:image003.png@01D23909.C4827A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720" y="228599"/>
            <a:ext cx="2211353" cy="11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44650" y="2281238"/>
            <a:ext cx="7304088" cy="7175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Prevention and Early Intervention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783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</a:t>
            </a:r>
            <a:r>
              <a:rPr lang="en-US" sz="3200" dirty="0" smtClean="0"/>
              <a:t>ositive </a:t>
            </a:r>
            <a:r>
              <a:rPr lang="en-US" sz="3200" b="1" dirty="0" smtClean="0"/>
              <a:t>P</a:t>
            </a:r>
            <a:r>
              <a:rPr lang="en-US" sz="3200" dirty="0" smtClean="0"/>
              <a:t>arenting </a:t>
            </a:r>
            <a:r>
              <a:rPr lang="en-US" sz="3200" b="1" dirty="0" smtClean="0"/>
              <a:t>P</a:t>
            </a:r>
            <a:r>
              <a:rPr lang="en-US" sz="3200" dirty="0" smtClean="0"/>
              <a:t>rogram (</a:t>
            </a:r>
            <a:r>
              <a:rPr lang="en-US" sz="3200" b="1" dirty="0" smtClean="0"/>
              <a:t>Triple 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</a:t>
            </a:r>
            <a:r>
              <a:rPr lang="en-US" sz="3100" dirty="0" smtClean="0">
                <a:solidFill>
                  <a:srgbClr val="003469"/>
                </a:solidFill>
              </a:rPr>
              <a:t>Parenting </a:t>
            </a:r>
            <a:r>
              <a:rPr lang="en-US" sz="3100" dirty="0" smtClean="0">
                <a:solidFill>
                  <a:srgbClr val="003469"/>
                </a:solidFill>
              </a:rPr>
              <a:t>and family support system designed to</a:t>
            </a:r>
          </a:p>
          <a:p>
            <a:pPr marL="0" indent="0" algn="l">
              <a:buNone/>
            </a:pPr>
            <a:r>
              <a:rPr lang="en-US" sz="3100" dirty="0" smtClean="0"/>
              <a:t>     </a:t>
            </a:r>
            <a:r>
              <a:rPr lang="en-US" sz="3100" dirty="0" smtClean="0">
                <a:solidFill>
                  <a:srgbClr val="003469"/>
                </a:solidFill>
              </a:rPr>
              <a:t>prevent –  as well as treat – behavioral </a:t>
            </a:r>
            <a:r>
              <a:rPr lang="en-US" sz="3100" dirty="0" smtClean="0">
                <a:solidFill>
                  <a:srgbClr val="003469"/>
                </a:solidFill>
              </a:rPr>
              <a:t>and emotional   </a:t>
            </a:r>
          </a:p>
          <a:p>
            <a:pPr marL="0" indent="0" algn="l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</a:t>
            </a:r>
            <a:r>
              <a:rPr lang="en-US" sz="3100" dirty="0" smtClean="0">
                <a:solidFill>
                  <a:srgbClr val="003469"/>
                </a:solidFill>
              </a:rPr>
              <a:t>problems </a:t>
            </a:r>
            <a:r>
              <a:rPr lang="en-US" sz="3100" dirty="0" smtClean="0">
                <a:solidFill>
                  <a:srgbClr val="003469"/>
                </a:solidFill>
              </a:rPr>
              <a:t>in children and teenagers. </a:t>
            </a:r>
          </a:p>
          <a:p>
            <a:pPr algn="l"/>
            <a:endParaRPr lang="en-US" sz="3100" dirty="0" smtClean="0">
              <a:solidFill>
                <a:srgbClr val="003469"/>
              </a:solidFill>
            </a:endParaRPr>
          </a:p>
          <a:p>
            <a:pPr algn="l">
              <a:spcAft>
                <a:spcPts val="600"/>
              </a:spcAft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3469"/>
                </a:solidFill>
              </a:rPr>
              <a:t>  </a:t>
            </a:r>
            <a:r>
              <a:rPr lang="en-US" sz="3100" b="1" dirty="0" smtClean="0">
                <a:solidFill>
                  <a:srgbClr val="003469"/>
                </a:solidFill>
              </a:rPr>
              <a:t>Aims to</a:t>
            </a:r>
            <a:r>
              <a:rPr lang="en-US" sz="3100" dirty="0" smtClean="0">
                <a:solidFill>
                  <a:srgbClr val="003469"/>
                </a:solidFill>
              </a:rPr>
              <a:t> –   </a:t>
            </a:r>
          </a:p>
          <a:p>
            <a:pPr lvl="1" algn="l">
              <a:spcAft>
                <a:spcPts val="600"/>
              </a:spcAft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3469"/>
                </a:solidFill>
              </a:rPr>
              <a:t>  Prevent problems in the family, school and community 	before they arise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3469"/>
                </a:solidFill>
              </a:rPr>
              <a:t>  Create family environments that encourage children</a:t>
            </a:r>
          </a:p>
          <a:p>
            <a:pPr marL="457200" lvl="1" indent="0" algn="l">
              <a:buNone/>
            </a:pPr>
            <a:r>
              <a:rPr lang="en-US" sz="3100" dirty="0"/>
              <a:t>	</a:t>
            </a:r>
            <a:r>
              <a:rPr lang="en-US" sz="3100" dirty="0" smtClean="0">
                <a:solidFill>
                  <a:srgbClr val="003469"/>
                </a:solidFill>
              </a:rPr>
              <a:t>to realize their potential</a:t>
            </a:r>
            <a:endParaRPr lang="en-US" sz="3100" dirty="0">
              <a:solidFill>
                <a:srgbClr val="00346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d:image003.png@01D23909.C4827A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088" y="5640513"/>
            <a:ext cx="180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dabrown\AppData\Local\Microsoft\Windows\Temporary Internet Files\Content.Outlook\MWNJZMRP\TRIPLE P REVIS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</a:t>
            </a:r>
            <a:r>
              <a:rPr lang="en-US" sz="3200" dirty="0" smtClean="0"/>
              <a:t>trengthening </a:t>
            </a:r>
            <a:r>
              <a:rPr lang="en-US" sz="3200" b="1" dirty="0" smtClean="0"/>
              <a:t>F</a:t>
            </a:r>
            <a:r>
              <a:rPr lang="en-US" sz="3200" dirty="0" smtClean="0"/>
              <a:t>amilies </a:t>
            </a:r>
            <a:r>
              <a:rPr lang="en-US" sz="3200" b="1" dirty="0" smtClean="0"/>
              <a:t>P</a:t>
            </a:r>
            <a:r>
              <a:rPr lang="en-US" sz="3200" dirty="0" smtClean="0"/>
              <a:t>rogram (</a:t>
            </a:r>
            <a:r>
              <a:rPr lang="en-US" sz="3200" b="1" dirty="0" smtClean="0"/>
              <a:t>SFP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14 </a:t>
            </a:r>
            <a:r>
              <a:rPr lang="en-US" sz="2400" dirty="0" smtClean="0">
                <a:solidFill>
                  <a:srgbClr val="003469"/>
                </a:solidFill>
              </a:rPr>
              <a:t>– Session Evidence-based family skills training program </a:t>
            </a:r>
          </a:p>
          <a:p>
            <a:pPr algn="l">
              <a:buFont typeface="Wingdings" pitchFamily="2" charset="2"/>
              <a:buChar char="v"/>
            </a:pPr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Nationally and internationally recognized parenting and      family strengthening program for high-risk and general population families.</a:t>
            </a:r>
          </a:p>
          <a:p>
            <a:pPr marL="0" indent="0" algn="l">
              <a:buNone/>
            </a:pPr>
            <a:r>
              <a:rPr lang="en-US" sz="1600" dirty="0" smtClean="0">
                <a:solidFill>
                  <a:srgbClr val="003469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Services </a:t>
            </a:r>
            <a:r>
              <a:rPr lang="en-US" sz="2400" dirty="0" smtClean="0">
                <a:solidFill>
                  <a:srgbClr val="003469"/>
                </a:solidFill>
              </a:rPr>
              <a:t>Parents &amp; Children ages 6-11</a:t>
            </a:r>
            <a:endParaRPr lang="en-US" sz="1600" dirty="0" smtClean="0">
              <a:solidFill>
                <a:srgbClr val="003469"/>
              </a:solidFill>
            </a:endParaRPr>
          </a:p>
          <a:p>
            <a:pPr algn="l"/>
            <a:endParaRPr lang="en-US" sz="2400" dirty="0" smtClean="0">
              <a:solidFill>
                <a:srgbClr val="00346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</a:t>
            </a:r>
            <a:r>
              <a:rPr lang="en-US" sz="3200" dirty="0" smtClean="0"/>
              <a:t>trengthening </a:t>
            </a:r>
            <a:r>
              <a:rPr lang="en-US" sz="3200" b="1" dirty="0" smtClean="0"/>
              <a:t>F</a:t>
            </a:r>
            <a:r>
              <a:rPr lang="en-US" sz="3200" dirty="0" smtClean="0"/>
              <a:t>amilies </a:t>
            </a:r>
            <a:r>
              <a:rPr lang="en-US" sz="3200" b="1" dirty="0" smtClean="0"/>
              <a:t>P</a:t>
            </a:r>
            <a:r>
              <a:rPr lang="en-US" sz="3200" dirty="0" smtClean="0"/>
              <a:t>rogram (</a:t>
            </a:r>
            <a:r>
              <a:rPr lang="en-US" sz="3200" b="1" dirty="0" smtClean="0"/>
              <a:t>SFP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</a:t>
            </a:r>
            <a:r>
              <a:rPr lang="en-US" sz="2400" b="1" dirty="0" smtClean="0">
                <a:solidFill>
                  <a:srgbClr val="003469"/>
                </a:solidFill>
              </a:rPr>
              <a:t>SFP</a:t>
            </a:r>
            <a:r>
              <a:rPr lang="en-US" sz="2400" dirty="0" smtClean="0">
                <a:solidFill>
                  <a:srgbClr val="003469"/>
                </a:solidFill>
              </a:rPr>
              <a:t> has proven to significantly improve – </a:t>
            </a:r>
          </a:p>
          <a:p>
            <a:pPr algn="l"/>
            <a:endParaRPr lang="en-US" sz="800" dirty="0" smtClean="0">
              <a:solidFill>
                <a:srgbClr val="003469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Parenting skills and family relationships</a:t>
            </a:r>
          </a:p>
          <a:p>
            <a:pPr lvl="1" algn="l"/>
            <a:endParaRPr lang="en-US" sz="800" dirty="0" smtClean="0">
              <a:solidFill>
                <a:srgbClr val="003469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Reduce problem behaviors, delinquency and </a:t>
            </a:r>
          </a:p>
          <a:p>
            <a:pPr marL="457200" lvl="1" indent="0" algn="l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3469"/>
                </a:solidFill>
              </a:rPr>
              <a:t>alcohol and drug abuse in children</a:t>
            </a:r>
          </a:p>
          <a:p>
            <a:pPr lvl="1" algn="l"/>
            <a:endParaRPr lang="en-US" sz="800" dirty="0" smtClean="0">
              <a:solidFill>
                <a:srgbClr val="003469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Improve social competencies and school </a:t>
            </a:r>
          </a:p>
          <a:p>
            <a:pPr marL="457200" lvl="1" indent="0" algn="l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3469"/>
                </a:solidFill>
              </a:rPr>
              <a:t>performance</a:t>
            </a:r>
          </a:p>
          <a:p>
            <a:pPr lvl="1" algn="l"/>
            <a:endParaRPr lang="en-US" sz="800" dirty="0" smtClean="0">
              <a:solidFill>
                <a:srgbClr val="003469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Decrease child maltreatment as parents  </a:t>
            </a:r>
          </a:p>
          <a:p>
            <a:pPr marL="457200" lvl="1" indent="0" algn="l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3469"/>
                </a:solidFill>
              </a:rPr>
              <a:t>strengthen bonds with their children and learn </a:t>
            </a:r>
          </a:p>
          <a:p>
            <a:pPr marL="457200" lvl="1" indent="0" algn="l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3469"/>
                </a:solidFill>
              </a:rPr>
              <a:t>more effective parenting skills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brown\AppData\Local\Microsoft\Windows\Temporary Internet Files\Content.Outlook\MWNJZMRP\Infographic Strengthening Families Progr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330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0993" y="462579"/>
            <a:ext cx="7315200" cy="925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 conducted on school campuses allow: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20993" y="1656678"/>
            <a:ext cx="7465807" cy="4023360"/>
          </a:xfrm>
        </p:spPr>
        <p:txBody>
          <a:bodyPr>
            <a:normAutofit/>
          </a:bodyPr>
          <a:lstStyle/>
          <a:p>
            <a:pPr lvl="1" algn="l"/>
            <a:endParaRPr lang="en-US" sz="1000" dirty="0">
              <a:solidFill>
                <a:srgbClr val="003469"/>
              </a:solidFill>
            </a:endParaRPr>
          </a:p>
          <a:p>
            <a:pPr marL="0" lvl="2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3469"/>
                </a:solidFill>
              </a:rPr>
              <a:t>Greater </a:t>
            </a:r>
            <a:r>
              <a:rPr lang="en-US" sz="3200" dirty="0">
                <a:solidFill>
                  <a:srgbClr val="003469"/>
                </a:solidFill>
              </a:rPr>
              <a:t>access to youth </a:t>
            </a:r>
          </a:p>
          <a:p>
            <a:pPr marL="0" lvl="2" algn="l"/>
            <a:r>
              <a:rPr lang="en-US" sz="3200" dirty="0" smtClean="0">
                <a:solidFill>
                  <a:srgbClr val="003469"/>
                </a:solidFill>
              </a:rPr>
              <a:t>	</a:t>
            </a:r>
          </a:p>
          <a:p>
            <a:pPr marL="0" lvl="2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3469"/>
                </a:solidFill>
              </a:rPr>
              <a:t>Higher </a:t>
            </a:r>
            <a:r>
              <a:rPr lang="en-US" sz="3200" dirty="0">
                <a:solidFill>
                  <a:srgbClr val="003469"/>
                </a:solidFill>
              </a:rPr>
              <a:t>completion rates </a:t>
            </a:r>
          </a:p>
          <a:p>
            <a:pPr marL="0" lvl="2" algn="l"/>
            <a:endParaRPr lang="en-US" sz="3200" dirty="0" smtClean="0">
              <a:solidFill>
                <a:srgbClr val="003469"/>
              </a:solidFill>
            </a:endParaRPr>
          </a:p>
          <a:p>
            <a:pPr marL="0" lvl="2"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3469"/>
                </a:solidFill>
              </a:rPr>
              <a:t>Reduction </a:t>
            </a:r>
            <a:r>
              <a:rPr lang="en-US" sz="3200" dirty="0">
                <a:solidFill>
                  <a:srgbClr val="003469"/>
                </a:solidFill>
              </a:rPr>
              <a:t>of stigma </a:t>
            </a:r>
            <a:r>
              <a:rPr lang="en-US" sz="3200" dirty="0" smtClean="0">
                <a:solidFill>
                  <a:srgbClr val="003469"/>
                </a:solidFill>
              </a:rPr>
              <a:t>receiving </a:t>
            </a:r>
            <a:r>
              <a:rPr lang="en-US" sz="3200" dirty="0">
                <a:solidFill>
                  <a:srgbClr val="003469"/>
                </a:solidFill>
              </a:rPr>
              <a:t>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2337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Common Barriers / Challenges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27337"/>
            <a:ext cx="8466138" cy="4611687"/>
          </a:xfrm>
        </p:spPr>
        <p:txBody>
          <a:bodyPr anchor="t" anchorCtr="0"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</a:t>
            </a:r>
            <a:r>
              <a:rPr lang="en-US" sz="2400" b="1" dirty="0" smtClean="0">
                <a:solidFill>
                  <a:srgbClr val="003469"/>
                </a:solidFill>
              </a:rPr>
              <a:t>Logistics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Obtaining access to consistent school space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Availability of facilities to hold evening programming</a:t>
            </a:r>
          </a:p>
          <a:p>
            <a:pPr marL="457200" lvl="1" indent="0" algn="l">
              <a:buNone/>
            </a:pPr>
            <a:r>
              <a:rPr lang="en-US" sz="1600" dirty="0" smtClean="0">
                <a:solidFill>
                  <a:srgbClr val="003469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</a:t>
            </a:r>
            <a:r>
              <a:rPr lang="en-US" sz="2400" b="1" dirty="0" smtClean="0">
                <a:solidFill>
                  <a:srgbClr val="003469"/>
                </a:solidFill>
              </a:rPr>
              <a:t>Staff</a:t>
            </a:r>
            <a:r>
              <a:rPr lang="en-US" sz="2400" dirty="0" smtClean="0">
                <a:solidFill>
                  <a:srgbClr val="003469"/>
                </a:solidFill>
              </a:rPr>
              <a:t>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Turnover in school staff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Training – new staff is a challenge </a:t>
            </a:r>
          </a:p>
          <a:p>
            <a:pPr marL="457200" lvl="1" indent="0" algn="l">
              <a:buNone/>
            </a:pPr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</a:t>
            </a:r>
            <a:r>
              <a:rPr lang="en-US" sz="2400" b="1" dirty="0" smtClean="0">
                <a:solidFill>
                  <a:srgbClr val="003469"/>
                </a:solidFill>
              </a:rPr>
              <a:t>Different Focus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Schools are academics vs. Behavioral Health’s focus on social 	emotional needs, family systems, etc.</a:t>
            </a:r>
          </a:p>
          <a:p>
            <a:pPr lvl="1" algn="l"/>
            <a:endParaRPr lang="en-US" sz="2000" dirty="0" smtClean="0"/>
          </a:p>
          <a:p>
            <a:pPr algn="l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324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Key Elements for Partnerships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365760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Established </a:t>
            </a:r>
            <a:r>
              <a:rPr lang="en-US" sz="2400" dirty="0" smtClean="0">
                <a:solidFill>
                  <a:srgbClr val="003469"/>
                </a:solidFill>
              </a:rPr>
              <a:t>Relationships between CBOs and School’s   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3469"/>
                </a:solidFill>
              </a:rPr>
              <a:t>Administration</a:t>
            </a:r>
            <a:endParaRPr lang="en-US" sz="2400" dirty="0" smtClean="0">
              <a:solidFill>
                <a:srgbClr val="003469"/>
              </a:solidFill>
            </a:endParaRPr>
          </a:p>
          <a:p>
            <a:pPr marL="0" indent="0" algn="l">
              <a:buNone/>
            </a:pPr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Ongoing </a:t>
            </a:r>
            <a:r>
              <a:rPr lang="en-US" sz="2400" dirty="0" smtClean="0">
                <a:solidFill>
                  <a:srgbClr val="003469"/>
                </a:solidFill>
              </a:rPr>
              <a:t>Communication</a:t>
            </a:r>
          </a:p>
          <a:p>
            <a:pPr algn="l"/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School </a:t>
            </a:r>
            <a:r>
              <a:rPr lang="en-US" sz="2400" dirty="0" smtClean="0">
                <a:solidFill>
                  <a:srgbClr val="003469"/>
                </a:solidFill>
              </a:rPr>
              <a:t>Staff Engagement </a:t>
            </a:r>
          </a:p>
          <a:p>
            <a:pPr algn="l"/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Interaction </a:t>
            </a:r>
            <a:endParaRPr lang="en-US" sz="2400" dirty="0">
              <a:solidFill>
                <a:srgbClr val="00346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Through the eyes of a Triple P provider: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Cristina Jennings, Parent Education Coordinator, The Carolyn E. Wylie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223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id:image003.png@01D23909.C4827A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088" y="5640513"/>
            <a:ext cx="180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id:image003.png@01D23909.C4827A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088" y="5640513"/>
            <a:ext cx="180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70562" y="1900719"/>
            <a:ext cx="7746714" cy="2137025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Building Partnerships </a:t>
            </a:r>
            <a:br>
              <a:rPr lang="en-US" sz="4000" dirty="0" smtClean="0"/>
            </a:br>
            <a:r>
              <a:rPr lang="en-US" sz="4000" dirty="0" smtClean="0"/>
              <a:t>Across Schools and </a:t>
            </a:r>
            <a:br>
              <a:rPr lang="en-US" sz="4000" dirty="0" smtClean="0"/>
            </a:br>
            <a:r>
              <a:rPr lang="en-US" sz="4000" dirty="0" smtClean="0"/>
              <a:t>Community Agencies</a:t>
            </a:r>
            <a:endParaRPr lang="en-US" sz="40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PROGRAMS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36999" y="934948"/>
            <a:ext cx="79727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Preschool 0-5 programs, Prevention &amp; Early    </a:t>
            </a:r>
            <a:r>
              <a:rPr lang="en-US" sz="3200" dirty="0" smtClean="0"/>
              <a:t>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/>
              <a:t>Intervention </a:t>
            </a:r>
            <a:r>
              <a:rPr lang="en-US" sz="3200" dirty="0" smtClean="0"/>
              <a:t>Mobile Services</a:t>
            </a:r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  C</a:t>
            </a:r>
            <a:r>
              <a:rPr lang="en-US" sz="3200" dirty="0" smtClean="0"/>
              <a:t>ognitive </a:t>
            </a:r>
            <a:r>
              <a:rPr lang="en-US" sz="3200" b="1" dirty="0" smtClean="0"/>
              <a:t>B</a:t>
            </a:r>
            <a:r>
              <a:rPr lang="en-US" sz="3200" dirty="0" smtClean="0"/>
              <a:t>ehavioral </a:t>
            </a:r>
            <a:r>
              <a:rPr lang="en-US" sz="3200" b="1" dirty="0" smtClean="0"/>
              <a:t>I</a:t>
            </a:r>
            <a:r>
              <a:rPr lang="en-US" sz="3200" dirty="0" smtClean="0"/>
              <a:t>ntervention for</a:t>
            </a:r>
          </a:p>
          <a:p>
            <a:r>
              <a:rPr lang="en-US" sz="3200" dirty="0" smtClean="0"/>
              <a:t>    </a:t>
            </a:r>
            <a:r>
              <a:rPr lang="en-US" sz="3200" b="1" dirty="0" smtClean="0"/>
              <a:t>T</a:t>
            </a:r>
            <a:r>
              <a:rPr lang="en-US" sz="3200" dirty="0" smtClean="0"/>
              <a:t>rauma in </a:t>
            </a:r>
            <a:r>
              <a:rPr lang="en-US" sz="3200" b="1" dirty="0" smtClean="0"/>
              <a:t>S</a:t>
            </a:r>
            <a:r>
              <a:rPr lang="en-US" sz="3200" dirty="0" smtClean="0"/>
              <a:t>chools (</a:t>
            </a:r>
            <a:r>
              <a:rPr lang="en-US" sz="3200" b="1" dirty="0" smtClean="0"/>
              <a:t>CBITS</a:t>
            </a:r>
            <a:r>
              <a:rPr lang="en-US" sz="3200" dirty="0" smtClean="0"/>
              <a:t>)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  </a:t>
            </a:r>
            <a:r>
              <a:rPr lang="en-US" sz="3200" dirty="0" err="1" smtClean="0"/>
              <a:t>Olweus</a:t>
            </a:r>
            <a:r>
              <a:rPr lang="en-US" sz="3200" dirty="0" smtClean="0"/>
              <a:t> Bullying Prevention Program (</a:t>
            </a:r>
            <a:r>
              <a:rPr lang="en-US" sz="3200" b="1" dirty="0" smtClean="0"/>
              <a:t>OBPP</a:t>
            </a:r>
            <a:r>
              <a:rPr lang="en-US" sz="3200" dirty="0" smtClean="0"/>
              <a:t>)</a:t>
            </a:r>
          </a:p>
          <a:p>
            <a:endParaRPr lang="en-US" sz="1400" b="1" dirty="0" smtClean="0"/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  P</a:t>
            </a:r>
            <a:r>
              <a:rPr lang="en-US" sz="3200" dirty="0" smtClean="0"/>
              <a:t>ositive </a:t>
            </a:r>
            <a:r>
              <a:rPr lang="en-US" sz="3200" b="1" dirty="0" smtClean="0"/>
              <a:t>P</a:t>
            </a:r>
            <a:r>
              <a:rPr lang="en-US" sz="3200" dirty="0" smtClean="0"/>
              <a:t>arenting </a:t>
            </a:r>
            <a:r>
              <a:rPr lang="en-US" sz="3200" b="1" dirty="0" smtClean="0"/>
              <a:t>P</a:t>
            </a:r>
            <a:r>
              <a:rPr lang="en-US" sz="3200" dirty="0" smtClean="0"/>
              <a:t>rogram (</a:t>
            </a:r>
            <a:r>
              <a:rPr lang="en-US" sz="3200" b="1" dirty="0" smtClean="0"/>
              <a:t>Triple P</a:t>
            </a:r>
            <a:r>
              <a:rPr lang="en-US" sz="3200" dirty="0" smtClean="0"/>
              <a:t>)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</a:t>
            </a:r>
            <a:r>
              <a:rPr lang="en-US" sz="3200" b="1" dirty="0" smtClean="0"/>
              <a:t>S</a:t>
            </a:r>
            <a:r>
              <a:rPr lang="en-US" sz="3200" dirty="0" smtClean="0"/>
              <a:t>trengthening </a:t>
            </a:r>
            <a:r>
              <a:rPr lang="en-US" sz="3200" b="1" dirty="0" smtClean="0"/>
              <a:t>F</a:t>
            </a:r>
            <a:r>
              <a:rPr lang="en-US" sz="3200" dirty="0" smtClean="0"/>
              <a:t>amilies </a:t>
            </a:r>
            <a:r>
              <a:rPr lang="en-US" sz="3200" b="1" dirty="0" smtClean="0"/>
              <a:t>P</a:t>
            </a:r>
            <a:r>
              <a:rPr lang="en-US" sz="3200" dirty="0" smtClean="0"/>
              <a:t>rogram (</a:t>
            </a:r>
            <a:r>
              <a:rPr lang="en-US" sz="3200" b="1" dirty="0" smtClean="0"/>
              <a:t>SFP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Prevention &amp; Early Intervention Mobile Services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52282"/>
            <a:ext cx="8229600" cy="430843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For families w/ children who exhibit chronic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3469"/>
                </a:solidFill>
              </a:rPr>
              <a:t>     disruptive behaviors at home, in school,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3469"/>
                </a:solidFill>
              </a:rPr>
              <a:t>     preschool or daycare. </a:t>
            </a:r>
          </a:p>
          <a:p>
            <a:pPr algn="l"/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Services are provided in mobile clinics.  </a:t>
            </a:r>
          </a:p>
          <a:p>
            <a:pPr algn="l"/>
            <a:endParaRPr lang="en-US" sz="16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Services include: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PCIT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Incredible Years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Strong </a:t>
            </a:r>
            <a:r>
              <a:rPr lang="en-US" sz="2000" dirty="0" smtClean="0">
                <a:solidFill>
                  <a:srgbClr val="003469"/>
                </a:solidFill>
              </a:rPr>
              <a:t>Kids </a:t>
            </a:r>
            <a:r>
              <a:rPr lang="en-US" sz="2000" dirty="0" smtClean="0">
                <a:solidFill>
                  <a:srgbClr val="003469"/>
                </a:solidFill>
              </a:rPr>
              <a:t>group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 TCIT 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</a:t>
            </a:r>
            <a:r>
              <a:rPr lang="en-US" sz="2000" dirty="0" smtClean="0">
                <a:solidFill>
                  <a:srgbClr val="003469"/>
                </a:solidFill>
              </a:rPr>
              <a:t> Parent </a:t>
            </a:r>
            <a:r>
              <a:rPr lang="en-US" sz="2000" dirty="0" smtClean="0">
                <a:solidFill>
                  <a:srgbClr val="003469"/>
                </a:solidFill>
              </a:rPr>
              <a:t>and Staff  consultations</a:t>
            </a:r>
          </a:p>
          <a:p>
            <a:pPr lvl="1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3469"/>
                </a:solidFill>
              </a:rPr>
              <a:t> </a:t>
            </a:r>
            <a:r>
              <a:rPr lang="en-US" sz="2000" dirty="0" smtClean="0">
                <a:solidFill>
                  <a:srgbClr val="003469"/>
                </a:solidFill>
              </a:rPr>
              <a:t> TFCBT</a:t>
            </a:r>
            <a:endParaRPr lang="en-US" sz="20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2" y="1043490"/>
            <a:ext cx="3696699" cy="2464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89" y="1694953"/>
            <a:ext cx="4973475" cy="2432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64" y="4238512"/>
            <a:ext cx="5244762" cy="22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3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</a:t>
            </a:r>
            <a:r>
              <a:rPr lang="en-US" sz="3200" dirty="0" smtClean="0"/>
              <a:t>ognitive </a:t>
            </a:r>
            <a:r>
              <a:rPr lang="en-US" sz="3200" b="1" dirty="0" smtClean="0"/>
              <a:t>B</a:t>
            </a:r>
            <a:r>
              <a:rPr lang="en-US" sz="3200" dirty="0" smtClean="0"/>
              <a:t>ehavioral </a:t>
            </a:r>
            <a:r>
              <a:rPr lang="en-US" sz="3200" b="1" dirty="0" smtClean="0"/>
              <a:t>I</a:t>
            </a:r>
            <a:r>
              <a:rPr lang="en-US" sz="3200" dirty="0" smtClean="0"/>
              <a:t>ntervention for </a:t>
            </a:r>
            <a:r>
              <a:rPr lang="en-US" sz="3200" b="1" dirty="0" smtClean="0"/>
              <a:t>T</a:t>
            </a:r>
            <a:r>
              <a:rPr lang="en-US" sz="3200" dirty="0" smtClean="0"/>
              <a:t>rauma in </a:t>
            </a:r>
            <a:r>
              <a:rPr lang="en-US" sz="3200" b="1" dirty="0" smtClean="0"/>
              <a:t>S</a:t>
            </a:r>
            <a:r>
              <a:rPr lang="en-US" sz="3200" dirty="0" smtClean="0"/>
              <a:t>chools (</a:t>
            </a:r>
            <a:r>
              <a:rPr lang="en-US" sz="3200" b="1" dirty="0" smtClean="0"/>
              <a:t>CBITS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  A 10-week program designed to address</a:t>
            </a:r>
          </a:p>
          <a:p>
            <a:pPr marL="457200" lvl="1" indent="0" algn="l">
              <a:buNone/>
            </a:pPr>
            <a:r>
              <a:rPr lang="en-US" sz="2400" dirty="0" smtClean="0">
                <a:solidFill>
                  <a:srgbClr val="003469"/>
                </a:solidFill>
              </a:rPr>
              <a:t>symptoms youth develop from traumatic</a:t>
            </a:r>
          </a:p>
          <a:p>
            <a:pPr marL="457200" lvl="1" indent="0" algn="l">
              <a:buNone/>
            </a:pPr>
            <a:r>
              <a:rPr lang="en-US" sz="2400" dirty="0" smtClean="0">
                <a:solidFill>
                  <a:srgbClr val="003469"/>
                </a:solidFill>
              </a:rPr>
              <a:t>events</a:t>
            </a:r>
          </a:p>
          <a:p>
            <a:pPr marL="457200" lvl="1" indent="0" algn="l">
              <a:buNone/>
            </a:pPr>
            <a:endParaRPr lang="en-US" sz="1600" dirty="0" smtClean="0">
              <a:solidFill>
                <a:srgbClr val="003469"/>
              </a:solidFill>
            </a:endParaRPr>
          </a:p>
          <a:p>
            <a:pPr lvl="1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</a:t>
            </a:r>
            <a:r>
              <a:rPr lang="en-US" b="1" dirty="0" smtClean="0">
                <a:solidFill>
                  <a:srgbClr val="003469"/>
                </a:solidFill>
              </a:rPr>
              <a:t>Aims to – </a:t>
            </a:r>
            <a:r>
              <a:rPr lang="en-US" dirty="0" smtClean="0">
                <a:solidFill>
                  <a:srgbClr val="003469"/>
                </a:solidFill>
              </a:rPr>
              <a:t>Reduce </a:t>
            </a:r>
            <a:r>
              <a:rPr lang="en-US" dirty="0" smtClean="0">
                <a:solidFill>
                  <a:srgbClr val="003469"/>
                </a:solidFill>
              </a:rPr>
              <a:t>PTSD symptoms while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Enhancing coping skills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Increasing resiliency 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Raising peer/parent support</a:t>
            </a:r>
          </a:p>
          <a:p>
            <a:pPr lvl="1" algn="l"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</a:t>
            </a:r>
            <a:r>
              <a:rPr lang="en-US" sz="3200" dirty="0" smtClean="0"/>
              <a:t>ognitive </a:t>
            </a:r>
            <a:r>
              <a:rPr lang="en-US" sz="3200" b="1" dirty="0" smtClean="0"/>
              <a:t>B</a:t>
            </a:r>
            <a:r>
              <a:rPr lang="en-US" sz="3200" dirty="0" smtClean="0"/>
              <a:t>ehavioral </a:t>
            </a:r>
            <a:r>
              <a:rPr lang="en-US" sz="3200" b="1" dirty="0" smtClean="0"/>
              <a:t>I</a:t>
            </a:r>
            <a:r>
              <a:rPr lang="en-US" sz="3200" dirty="0" smtClean="0"/>
              <a:t>ntervention for </a:t>
            </a:r>
            <a:r>
              <a:rPr lang="en-US" sz="3200" b="1" dirty="0" smtClean="0"/>
              <a:t>T</a:t>
            </a:r>
            <a:r>
              <a:rPr lang="en-US" sz="3200" dirty="0" smtClean="0"/>
              <a:t>rauma in </a:t>
            </a:r>
            <a:r>
              <a:rPr lang="en-US" sz="3200" b="1" dirty="0" smtClean="0"/>
              <a:t>S</a:t>
            </a:r>
            <a:r>
              <a:rPr lang="en-US" sz="3200" dirty="0" smtClean="0"/>
              <a:t>chools (</a:t>
            </a:r>
            <a:r>
              <a:rPr lang="en-US" sz="3200" b="1" dirty="0" smtClean="0"/>
              <a:t>CBITS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dirty="0" smtClean="0">
                <a:solidFill>
                  <a:srgbClr val="003469"/>
                </a:solidFill>
              </a:rPr>
              <a:t>CBITS uses Cognitive-Behavioral techniques including: </a:t>
            </a:r>
          </a:p>
          <a:p>
            <a:pPr lvl="1" algn="l"/>
            <a:endParaRPr lang="en-US" sz="1000" dirty="0" smtClean="0">
              <a:solidFill>
                <a:srgbClr val="003469"/>
              </a:solidFill>
            </a:endParaRP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Psycho-Education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Relaxation 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Social Problem Solving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Cognitive Restructuring </a:t>
            </a:r>
          </a:p>
          <a:p>
            <a:pPr lvl="2" algn="l">
              <a:buFont typeface="Wingdings" pitchFamily="2" charset="2"/>
              <a:buChar char="v"/>
            </a:pPr>
            <a:r>
              <a:rPr lang="en-US" dirty="0" smtClean="0">
                <a:solidFill>
                  <a:srgbClr val="003469"/>
                </a:solidFill>
              </a:rPr>
              <a:t>  Exposure </a:t>
            </a:r>
          </a:p>
          <a:p>
            <a:pPr lvl="1" algn="l"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brown\AppData\Local\Microsoft\Windows\Temporary Internet Files\Content.Outlook\MWNJZMRP\CBITS Totals Infograph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495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00198"/>
            <a:ext cx="3931920" cy="3886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Most </a:t>
            </a:r>
            <a:r>
              <a:rPr lang="en-US" sz="2400" dirty="0" smtClean="0">
                <a:solidFill>
                  <a:srgbClr val="003469"/>
                </a:solidFill>
              </a:rPr>
              <a:t>researched and best </a:t>
            </a:r>
            <a:r>
              <a:rPr lang="en-US" sz="2400" dirty="0" smtClean="0">
                <a:solidFill>
                  <a:srgbClr val="003469"/>
                </a:solidFill>
              </a:rPr>
              <a:t>       known </a:t>
            </a:r>
            <a:r>
              <a:rPr lang="en-US" sz="2400" dirty="0" smtClean="0">
                <a:solidFill>
                  <a:srgbClr val="003469"/>
                </a:solidFill>
              </a:rPr>
              <a:t>bullying prevention program available </a:t>
            </a:r>
          </a:p>
          <a:p>
            <a:pPr algn="l"/>
            <a:endParaRPr lang="en-US" sz="24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In </a:t>
            </a:r>
            <a:r>
              <a:rPr lang="en-US" sz="2400" dirty="0" smtClean="0">
                <a:solidFill>
                  <a:srgbClr val="003469"/>
                </a:solidFill>
              </a:rPr>
              <a:t>partnership with Riverside County Office of Education (RCOE)  </a:t>
            </a:r>
          </a:p>
          <a:p>
            <a:pPr algn="l">
              <a:buFont typeface="Wingdings" pitchFamily="2" charset="2"/>
              <a:buChar char="v"/>
            </a:pPr>
            <a:endParaRPr lang="en-US" sz="2400" dirty="0" smtClean="0">
              <a:solidFill>
                <a:srgbClr val="00346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469"/>
                </a:solidFill>
              </a:rPr>
              <a:t>OBPP </a:t>
            </a:r>
            <a:r>
              <a:rPr lang="en-US" sz="2400" dirty="0">
                <a:solidFill>
                  <a:srgbClr val="003469"/>
                </a:solidFill>
              </a:rPr>
              <a:t>is conducted at schools, </a:t>
            </a:r>
            <a:r>
              <a:rPr lang="en-US" sz="2400" dirty="0" smtClean="0">
                <a:solidFill>
                  <a:srgbClr val="003469"/>
                </a:solidFill>
              </a:rPr>
              <a:t>classroom and </a:t>
            </a:r>
            <a:r>
              <a:rPr lang="en-US" sz="2400" dirty="0">
                <a:solidFill>
                  <a:srgbClr val="003469"/>
                </a:solidFill>
              </a:rPr>
              <a:t>on individual levels</a:t>
            </a:r>
          </a:p>
          <a:p>
            <a:pPr algn="l"/>
            <a:endParaRPr lang="en-US" sz="2400" dirty="0">
              <a:solidFill>
                <a:srgbClr val="003469"/>
              </a:solidFill>
            </a:endParaRPr>
          </a:p>
          <a:p>
            <a:pPr marL="0" indent="0" algn="l">
              <a:buNone/>
            </a:pP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89120" y="1600199"/>
            <a:ext cx="4297680" cy="423044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Includes </a:t>
            </a:r>
            <a:r>
              <a:rPr lang="en-US" sz="2400" dirty="0"/>
              <a:t>methods to reach out to </a:t>
            </a:r>
            <a:r>
              <a:rPr lang="en-US" sz="2400" dirty="0" smtClean="0"/>
              <a:t>parents and </a:t>
            </a:r>
            <a:r>
              <a:rPr lang="en-US" sz="2400" dirty="0"/>
              <a:t>community for involvement  &amp; support</a:t>
            </a:r>
          </a:p>
          <a:p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 Goals 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Reduce </a:t>
            </a:r>
            <a:r>
              <a:rPr lang="en-US" sz="2000" dirty="0"/>
              <a:t>existing bullying </a:t>
            </a:r>
            <a:r>
              <a:rPr lang="en-US" sz="2000" dirty="0" smtClean="0"/>
              <a:t>  problems</a:t>
            </a:r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Prevent </a:t>
            </a:r>
            <a:r>
              <a:rPr lang="en-US" sz="2000" dirty="0"/>
              <a:t>development of new bullying problems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Achieve </a:t>
            </a:r>
            <a:r>
              <a:rPr lang="en-US" sz="2000" dirty="0"/>
              <a:t>better peer relations at school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Olweus</a:t>
            </a:r>
            <a:r>
              <a:rPr lang="en-US" sz="3200" dirty="0" smtClean="0"/>
              <a:t> Bullying Prevention Program (</a:t>
            </a:r>
            <a:r>
              <a:rPr lang="en-US" sz="3200" b="1" dirty="0" smtClean="0"/>
              <a:t>OBPP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HS PPT template1">
  <a:themeElements>
    <a:clrScheme name="RUHS 2">
      <a:dk1>
        <a:srgbClr val="0E213D"/>
      </a:dk1>
      <a:lt1>
        <a:sysClr val="window" lastClr="FFFFFF"/>
      </a:lt1>
      <a:dk2>
        <a:srgbClr val="083065"/>
      </a:dk2>
      <a:lt2>
        <a:srgbClr val="EEECE1"/>
      </a:lt2>
      <a:accent1>
        <a:srgbClr val="073166"/>
      </a:accent1>
      <a:accent2>
        <a:srgbClr val="67235C"/>
      </a:accent2>
      <a:accent3>
        <a:srgbClr val="ACCB2A"/>
      </a:accent3>
      <a:accent4>
        <a:srgbClr val="E57C2A"/>
      </a:accent4>
      <a:accent5>
        <a:srgbClr val="FFFEFD"/>
      </a:accent5>
      <a:accent6>
        <a:srgbClr val="FFFD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RUHS PPT template1</Template>
  <TotalTime>0</TotalTime>
  <Words>469</Words>
  <Application>Microsoft Office PowerPoint</Application>
  <PresentationFormat>On-screen Show (4:3)</PresentationFormat>
  <Paragraphs>130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Wingdings</vt:lpstr>
      <vt:lpstr>RUHS PPT template1</vt:lpstr>
      <vt:lpstr>Prevention and Early Intervention</vt:lpstr>
      <vt:lpstr>Building Partnerships  Across Schools and  Community Agencies</vt:lpstr>
      <vt:lpstr>PROGRAMS</vt:lpstr>
      <vt:lpstr>Prevention &amp; Early Intervention Mobile Services</vt:lpstr>
      <vt:lpstr>PowerPoint Presentation</vt:lpstr>
      <vt:lpstr>Cognitive Behavioral Intervention for Trauma in Schools (CBITS)</vt:lpstr>
      <vt:lpstr>Cognitive Behavioral Intervention for Trauma in Schools (CBITS)</vt:lpstr>
      <vt:lpstr>PowerPoint Presentation</vt:lpstr>
      <vt:lpstr>Olweus Bullying Prevention Program (OBPP)</vt:lpstr>
      <vt:lpstr>Positive Parenting Program (Triple P)</vt:lpstr>
      <vt:lpstr>PowerPoint Presentation</vt:lpstr>
      <vt:lpstr>Strengthening Families Program (SFP)</vt:lpstr>
      <vt:lpstr>Strengthening Families Program (SFP)</vt:lpstr>
      <vt:lpstr>PowerPoint Presentation</vt:lpstr>
      <vt:lpstr>Services conducted on school campuses allow:</vt:lpstr>
      <vt:lpstr>Common Barriers / Challenges</vt:lpstr>
      <vt:lpstr>Key Elements for Partnerships</vt:lpstr>
      <vt:lpstr>Partnership in Action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2015-07-29T21:08:43Z</dcterms:created>
  <dcterms:modified xsi:type="dcterms:W3CDTF">2017-06-22T23:03:11Z</dcterms:modified>
</cp:coreProperties>
</file>