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14" r:id="rId2"/>
    <p:sldId id="363" r:id="rId3"/>
    <p:sldId id="308" r:id="rId4"/>
    <p:sldId id="327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328" r:id="rId13"/>
    <p:sldId id="401" r:id="rId14"/>
    <p:sldId id="402" r:id="rId15"/>
    <p:sldId id="403" r:id="rId16"/>
    <p:sldId id="406" r:id="rId17"/>
    <p:sldId id="405" r:id="rId18"/>
    <p:sldId id="387" r:id="rId19"/>
    <p:sldId id="345" r:id="rId20"/>
    <p:sldId id="388" r:id="rId21"/>
    <p:sldId id="389" r:id="rId22"/>
    <p:sldId id="390" r:id="rId23"/>
    <p:sldId id="400" r:id="rId24"/>
    <p:sldId id="368" r:id="rId25"/>
    <p:sldId id="326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EEB295-21A2-4BF0-A1DC-48AAFCF310D3}">
          <p14:sldIdLst>
            <p14:sldId id="314"/>
            <p14:sldId id="363"/>
            <p14:sldId id="308"/>
            <p14:sldId id="327"/>
            <p14:sldId id="407"/>
            <p14:sldId id="408"/>
            <p14:sldId id="409"/>
            <p14:sldId id="410"/>
            <p14:sldId id="411"/>
            <p14:sldId id="412"/>
            <p14:sldId id="413"/>
            <p14:sldId id="328"/>
            <p14:sldId id="401"/>
            <p14:sldId id="402"/>
            <p14:sldId id="403"/>
            <p14:sldId id="406"/>
          </p14:sldIdLst>
        </p14:section>
        <p14:section name="Untitled Section" id="{A377A0F7-4FDC-49E9-B200-AFB46D0D12A4}">
          <p14:sldIdLst>
            <p14:sldId id="405"/>
            <p14:sldId id="387"/>
            <p14:sldId id="345"/>
            <p14:sldId id="388"/>
            <p14:sldId id="389"/>
            <p14:sldId id="390"/>
            <p14:sldId id="400"/>
            <p14:sldId id="368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o, Ben" initials="RB" lastIdx="10" clrIdx="0"/>
  <p:cmAuthor id="1" name="Margot" initials="M" lastIdx="2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C"/>
    <a:srgbClr val="00B6DE"/>
    <a:srgbClr val="00ABD3"/>
    <a:srgbClr val="D9791B"/>
    <a:srgbClr val="CBCD86"/>
    <a:srgbClr val="8CD6EC"/>
    <a:srgbClr val="9FA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35" autoAdjust="0"/>
    <p:restoredTop sz="76114" autoAdjust="0"/>
  </p:normalViewPr>
  <p:slideViewPr>
    <p:cSldViewPr snapToGrid="0">
      <p:cViewPr varScale="1">
        <p:scale>
          <a:sx n="83" d="100"/>
          <a:sy n="83" d="100"/>
        </p:scale>
        <p:origin x="1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3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oza\Documents\Budget\F5R%2017_18%20budget\SET-4-School%20draft%20proposals_funding%20scenari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7627448742820189"/>
          <c:y val="0.11012038136315774"/>
          <c:w val="0.4596894772211445"/>
          <c:h val="0.833176599933170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Funding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6A-4CC8-81F6-C04EA12B2D54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A5-480B-A742-BB355F387CE8}"/>
              </c:ext>
            </c:extLst>
          </c:dPt>
          <c:cat>
            <c:strRef>
              <c:f>Sheet1!$A$2:$A$3</c:f>
              <c:strCache>
                <c:ptCount val="2"/>
                <c:pt idx="0">
                  <c:v>Family Services Association of Western Riverside County (FSA) - Kids 1st Program </c:v>
                </c:pt>
                <c:pt idx="1">
                  <c:v>Department of Behavioral Health - Set-4-School Program 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9296857</c:v>
                </c:pt>
                <c:pt idx="1">
                  <c:v>10106917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6A-4CC8-81F6-C04EA12B2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27200920728290928"/>
          <c:w val="0.45962278265941398"/>
          <c:h val="0.41569604567606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D02-422D-83EA-1051ADD513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D02-422D-83EA-1051ADD513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02-422D-83EA-1051ADD513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02-422D-83EA-1051ADD513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02-422D-83EA-1051ADD5134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rPr>
                      <a:t>$</a:t>
                    </a:r>
                    <a:fld id="{4F307EF8-9E1D-4D59-8C37-EDEA8D38218B}" type="VALUE">
                      <a:rPr lang="en-US" sz="100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</a:rPr>
                      <a:pPr/>
                      <a:t>[VALUE]</a:t>
                    </a:fld>
                    <a:endParaRPr lang="en-US" sz="1000" dirty="0">
                      <a:solidFill>
                        <a:schemeClr val="tx1"/>
                      </a:solidFill>
                      <a:latin typeface="Gill Sans MT" panose="020B0502020104020203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D02-422D-83EA-1051ADD5134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7946735564304461"/>
                  <c:y val="-8.2576279527559054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rPr>
                      <a:t>$</a:t>
                    </a:r>
                    <a:fld id="{5697FDB0-3C3C-44CD-B8A7-E10AB341196D}" type="VALUE">
                      <a:rPr lang="en-US" sz="100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</a:rPr>
                      <a:pPr/>
                      <a:t>[VALUE]</a:t>
                    </a:fld>
                    <a:endParaRPr lang="en-US" sz="1000" dirty="0">
                      <a:solidFill>
                        <a:schemeClr val="tx1"/>
                      </a:solidFill>
                      <a:latin typeface="Gill Sans MT" panose="020B0502020104020203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D02-422D-83EA-1051ADD5134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rPr>
                      <a:t>$</a:t>
                    </a:r>
                    <a:fld id="{1B1A384F-CCA7-4B13-9A28-BE9D423609D4}" type="VALUE">
                      <a:rPr lang="en-US" sz="100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</a:rPr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000" dirty="0">
                      <a:solidFill>
                        <a:schemeClr val="tx1"/>
                      </a:solidFill>
                      <a:latin typeface="Gill Sans MT" panose="020B05020201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D02-422D-83EA-1051ADD513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7528067585301838"/>
                  <c:y val="6.0656496062992185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rPr>
                      <a:t>$</a:t>
                    </a:r>
                    <a:fld id="{4CD02CDB-78E6-4F26-A034-3EEDC7E548A2}" type="VALUE">
                      <a:rPr lang="en-US" sz="100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</a:rPr>
                      <a:pPr/>
                      <a:t>[VALUE]</a:t>
                    </a:fld>
                    <a:endParaRPr lang="en-US" sz="1000" dirty="0">
                      <a:solidFill>
                        <a:schemeClr val="tx1"/>
                      </a:solidFill>
                      <a:latin typeface="Gill Sans MT" panose="020B0502020104020203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D02-422D-83EA-1051ADD5134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8.2637467191601047E-2"/>
                  <c:y val="0.19662893700787401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rPr>
                      <a:t>$</a:t>
                    </a:r>
                    <a:fld id="{19EC26A8-0174-4944-8C73-809A18969EB1}" type="VALUE">
                      <a:rPr lang="en-US" sz="100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</a:rPr>
                      <a:pPr/>
                      <a:t>[VALUE]</a:t>
                    </a:fld>
                    <a:endParaRPr lang="en-US" sz="1000" dirty="0">
                      <a:solidFill>
                        <a:schemeClr val="tx1"/>
                      </a:solidFill>
                      <a:latin typeface="Gill Sans MT" panose="020B0502020104020203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D02-422D-83EA-1051ADD5134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Administration</c:v>
                </c:pt>
                <c:pt idx="1">
                  <c:v>RUHS - Behavioral Health</c:v>
                </c:pt>
                <c:pt idx="2">
                  <c:v>RUHS - Public Health</c:v>
                </c:pt>
                <c:pt idx="3">
                  <c:v>Lake Elsinore USD</c:v>
                </c:pt>
                <c:pt idx="4">
                  <c:v>Community Based Partners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49000</c:v>
                </c:pt>
                <c:pt idx="1">
                  <c:v>1439000</c:v>
                </c:pt>
                <c:pt idx="2">
                  <c:v>10000</c:v>
                </c:pt>
                <c:pt idx="3">
                  <c:v>482000</c:v>
                </c:pt>
                <c:pt idx="4">
                  <c:v>270000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02-422D-83EA-1051ADD5134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23T15:28:42.452" idx="13">
    <p:pos x="10" y="10"/>
    <p:text>I'm a little confused between the differences of Slide 6 and 7... is it countywide then Set-4-School specific?</p:text>
    <p:extLst>
      <p:ext uri="{C676402C-5697-4E1C-873F-D02D1690AC5C}">
        <p15:threadingInfo xmlns:p15="http://schemas.microsoft.com/office/powerpoint/2012/main" timeZoneBias="420"/>
      </p:ext>
    </p:extLst>
  </p:cm>
  <p:cm authorId="1" dt="2017-06-23T15:30:43.301" idx="14">
    <p:pos x="10" y="106"/>
    <p:text>Also perhaps these woudl be better as hands out instead of slides? I'm little worried about length</p:text>
    <p:extLst>
      <p:ext uri="{C676402C-5697-4E1C-873F-D02D1690AC5C}">
        <p15:threadingInfo xmlns:p15="http://schemas.microsoft.com/office/powerpoint/2012/main" timeZoneBias="420">
          <p15:parentCm authorId="1" idx="13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14T17:23:41.666" idx="4">
    <p:pos x="5760" y="0"/>
    <p:text>Do we have data/ outcomes that we can point to? No worries if not... just a suggestion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14T17:23:41.666" idx="4">
    <p:pos x="5760" y="0"/>
    <p:text>Do we have data/ outcomes that we can point to? No worries if not... just a suggestion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6EB95-C71F-4E30-9596-B3B02ABC269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5F14C7-8A88-4ED5-A00B-4B03CE30C28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SERVICES PROVIDED</a:t>
          </a:r>
        </a:p>
      </dgm:t>
    </dgm:pt>
    <dgm:pt modelId="{B620C99A-2DEA-44EF-9AD9-BAB3E1DE2FE1}" type="parTrans" cxnId="{D9CA9CBC-A27A-4169-8422-3F78D4121652}">
      <dgm:prSet/>
      <dgm:spPr/>
      <dgm:t>
        <a:bodyPr/>
        <a:lstStyle/>
        <a:p>
          <a:endParaRPr lang="en-US"/>
        </a:p>
      </dgm:t>
    </dgm:pt>
    <dgm:pt modelId="{B4C47E29-1172-4E0F-982E-16D03353FDAF}" type="sibTrans" cxnId="{D9CA9CBC-A27A-4169-8422-3F78D4121652}">
      <dgm:prSet/>
      <dgm:spPr/>
      <dgm:t>
        <a:bodyPr/>
        <a:lstStyle/>
        <a:p>
          <a:endParaRPr lang="en-US"/>
        </a:p>
      </dgm:t>
    </dgm:pt>
    <dgm:pt modelId="{9E8ED0C5-09AB-4E27-9D55-D49389DE642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Parenting Classes</a:t>
          </a:r>
        </a:p>
      </dgm:t>
    </dgm:pt>
    <dgm:pt modelId="{BB0F21C2-583E-492A-82BE-23F9AE72E0B2}" type="parTrans" cxnId="{9B374251-50DA-41BF-BACE-BB5D972E99FE}">
      <dgm:prSet/>
      <dgm:spPr/>
      <dgm:t>
        <a:bodyPr/>
        <a:lstStyle/>
        <a:p>
          <a:endParaRPr lang="en-US"/>
        </a:p>
      </dgm:t>
    </dgm:pt>
    <dgm:pt modelId="{624DB5FB-E227-4E96-A063-1E7FAD2196AE}" type="sibTrans" cxnId="{9B374251-50DA-41BF-BACE-BB5D972E99FE}">
      <dgm:prSet/>
      <dgm:spPr/>
      <dgm:t>
        <a:bodyPr/>
        <a:lstStyle/>
        <a:p>
          <a:endParaRPr lang="en-US"/>
        </a:p>
      </dgm:t>
    </dgm:pt>
    <dgm:pt modelId="{C9F67EDD-13BB-4D59-966D-7BA5B2ACBDF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Positive Parenting Tip Sheets</a:t>
          </a:r>
        </a:p>
      </dgm:t>
    </dgm:pt>
    <dgm:pt modelId="{981C2F79-BBF6-4EDF-90D9-23C4EB351103}" type="parTrans" cxnId="{4CC01E0D-A751-45A2-A31A-BD5192D72D53}">
      <dgm:prSet/>
      <dgm:spPr/>
      <dgm:t>
        <a:bodyPr/>
        <a:lstStyle/>
        <a:p>
          <a:endParaRPr lang="en-US"/>
        </a:p>
      </dgm:t>
    </dgm:pt>
    <dgm:pt modelId="{2860C602-0651-4CDC-89F1-F88F2660376D}" type="sibTrans" cxnId="{4CC01E0D-A751-45A2-A31A-BD5192D72D53}">
      <dgm:prSet/>
      <dgm:spPr/>
      <dgm:t>
        <a:bodyPr/>
        <a:lstStyle/>
        <a:p>
          <a:endParaRPr lang="en-US"/>
        </a:p>
      </dgm:t>
    </dgm:pt>
    <dgm:pt modelId="{8987C5F0-1F54-48E7-A2C6-2D93441A6EE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Preschool teacher support and training</a:t>
          </a:r>
        </a:p>
      </dgm:t>
    </dgm:pt>
    <dgm:pt modelId="{DA83AAEC-E4A5-4D00-86EA-6B12347BE9E0}" type="parTrans" cxnId="{FC7A0DCD-D858-473F-88B8-40021A2C8807}">
      <dgm:prSet/>
      <dgm:spPr/>
      <dgm:t>
        <a:bodyPr/>
        <a:lstStyle/>
        <a:p>
          <a:endParaRPr lang="en-US"/>
        </a:p>
      </dgm:t>
    </dgm:pt>
    <dgm:pt modelId="{33234206-1AD8-4155-A5B0-B96554413B70}" type="sibTrans" cxnId="{FC7A0DCD-D858-473F-88B8-40021A2C8807}">
      <dgm:prSet/>
      <dgm:spPr/>
      <dgm:t>
        <a:bodyPr/>
        <a:lstStyle/>
        <a:p>
          <a:endParaRPr lang="en-US"/>
        </a:p>
      </dgm:t>
    </dgm:pt>
    <dgm:pt modelId="{2E223410-F90B-4D73-BEEC-F05C010272D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Early Childhood Assessments</a:t>
          </a:r>
        </a:p>
      </dgm:t>
    </dgm:pt>
    <dgm:pt modelId="{6D8592C6-D5A7-4CD2-A8B7-500C74ADBADA}" type="parTrans" cxnId="{D3FE6838-9D93-4EB2-B545-45FC835CEE83}">
      <dgm:prSet/>
      <dgm:spPr/>
      <dgm:t>
        <a:bodyPr/>
        <a:lstStyle/>
        <a:p>
          <a:endParaRPr lang="en-US"/>
        </a:p>
      </dgm:t>
    </dgm:pt>
    <dgm:pt modelId="{A7657A4D-5271-4382-A69E-2AE836F4DA1C}" type="sibTrans" cxnId="{D3FE6838-9D93-4EB2-B545-45FC835CEE83}">
      <dgm:prSet/>
      <dgm:spPr/>
      <dgm:t>
        <a:bodyPr/>
        <a:lstStyle/>
        <a:p>
          <a:endParaRPr lang="en-US"/>
        </a:p>
      </dgm:t>
    </dgm:pt>
    <dgm:pt modelId="{3899DBDE-E190-44CF-A091-FA1C5393604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Parent Child Interaction Therapy (PCIT)</a:t>
          </a:r>
        </a:p>
      </dgm:t>
    </dgm:pt>
    <dgm:pt modelId="{1183D225-BE7E-457F-A5A8-4B5E248B20AA}" type="parTrans" cxnId="{7E60728B-F730-4759-B801-B2505B35718B}">
      <dgm:prSet/>
      <dgm:spPr/>
      <dgm:t>
        <a:bodyPr/>
        <a:lstStyle/>
        <a:p>
          <a:endParaRPr lang="en-US"/>
        </a:p>
      </dgm:t>
    </dgm:pt>
    <dgm:pt modelId="{87606E3B-A4A7-4070-9B19-4A72D8FC703D}" type="sibTrans" cxnId="{7E60728B-F730-4759-B801-B2505B35718B}">
      <dgm:prSet/>
      <dgm:spPr/>
      <dgm:t>
        <a:bodyPr/>
        <a:lstStyle/>
        <a:p>
          <a:endParaRPr lang="en-US"/>
        </a:p>
      </dgm:t>
    </dgm:pt>
    <dgm:pt modelId="{EA641B1F-ADBE-49CF-A5A5-D976B7FD321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Help for children and families who have experienced traumatic events</a:t>
          </a:r>
        </a:p>
      </dgm:t>
    </dgm:pt>
    <dgm:pt modelId="{0FFE33F9-491D-4B40-9D5D-E838771FBA25}" type="parTrans" cxnId="{3444C5F5-2450-4C64-8462-6B5436E3E6FD}">
      <dgm:prSet/>
      <dgm:spPr/>
      <dgm:t>
        <a:bodyPr/>
        <a:lstStyle/>
        <a:p>
          <a:endParaRPr lang="en-US"/>
        </a:p>
      </dgm:t>
    </dgm:pt>
    <dgm:pt modelId="{E31CDA8C-69C2-4B7E-93AB-EA6E4A9FC0FF}" type="sibTrans" cxnId="{3444C5F5-2450-4C64-8462-6B5436E3E6FD}">
      <dgm:prSet/>
      <dgm:spPr/>
      <dgm:t>
        <a:bodyPr/>
        <a:lstStyle/>
        <a:p>
          <a:endParaRPr lang="en-US"/>
        </a:p>
      </dgm:t>
    </dgm:pt>
    <dgm:pt modelId="{62176015-54B4-4C6E-9004-8D3127106BBB}" type="pres">
      <dgm:prSet presAssocID="{91F6EB95-C71F-4E30-9596-B3B02ABC26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9FE65E-D3A1-45A0-A0A0-48A31BF47201}" type="pres">
      <dgm:prSet presAssocID="{1D5F14C7-8A88-4ED5-A00B-4B03CE30C28C}" presName="composite" presStyleCnt="0"/>
      <dgm:spPr/>
    </dgm:pt>
    <dgm:pt modelId="{613775B5-1A37-458C-AEF1-30CFFDC82D51}" type="pres">
      <dgm:prSet presAssocID="{1D5F14C7-8A88-4ED5-A00B-4B03CE30C28C}" presName="imgShp" presStyleLbl="fgImgPlace1" presStyleIdx="0" presStyleCnt="1" custLinFactNeighborX="-2612" custLinFactNeighborY="114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028" t="-78" r="-6028" b="-53922"/>
          </a:stretch>
        </a:blipFill>
        <a:ln>
          <a:solidFill>
            <a:srgbClr val="548235"/>
          </a:solidFill>
        </a:ln>
      </dgm:spPr>
    </dgm:pt>
    <dgm:pt modelId="{4E629C82-6B59-4E02-84EF-E18DC50549E2}" type="pres">
      <dgm:prSet presAssocID="{1D5F14C7-8A88-4ED5-A00B-4B03CE30C28C}" presName="txShp" presStyleLbl="node1" presStyleIdx="0" presStyleCnt="1" custScaleY="88278" custLinFactNeighborX="-1327" custLinFactNeighborY="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A22E3B-1059-4E80-8C41-913B0681F0E3}" type="presOf" srcId="{91F6EB95-C71F-4E30-9596-B3B02ABC2691}" destId="{62176015-54B4-4C6E-9004-8D3127106BBB}" srcOrd="0" destOrd="0" presId="urn:microsoft.com/office/officeart/2005/8/layout/vList3"/>
    <dgm:cxn modelId="{4CC01E0D-A751-45A2-A31A-BD5192D72D53}" srcId="{1D5F14C7-8A88-4ED5-A00B-4B03CE30C28C}" destId="{C9F67EDD-13BB-4D59-966D-7BA5B2ACBDF0}" srcOrd="1" destOrd="0" parTransId="{981C2F79-BBF6-4EDF-90D9-23C4EB351103}" sibTransId="{2860C602-0651-4CDC-89F1-F88F2660376D}"/>
    <dgm:cxn modelId="{56C8B61A-AB91-49B4-89CA-C41ECDBA2707}" type="presOf" srcId="{EA641B1F-ADBE-49CF-A5A5-D976B7FD321C}" destId="{4E629C82-6B59-4E02-84EF-E18DC50549E2}" srcOrd="0" destOrd="6" presId="urn:microsoft.com/office/officeart/2005/8/layout/vList3"/>
    <dgm:cxn modelId="{6B601E70-8C68-42C1-93E8-80F6DBC953ED}" type="presOf" srcId="{1D5F14C7-8A88-4ED5-A00B-4B03CE30C28C}" destId="{4E629C82-6B59-4E02-84EF-E18DC50549E2}" srcOrd="0" destOrd="0" presId="urn:microsoft.com/office/officeart/2005/8/layout/vList3"/>
    <dgm:cxn modelId="{E793C9CA-5CD0-47E0-9682-F90D6749E7BD}" type="presOf" srcId="{2E223410-F90B-4D73-BEEC-F05C010272DE}" destId="{4E629C82-6B59-4E02-84EF-E18DC50549E2}" srcOrd="0" destOrd="3" presId="urn:microsoft.com/office/officeart/2005/8/layout/vList3"/>
    <dgm:cxn modelId="{D9CA9CBC-A27A-4169-8422-3F78D4121652}" srcId="{91F6EB95-C71F-4E30-9596-B3B02ABC2691}" destId="{1D5F14C7-8A88-4ED5-A00B-4B03CE30C28C}" srcOrd="0" destOrd="0" parTransId="{B620C99A-2DEA-44EF-9AD9-BAB3E1DE2FE1}" sibTransId="{B4C47E29-1172-4E0F-982E-16D03353FDAF}"/>
    <dgm:cxn modelId="{D3FE6838-9D93-4EB2-B545-45FC835CEE83}" srcId="{1D5F14C7-8A88-4ED5-A00B-4B03CE30C28C}" destId="{2E223410-F90B-4D73-BEEC-F05C010272DE}" srcOrd="2" destOrd="0" parTransId="{6D8592C6-D5A7-4CD2-A8B7-500C74ADBADA}" sibTransId="{A7657A4D-5271-4382-A69E-2AE836F4DA1C}"/>
    <dgm:cxn modelId="{E3FDF953-ED12-43AA-A379-9BBB9F2478D0}" type="presOf" srcId="{3899DBDE-E190-44CF-A091-FA1C53936044}" destId="{4E629C82-6B59-4E02-84EF-E18DC50549E2}" srcOrd="0" destOrd="5" presId="urn:microsoft.com/office/officeart/2005/8/layout/vList3"/>
    <dgm:cxn modelId="{1DB659EC-EBC3-4F18-9B02-AACAE204E237}" type="presOf" srcId="{C9F67EDD-13BB-4D59-966D-7BA5B2ACBDF0}" destId="{4E629C82-6B59-4E02-84EF-E18DC50549E2}" srcOrd="0" destOrd="2" presId="urn:microsoft.com/office/officeart/2005/8/layout/vList3"/>
    <dgm:cxn modelId="{9B374251-50DA-41BF-BACE-BB5D972E99FE}" srcId="{1D5F14C7-8A88-4ED5-A00B-4B03CE30C28C}" destId="{9E8ED0C5-09AB-4E27-9D55-D49389DE6423}" srcOrd="0" destOrd="0" parTransId="{BB0F21C2-583E-492A-82BE-23F9AE72E0B2}" sibTransId="{624DB5FB-E227-4E96-A063-1E7FAD2196AE}"/>
    <dgm:cxn modelId="{138CECFB-7E3D-4937-B4D5-426729C62A33}" type="presOf" srcId="{9E8ED0C5-09AB-4E27-9D55-D49389DE6423}" destId="{4E629C82-6B59-4E02-84EF-E18DC50549E2}" srcOrd="0" destOrd="1" presId="urn:microsoft.com/office/officeart/2005/8/layout/vList3"/>
    <dgm:cxn modelId="{7E60728B-F730-4759-B801-B2505B35718B}" srcId="{1D5F14C7-8A88-4ED5-A00B-4B03CE30C28C}" destId="{3899DBDE-E190-44CF-A091-FA1C53936044}" srcOrd="4" destOrd="0" parTransId="{1183D225-BE7E-457F-A5A8-4B5E248B20AA}" sibTransId="{87606E3B-A4A7-4070-9B19-4A72D8FC703D}"/>
    <dgm:cxn modelId="{FC7A0DCD-D858-473F-88B8-40021A2C8807}" srcId="{1D5F14C7-8A88-4ED5-A00B-4B03CE30C28C}" destId="{8987C5F0-1F54-48E7-A2C6-2D93441A6EE0}" srcOrd="3" destOrd="0" parTransId="{DA83AAEC-E4A5-4D00-86EA-6B12347BE9E0}" sibTransId="{33234206-1AD8-4155-A5B0-B96554413B70}"/>
    <dgm:cxn modelId="{03CB35AC-8683-4282-BF76-CB767C83DA7F}" type="presOf" srcId="{8987C5F0-1F54-48E7-A2C6-2D93441A6EE0}" destId="{4E629C82-6B59-4E02-84EF-E18DC50549E2}" srcOrd="0" destOrd="4" presId="urn:microsoft.com/office/officeart/2005/8/layout/vList3"/>
    <dgm:cxn modelId="{3444C5F5-2450-4C64-8462-6B5436E3E6FD}" srcId="{1D5F14C7-8A88-4ED5-A00B-4B03CE30C28C}" destId="{EA641B1F-ADBE-49CF-A5A5-D976B7FD321C}" srcOrd="5" destOrd="0" parTransId="{0FFE33F9-491D-4B40-9D5D-E838771FBA25}" sibTransId="{E31CDA8C-69C2-4B7E-93AB-EA6E4A9FC0FF}"/>
    <dgm:cxn modelId="{79029AC2-2B6D-4C0E-9536-469BCFFC133F}" type="presParOf" srcId="{62176015-54B4-4C6E-9004-8D3127106BBB}" destId="{5F9FE65E-D3A1-45A0-A0A0-48A31BF47201}" srcOrd="0" destOrd="0" presId="urn:microsoft.com/office/officeart/2005/8/layout/vList3"/>
    <dgm:cxn modelId="{5251D57C-773A-4509-8B88-8EEA19D695A7}" type="presParOf" srcId="{5F9FE65E-D3A1-45A0-A0A0-48A31BF47201}" destId="{613775B5-1A37-458C-AEF1-30CFFDC82D51}" srcOrd="0" destOrd="0" presId="urn:microsoft.com/office/officeart/2005/8/layout/vList3"/>
    <dgm:cxn modelId="{FFB77C2B-E8BC-4540-A7E8-C3F12209F147}" type="presParOf" srcId="{5F9FE65E-D3A1-45A0-A0A0-48A31BF47201}" destId="{4E629C82-6B59-4E02-84EF-E18DC50549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A4A414-18DA-A34B-81A5-5F032DC7A1CF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8ECEA1-61DA-024A-8BAC-08D452A22DFB}">
      <dgm:prSet phldrT="[Text]"/>
      <dgm:spPr>
        <a:effectLst>
          <a:outerShdw blurRad="50800" dist="76200" dir="8100000" algn="tr" rotWithShape="0">
            <a:prstClr val="black">
              <a:alpha val="40000"/>
            </a:prstClr>
          </a:outerShdw>
          <a:softEdge rad="31750"/>
        </a:effectLst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Gotham Book"/>
              <a:cs typeface="Gotham Book"/>
            </a:rPr>
            <a:t>Child care providers recognize troubling behaviors </a:t>
          </a:r>
          <a:r>
            <a:rPr lang="en-US" i="1" dirty="0" smtClean="0">
              <a:solidFill>
                <a:srgbClr val="002060"/>
              </a:solidFill>
              <a:latin typeface="Gotham Book"/>
              <a:cs typeface="Gotham Book"/>
            </a:rPr>
            <a:t>early; </a:t>
          </a:r>
          <a:r>
            <a:rPr lang="en-US" dirty="0" smtClean="0">
              <a:solidFill>
                <a:srgbClr val="002060"/>
              </a:solidFill>
              <a:latin typeface="Gotham Book"/>
              <a:cs typeface="Gotham Book"/>
            </a:rPr>
            <a:t>but children typically do not have a diagnosis to qualify for services</a:t>
          </a:r>
          <a:endParaRPr lang="en-US" dirty="0"/>
        </a:p>
      </dgm:t>
    </dgm:pt>
    <dgm:pt modelId="{76620BA4-413E-3248-8734-600133156485}" type="parTrans" cxnId="{92DC2D4B-8808-C647-9AE6-49ECB2B0A82B}">
      <dgm:prSet/>
      <dgm:spPr/>
      <dgm:t>
        <a:bodyPr/>
        <a:lstStyle/>
        <a:p>
          <a:endParaRPr lang="en-US"/>
        </a:p>
      </dgm:t>
    </dgm:pt>
    <dgm:pt modelId="{C8547C1B-127C-134E-85EC-D4A1668A2C38}" type="sibTrans" cxnId="{92DC2D4B-8808-C647-9AE6-49ECB2B0A82B}">
      <dgm:prSet/>
      <dgm:spPr/>
      <dgm:t>
        <a:bodyPr/>
        <a:lstStyle/>
        <a:p>
          <a:endParaRPr lang="en-US"/>
        </a:p>
      </dgm:t>
    </dgm:pt>
    <dgm:pt modelId="{7AF00B7F-FBDB-3042-B732-73112A7BC60B}">
      <dgm:prSet phldrT="[Text]"/>
      <dgm:spPr>
        <a:effectLst>
          <a:outerShdw blurRad="50800" dist="76200" dir="8100000" algn="tr" rotWithShape="0">
            <a:prstClr val="black">
              <a:alpha val="40000"/>
            </a:prstClr>
          </a:outerShdw>
          <a:softEdge rad="31750"/>
        </a:effectLst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Gotham Book"/>
              <a:cs typeface="Gotham Book"/>
            </a:rPr>
            <a:t>Coaching models are effective towards supporting the provider’s ability to serve individual children</a:t>
          </a:r>
          <a:endParaRPr lang="en-US" dirty="0"/>
        </a:p>
      </dgm:t>
    </dgm:pt>
    <dgm:pt modelId="{1760C572-9546-F847-8309-BF9CA0795397}" type="parTrans" cxnId="{D4630398-2CDD-FD4B-9D7B-42668B99268A}">
      <dgm:prSet/>
      <dgm:spPr/>
      <dgm:t>
        <a:bodyPr/>
        <a:lstStyle/>
        <a:p>
          <a:endParaRPr lang="en-US"/>
        </a:p>
      </dgm:t>
    </dgm:pt>
    <dgm:pt modelId="{798C77A4-7F1A-C24E-9DA4-1B061A9BB9CD}" type="sibTrans" cxnId="{D4630398-2CDD-FD4B-9D7B-42668B99268A}">
      <dgm:prSet/>
      <dgm:spPr/>
      <dgm:t>
        <a:bodyPr/>
        <a:lstStyle/>
        <a:p>
          <a:endParaRPr lang="en-US"/>
        </a:p>
      </dgm:t>
    </dgm:pt>
    <dgm:pt modelId="{D90607A2-5547-4846-85CA-C161B10F9159}">
      <dgm:prSet phldrT="[Text]"/>
      <dgm:spPr>
        <a:effectLst>
          <a:outerShdw blurRad="50800" dist="76200" dir="8100000" algn="tr" rotWithShape="0">
            <a:prstClr val="black">
              <a:alpha val="40000"/>
            </a:prstClr>
          </a:outerShdw>
          <a:softEdge rad="31750"/>
        </a:effectLst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Gotham Book"/>
              <a:cs typeface="Gotham Book"/>
            </a:rPr>
            <a:t>The most appropriate care environment for the individual child must be considered; support is needed for a variety of provider types</a:t>
          </a:r>
          <a:endParaRPr lang="en-US" dirty="0"/>
        </a:p>
      </dgm:t>
    </dgm:pt>
    <dgm:pt modelId="{32E9AE0C-8C2C-364D-A7FF-0D98847F2CA0}" type="parTrans" cxnId="{820E49DF-388D-CC48-97E3-1017D18AD9EA}">
      <dgm:prSet/>
      <dgm:spPr/>
      <dgm:t>
        <a:bodyPr/>
        <a:lstStyle/>
        <a:p>
          <a:endParaRPr lang="en-US"/>
        </a:p>
      </dgm:t>
    </dgm:pt>
    <dgm:pt modelId="{1A182216-DA0D-E44A-8F4D-76F13B5019F2}" type="sibTrans" cxnId="{820E49DF-388D-CC48-97E3-1017D18AD9EA}">
      <dgm:prSet/>
      <dgm:spPr/>
      <dgm:t>
        <a:bodyPr/>
        <a:lstStyle/>
        <a:p>
          <a:endParaRPr lang="en-US"/>
        </a:p>
      </dgm:t>
    </dgm:pt>
    <dgm:pt modelId="{EDCA1638-AF8D-3C47-BC06-4D7A32FE32ED}">
      <dgm:prSet/>
      <dgm:spPr>
        <a:effectLst>
          <a:outerShdw blurRad="50800" dist="76200" dir="8100000" algn="tr" rotWithShape="0">
            <a:prstClr val="black">
              <a:alpha val="40000"/>
            </a:prstClr>
          </a:outerShdw>
          <a:softEdge rad="31750"/>
        </a:effectLst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Gotham Book"/>
              <a:cs typeface="Gotham Book"/>
            </a:rPr>
            <a:t>Providers want to serve children with mental health conditions, but experience a lack of consistent resources</a:t>
          </a:r>
        </a:p>
      </dgm:t>
    </dgm:pt>
    <dgm:pt modelId="{4B2F4562-19E4-CE43-83BE-02EFE113C900}" type="parTrans" cxnId="{0A9EBFC4-8D16-264B-A897-6C6C96D68863}">
      <dgm:prSet/>
      <dgm:spPr/>
      <dgm:t>
        <a:bodyPr/>
        <a:lstStyle/>
        <a:p>
          <a:endParaRPr lang="en-US"/>
        </a:p>
      </dgm:t>
    </dgm:pt>
    <dgm:pt modelId="{5DB12656-3CEF-F847-9AB8-11872239F8A1}" type="sibTrans" cxnId="{0A9EBFC4-8D16-264B-A897-6C6C96D68863}">
      <dgm:prSet/>
      <dgm:spPr/>
      <dgm:t>
        <a:bodyPr/>
        <a:lstStyle/>
        <a:p>
          <a:endParaRPr lang="en-US"/>
        </a:p>
      </dgm:t>
    </dgm:pt>
    <dgm:pt modelId="{9AE3F128-8DF5-B34B-AA0C-EBB1BAF96F04}" type="pres">
      <dgm:prSet presAssocID="{EEA4A414-18DA-A34B-81A5-5F032DC7A1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43E3DB-A6FC-2844-B6B8-4AE0CF7B2E97}" type="pres">
      <dgm:prSet presAssocID="{518ECEA1-61DA-024A-8BAC-08D452A22D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B7A5D-0FEE-AD41-934A-D57800E4D0AF}" type="pres">
      <dgm:prSet presAssocID="{C8547C1B-127C-134E-85EC-D4A1668A2C38}" presName="sibTrans" presStyleCnt="0"/>
      <dgm:spPr/>
    </dgm:pt>
    <dgm:pt modelId="{3BF7C6B8-3B2B-7747-8814-32D050293F7B}" type="pres">
      <dgm:prSet presAssocID="{EDCA1638-AF8D-3C47-BC06-4D7A32FE32E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98E04-E222-DA4B-BC97-247717FDAABB}" type="pres">
      <dgm:prSet presAssocID="{5DB12656-3CEF-F847-9AB8-11872239F8A1}" presName="sibTrans" presStyleCnt="0"/>
      <dgm:spPr/>
    </dgm:pt>
    <dgm:pt modelId="{810F37B4-BB60-6043-94A5-5781E8C6226E}" type="pres">
      <dgm:prSet presAssocID="{7AF00B7F-FBDB-3042-B732-73112A7BC60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84FA1-97C7-FC45-BBAD-1714458E7D90}" type="pres">
      <dgm:prSet presAssocID="{798C77A4-7F1A-C24E-9DA4-1B061A9BB9CD}" presName="sibTrans" presStyleCnt="0"/>
      <dgm:spPr/>
    </dgm:pt>
    <dgm:pt modelId="{FAA234A4-A418-DE4C-BA4F-8A3032250451}" type="pres">
      <dgm:prSet presAssocID="{D90607A2-5547-4846-85CA-C161B10F91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B947A2-DC93-40DF-9421-D6E1E9A0657C}" type="presOf" srcId="{EEA4A414-18DA-A34B-81A5-5F032DC7A1CF}" destId="{9AE3F128-8DF5-B34B-AA0C-EBB1BAF96F04}" srcOrd="0" destOrd="0" presId="urn:microsoft.com/office/officeart/2005/8/layout/default"/>
    <dgm:cxn modelId="{8BDE55BD-AE7D-42DF-860B-5C89BD98C591}" type="presOf" srcId="{518ECEA1-61DA-024A-8BAC-08D452A22DFB}" destId="{D543E3DB-A6FC-2844-B6B8-4AE0CF7B2E97}" srcOrd="0" destOrd="0" presId="urn:microsoft.com/office/officeart/2005/8/layout/default"/>
    <dgm:cxn modelId="{92DC2D4B-8808-C647-9AE6-49ECB2B0A82B}" srcId="{EEA4A414-18DA-A34B-81A5-5F032DC7A1CF}" destId="{518ECEA1-61DA-024A-8BAC-08D452A22DFB}" srcOrd="0" destOrd="0" parTransId="{76620BA4-413E-3248-8734-600133156485}" sibTransId="{C8547C1B-127C-134E-85EC-D4A1668A2C38}"/>
    <dgm:cxn modelId="{D4630398-2CDD-FD4B-9D7B-42668B99268A}" srcId="{EEA4A414-18DA-A34B-81A5-5F032DC7A1CF}" destId="{7AF00B7F-FBDB-3042-B732-73112A7BC60B}" srcOrd="2" destOrd="0" parTransId="{1760C572-9546-F847-8309-BF9CA0795397}" sibTransId="{798C77A4-7F1A-C24E-9DA4-1B061A9BB9CD}"/>
    <dgm:cxn modelId="{3DE08993-9B59-484B-B13E-6A69AF25742A}" type="presOf" srcId="{D90607A2-5547-4846-85CA-C161B10F9159}" destId="{FAA234A4-A418-DE4C-BA4F-8A3032250451}" srcOrd="0" destOrd="0" presId="urn:microsoft.com/office/officeart/2005/8/layout/default"/>
    <dgm:cxn modelId="{B98F70ED-ED6D-4665-B951-1ED5FDE87F3D}" type="presOf" srcId="{7AF00B7F-FBDB-3042-B732-73112A7BC60B}" destId="{810F37B4-BB60-6043-94A5-5781E8C6226E}" srcOrd="0" destOrd="0" presId="urn:microsoft.com/office/officeart/2005/8/layout/default"/>
    <dgm:cxn modelId="{820E49DF-388D-CC48-97E3-1017D18AD9EA}" srcId="{EEA4A414-18DA-A34B-81A5-5F032DC7A1CF}" destId="{D90607A2-5547-4846-85CA-C161B10F9159}" srcOrd="3" destOrd="0" parTransId="{32E9AE0C-8C2C-364D-A7FF-0D98847F2CA0}" sibTransId="{1A182216-DA0D-E44A-8F4D-76F13B5019F2}"/>
    <dgm:cxn modelId="{4667A8FF-76A7-4A49-9D22-6833ACEE9B9B}" type="presOf" srcId="{EDCA1638-AF8D-3C47-BC06-4D7A32FE32ED}" destId="{3BF7C6B8-3B2B-7747-8814-32D050293F7B}" srcOrd="0" destOrd="0" presId="urn:microsoft.com/office/officeart/2005/8/layout/default"/>
    <dgm:cxn modelId="{0A9EBFC4-8D16-264B-A897-6C6C96D68863}" srcId="{EEA4A414-18DA-A34B-81A5-5F032DC7A1CF}" destId="{EDCA1638-AF8D-3C47-BC06-4D7A32FE32ED}" srcOrd="1" destOrd="0" parTransId="{4B2F4562-19E4-CE43-83BE-02EFE113C900}" sibTransId="{5DB12656-3CEF-F847-9AB8-11872239F8A1}"/>
    <dgm:cxn modelId="{108F5304-6B9D-479C-ABD1-892FA8886EC4}" type="presParOf" srcId="{9AE3F128-8DF5-B34B-AA0C-EBB1BAF96F04}" destId="{D543E3DB-A6FC-2844-B6B8-4AE0CF7B2E97}" srcOrd="0" destOrd="0" presId="urn:microsoft.com/office/officeart/2005/8/layout/default"/>
    <dgm:cxn modelId="{4D687814-7B14-427D-934D-488680E71469}" type="presParOf" srcId="{9AE3F128-8DF5-B34B-AA0C-EBB1BAF96F04}" destId="{D48B7A5D-0FEE-AD41-934A-D57800E4D0AF}" srcOrd="1" destOrd="0" presId="urn:microsoft.com/office/officeart/2005/8/layout/default"/>
    <dgm:cxn modelId="{C70FCAFB-8A20-46A0-8962-BD3112B97DF1}" type="presParOf" srcId="{9AE3F128-8DF5-B34B-AA0C-EBB1BAF96F04}" destId="{3BF7C6B8-3B2B-7747-8814-32D050293F7B}" srcOrd="2" destOrd="0" presId="urn:microsoft.com/office/officeart/2005/8/layout/default"/>
    <dgm:cxn modelId="{AFAF5D1E-9223-4C19-80E6-E7D4071AA34F}" type="presParOf" srcId="{9AE3F128-8DF5-B34B-AA0C-EBB1BAF96F04}" destId="{02F98E04-E222-DA4B-BC97-247717FDAABB}" srcOrd="3" destOrd="0" presId="urn:microsoft.com/office/officeart/2005/8/layout/default"/>
    <dgm:cxn modelId="{64539FA5-4D66-4E8A-AC77-97233AB7414E}" type="presParOf" srcId="{9AE3F128-8DF5-B34B-AA0C-EBB1BAF96F04}" destId="{810F37B4-BB60-6043-94A5-5781E8C6226E}" srcOrd="4" destOrd="0" presId="urn:microsoft.com/office/officeart/2005/8/layout/default"/>
    <dgm:cxn modelId="{59CF2AA1-58EF-4C5C-8F1B-0A7C6A549602}" type="presParOf" srcId="{9AE3F128-8DF5-B34B-AA0C-EBB1BAF96F04}" destId="{5E984FA1-97C7-FC45-BBAD-1714458E7D90}" srcOrd="5" destOrd="0" presId="urn:microsoft.com/office/officeart/2005/8/layout/default"/>
    <dgm:cxn modelId="{C17D23BA-5064-4A84-930A-08DB92901897}" type="presParOf" srcId="{9AE3F128-8DF5-B34B-AA0C-EBB1BAF96F04}" destId="{FAA234A4-A418-DE4C-BA4F-8A30322504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29C82-6B59-4E02-84EF-E18DC50549E2}">
      <dsp:nvSpPr>
        <dsp:cNvPr id="0" name=""/>
        <dsp:cNvSpPr/>
      </dsp:nvSpPr>
      <dsp:spPr>
        <a:xfrm rot="10800000">
          <a:off x="1698515" y="467150"/>
          <a:ext cx="4659216" cy="2071994"/>
        </a:xfrm>
        <a:prstGeom prst="homePlat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016" tIns="68580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SERVICES PROVIDED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Parenting Classes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Positive Parenting Tip Sheets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Early Childhood Assessments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Preschool teacher support and training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Parent Child Interaction Therapy (PCIT)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Help for children and families who have experienced traumatic events</a:t>
          </a:r>
        </a:p>
      </dsp:txBody>
      <dsp:txXfrm rot="10800000">
        <a:off x="2216513" y="467150"/>
        <a:ext cx="4141218" cy="2071994"/>
      </dsp:txXfrm>
    </dsp:sp>
    <dsp:sp modelId="{613775B5-1A37-458C-AEF1-30CFFDC82D51}">
      <dsp:nvSpPr>
        <dsp:cNvPr id="0" name=""/>
        <dsp:cNvSpPr/>
      </dsp:nvSpPr>
      <dsp:spPr>
        <a:xfrm>
          <a:off x="525474" y="348268"/>
          <a:ext cx="2347123" cy="2347123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028" t="-78" r="-6028" b="-53922"/>
          </a:stretch>
        </a:blipFill>
        <a:ln w="12700" cap="flat" cmpd="sng" algn="ctr">
          <a:solidFill>
            <a:srgbClr val="5482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3E3DB-A6FC-2844-B6B8-4AE0CF7B2E97}">
      <dsp:nvSpPr>
        <dsp:cNvPr id="0" name=""/>
        <dsp:cNvSpPr/>
      </dsp:nvSpPr>
      <dsp:spPr>
        <a:xfrm>
          <a:off x="69463" y="213"/>
          <a:ext cx="3676564" cy="22059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76200" dir="8100000" algn="tr" rotWithShape="0">
            <a:prstClr val="black">
              <a:alpha val="40000"/>
            </a:prstClr>
          </a:outerShdw>
          <a:softEdge rad="3175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2060"/>
              </a:solidFill>
              <a:latin typeface="Gotham Book"/>
              <a:cs typeface="Gotham Book"/>
            </a:rPr>
            <a:t>Child care providers recognize troubling behaviors </a:t>
          </a:r>
          <a:r>
            <a:rPr lang="en-US" sz="2500" i="1" kern="1200" dirty="0" smtClean="0">
              <a:solidFill>
                <a:srgbClr val="002060"/>
              </a:solidFill>
              <a:latin typeface="Gotham Book"/>
              <a:cs typeface="Gotham Book"/>
            </a:rPr>
            <a:t>early; </a:t>
          </a:r>
          <a:r>
            <a:rPr lang="en-US" sz="2500" kern="1200" dirty="0" smtClean="0">
              <a:solidFill>
                <a:srgbClr val="002060"/>
              </a:solidFill>
              <a:latin typeface="Gotham Book"/>
              <a:cs typeface="Gotham Book"/>
            </a:rPr>
            <a:t>but children typically do not have a diagnosis to qualify for services</a:t>
          </a:r>
          <a:endParaRPr lang="en-US" sz="2500" kern="1200" dirty="0"/>
        </a:p>
      </dsp:txBody>
      <dsp:txXfrm>
        <a:off x="69463" y="213"/>
        <a:ext cx="3676564" cy="2205938"/>
      </dsp:txXfrm>
    </dsp:sp>
    <dsp:sp modelId="{3BF7C6B8-3B2B-7747-8814-32D050293F7B}">
      <dsp:nvSpPr>
        <dsp:cNvPr id="0" name=""/>
        <dsp:cNvSpPr/>
      </dsp:nvSpPr>
      <dsp:spPr>
        <a:xfrm>
          <a:off x="4113684" y="213"/>
          <a:ext cx="3676564" cy="22059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76200" dir="8100000" algn="tr" rotWithShape="0">
            <a:prstClr val="black">
              <a:alpha val="40000"/>
            </a:prstClr>
          </a:outerShdw>
          <a:softEdge rad="3175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2060"/>
              </a:solidFill>
              <a:latin typeface="Gotham Book"/>
              <a:cs typeface="Gotham Book"/>
            </a:rPr>
            <a:t>Providers want to serve children with mental health conditions, but experience a lack of consistent resources</a:t>
          </a:r>
        </a:p>
      </dsp:txBody>
      <dsp:txXfrm>
        <a:off x="4113684" y="213"/>
        <a:ext cx="3676564" cy="2205938"/>
      </dsp:txXfrm>
    </dsp:sp>
    <dsp:sp modelId="{810F37B4-BB60-6043-94A5-5781E8C6226E}">
      <dsp:nvSpPr>
        <dsp:cNvPr id="0" name=""/>
        <dsp:cNvSpPr/>
      </dsp:nvSpPr>
      <dsp:spPr>
        <a:xfrm>
          <a:off x="69463" y="2573809"/>
          <a:ext cx="3676564" cy="22059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76200" dir="8100000" algn="tr" rotWithShape="0">
            <a:prstClr val="black">
              <a:alpha val="40000"/>
            </a:prstClr>
          </a:outerShdw>
          <a:softEdge rad="3175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2060"/>
              </a:solidFill>
              <a:latin typeface="Gotham Book"/>
              <a:cs typeface="Gotham Book"/>
            </a:rPr>
            <a:t>Coaching models are effective towards supporting the provider’s ability to serve individual children</a:t>
          </a:r>
          <a:endParaRPr lang="en-US" sz="2500" kern="1200" dirty="0"/>
        </a:p>
      </dsp:txBody>
      <dsp:txXfrm>
        <a:off x="69463" y="2573809"/>
        <a:ext cx="3676564" cy="2205938"/>
      </dsp:txXfrm>
    </dsp:sp>
    <dsp:sp modelId="{FAA234A4-A418-DE4C-BA4F-8A3032250451}">
      <dsp:nvSpPr>
        <dsp:cNvPr id="0" name=""/>
        <dsp:cNvSpPr/>
      </dsp:nvSpPr>
      <dsp:spPr>
        <a:xfrm>
          <a:off x="4113684" y="2573809"/>
          <a:ext cx="3676564" cy="22059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76200" dir="8100000" algn="tr" rotWithShape="0">
            <a:prstClr val="black">
              <a:alpha val="40000"/>
            </a:prstClr>
          </a:outerShdw>
          <a:softEdge rad="3175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2060"/>
              </a:solidFill>
              <a:latin typeface="Gotham Book"/>
              <a:cs typeface="Gotham Book"/>
            </a:rPr>
            <a:t>The most appropriate care environment for the individual child must be considered; support is needed for a variety of provider types</a:t>
          </a:r>
          <a:endParaRPr lang="en-US" sz="2500" kern="1200" dirty="0"/>
        </a:p>
      </dsp:txBody>
      <dsp:txXfrm>
        <a:off x="4113684" y="2573809"/>
        <a:ext cx="3676564" cy="2205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C4D62F-2C26-4645-B76D-DEBF8F7800FB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916211-5A71-438A-9193-4975FBD0E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6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7BB14F-3315-6E42-A6A2-D57D14631DA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8514B8-1AE8-4343-A27C-BB4FD8EB9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9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14B8-1AE8-4343-A27C-BB4FD8EB9E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12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A02FD0-375E-406B-84A6-D8003299B8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53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A02FD0-375E-406B-84A6-D8003299B8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1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93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18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31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99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56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1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5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2400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17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63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1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21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02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39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27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41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74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1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0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2FD0-375E-406B-84A6-D8003299B89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2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 Book"/>
              <a:ea typeface="+mn-ea"/>
              <a:cs typeface="Gotham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A02FD0-375E-406B-84A6-D8003299B8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5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A02FD0-375E-406B-84A6-D8003299B8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45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A02FD0-375E-406B-84A6-D8003299B8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37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89"/>
            <a:ext cx="5608320" cy="4779725"/>
          </a:xfrm>
        </p:spPr>
        <p:txBody>
          <a:bodyPr/>
          <a:lstStyle/>
          <a:p>
            <a:pPr marL="0" indent="0">
              <a:buClr>
                <a:srgbClr val="002B5C"/>
              </a:buClr>
              <a:buNone/>
            </a:pPr>
            <a:endParaRPr lang="en-US" sz="1000" kern="1200" dirty="0">
              <a:solidFill>
                <a:srgbClr val="002060"/>
              </a:solidFill>
              <a:latin typeface="Gotham Book"/>
              <a:cs typeface="Gotham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A02FD0-375E-406B-84A6-D8003299B8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21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A02FD0-375E-406B-84A6-D8003299B8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0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1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2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6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0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3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1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9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D8E-6434-4FD5-8D98-9D815F7D83F9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472-7C8F-4305-88DA-F2D059649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4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1CD8E-6434-4FD5-8D98-9D815F7D83F9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10472-7C8F-4305-88DA-F2D059649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.jpeg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hyperlink" Target="http://www.google.com/url?sa=i&amp;rct=j&amp;q=&amp;esrc=s&amp;source=images&amp;cd=&amp;cad=rja&amp;uact=8&amp;ved=0ahUKEwjU8ZOz6PfTAhXhv1QKHSPYA1wQjRwIBw&amp;url=http://www.shaperivco.org/&amp;psig=AFQjCNEE1uWWVPbGGEolpuz1wRuNoV0Fjw&amp;ust=1495140997436746" TargetMode="External"/><Relationship Id="rId1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5AC_PPTCover_photo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9"/>
          <a:stretch/>
        </p:blipFill>
        <p:spPr>
          <a:xfrm>
            <a:off x="1" y="109487"/>
            <a:ext cx="9143999" cy="6748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H="1" flipV="1">
            <a:off x="972661" y="3626621"/>
            <a:ext cx="78839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First 5 Partnerships &amp; Insights in School-Based Early Mental Health</a:t>
            </a:r>
          </a:p>
          <a:p>
            <a:endParaRPr lang="en-US" sz="2400" b="1" dirty="0">
              <a:solidFill>
                <a:schemeClr val="bg1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June 30, 2017</a:t>
            </a:r>
            <a:endParaRPr lang="en-US" b="1" dirty="0">
              <a:solidFill>
                <a:schemeClr val="bg1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457572"/>
            <a:ext cx="8317521" cy="769409"/>
          </a:xfrm>
        </p:spPr>
        <p:txBody>
          <a:bodyPr anchor="t">
            <a:noAutofit/>
          </a:bodyPr>
          <a:lstStyle/>
          <a:p>
            <a:pPr>
              <a:buClr>
                <a:srgbClr val="002B5C"/>
              </a:buClr>
            </a:pPr>
            <a:r>
              <a:rPr lang="en-US" sz="3400" b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What Success Looks Like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0049" y="1343025"/>
            <a:ext cx="7688873" cy="435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B5C"/>
              </a:buClr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2449" y="1276482"/>
            <a:ext cx="7688873" cy="435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B5C"/>
              </a:buClr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160296D-C624-422B-B090-ED9725B382B8}"/>
              </a:ext>
            </a:extLst>
          </p:cNvPr>
          <p:cNvSpPr/>
          <p:nvPr/>
        </p:nvSpPr>
        <p:spPr>
          <a:xfrm>
            <a:off x="0" y="6339760"/>
            <a:ext cx="8514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002B5C"/>
              </a:buClr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/>
                <a:cs typeface="Gotham Book"/>
              </a:rPr>
              <a:t>Pre-referral interventions, early identification &amp; integration to services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36F06B1-EED5-4891-83B1-E4E63E22C9B1}"/>
              </a:ext>
            </a:extLst>
          </p:cNvPr>
          <p:cNvSpPr/>
          <p:nvPr/>
        </p:nvSpPr>
        <p:spPr>
          <a:xfrm>
            <a:off x="225911" y="1311938"/>
            <a:ext cx="8359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002B5C"/>
              </a:buClr>
              <a:defRPr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/>
                <a:cs typeface="Gotham Book"/>
              </a:rPr>
              <a:t>10-year follow-up academic and cost benefit 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/>
                <a:cs typeface="Gotham Book"/>
              </a:rPr>
              <a:t>study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/>
              <a:cs typeface="Gotham Boo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0049" y="2033196"/>
            <a:ext cx="8483270" cy="3645168"/>
            <a:chOff x="400049" y="2033196"/>
            <a:chExt cx="8483270" cy="36451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049" y="2134487"/>
              <a:ext cx="8483270" cy="354387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345628" y="2033196"/>
              <a:ext cx="2248348" cy="133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1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79120" y="1585264"/>
            <a:ext cx="7985759" cy="1154266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605941" y="1248550"/>
            <a:ext cx="1801043" cy="18203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 b="89143"/>
          <a:stretch/>
        </p:blipFill>
        <p:spPr>
          <a:xfrm>
            <a:off x="0" y="145904"/>
            <a:ext cx="9144000" cy="552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78"/>
          <a:stretch/>
        </p:blipFill>
        <p:spPr>
          <a:xfrm>
            <a:off x="0" y="6225540"/>
            <a:ext cx="9144000" cy="632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5" y="510772"/>
            <a:ext cx="8317521" cy="769409"/>
          </a:xfrm>
        </p:spPr>
        <p:txBody>
          <a:bodyPr anchor="t">
            <a:noAutofit/>
          </a:bodyPr>
          <a:lstStyle/>
          <a:p>
            <a:pPr algn="ctr">
              <a:buClr>
                <a:srgbClr val="002B5C"/>
              </a:buClr>
            </a:pPr>
            <a:r>
              <a:rPr lang="en-US" sz="3400" b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Power of Partnerships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0049" y="1343025"/>
            <a:ext cx="7688873" cy="435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B5C"/>
              </a:buClr>
              <a:defRPr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80257" y="1248550"/>
            <a:ext cx="1801043" cy="18203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AutoShape 21" descr="Romoland School Distri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Image result for school clipart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76" y="1502644"/>
            <a:ext cx="876371" cy="128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6367931" y="1248550"/>
            <a:ext cx="1801043" cy="18203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30" name="Picture 6" descr="Image result for families clipart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2" b="10578"/>
          <a:stretch/>
        </p:blipFill>
        <p:spPr bwMode="auto">
          <a:xfrm>
            <a:off x="1175825" y="1630089"/>
            <a:ext cx="1409905" cy="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octor clipart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43" y="1481917"/>
            <a:ext cx="909418" cy="127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254" y="3305071"/>
            <a:ext cx="1280222" cy="6924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wpc="http://schemas.microsoft.com/office/word/2010/wordprocessingCanvas" xmlns:mc="http://schemas.openxmlformats.org/markup-compatibility/2006" xmlns:wp14="http://schemas.microsoft.com/office/word/2010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37" name="Picture 2" descr="Image result for ruhs public health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688" y="3363900"/>
            <a:ext cx="1356287" cy="691652"/>
          </a:xfrm>
          <a:prstGeom prst="rect">
            <a:avLst/>
          </a:prstGeom>
          <a:noFill/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57" y="3349696"/>
            <a:ext cx="1990740" cy="662501"/>
          </a:xfrm>
          <a:prstGeom prst="rect">
            <a:avLst/>
          </a:prstGeom>
        </p:spPr>
      </p:pic>
      <p:pic>
        <p:nvPicPr>
          <p:cNvPr id="39" name="Picture 33" descr="http://bloximages.chicago2.vip.townnews.com/recordgazette.net/content/tncms/assets/v3/editorial/b/8e/b8ef3522-75d4-11e6-bbc2-3f71173957ec/57d17cd0efd47.imag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26186" y="4183629"/>
            <a:ext cx="832104" cy="1066800"/>
          </a:xfrm>
          <a:prstGeom prst="rect">
            <a:avLst/>
          </a:prstGeom>
          <a:noFill/>
        </p:spPr>
      </p:pic>
      <p:pic>
        <p:nvPicPr>
          <p:cNvPr id="40" name="Picture 39" descr="RUSD.jpg"/>
          <p:cNvPicPr>
            <a:picLocks noChangeAspect="1"/>
          </p:cNvPicPr>
          <p:nvPr/>
        </p:nvPicPr>
        <p:blipFill>
          <a:blip r:embed="rId13" cstate="print"/>
          <a:srcRect t="12309" b="13837"/>
          <a:stretch>
            <a:fillRect/>
          </a:stretch>
        </p:blipFill>
        <p:spPr>
          <a:xfrm>
            <a:off x="6499779" y="3262238"/>
            <a:ext cx="1713155" cy="672753"/>
          </a:xfrm>
          <a:prstGeom prst="rect">
            <a:avLst/>
          </a:prstGeom>
        </p:spPr>
      </p:pic>
      <p:pic>
        <p:nvPicPr>
          <p:cNvPr id="41" name="Picture 2" descr="MHSA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25503" y="5300669"/>
            <a:ext cx="121432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Victor Community Support Service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35315" y="4341026"/>
            <a:ext cx="2385919" cy="732684"/>
          </a:xfrm>
          <a:prstGeom prst="rect">
            <a:avLst/>
          </a:prstGeom>
        </p:spPr>
      </p:pic>
      <p:pic>
        <p:nvPicPr>
          <p:cNvPr id="43" name="Picture 42" descr="Catholic Charities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72558" y="5360222"/>
            <a:ext cx="2618176" cy="649266"/>
          </a:xfrm>
          <a:prstGeom prst="rect">
            <a:avLst/>
          </a:prstGeom>
        </p:spPr>
      </p:pic>
      <p:pic>
        <p:nvPicPr>
          <p:cNvPr id="44" name="Picture 43" descr="Nuview Union School D.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82120" y="5390293"/>
            <a:ext cx="2755669" cy="605167"/>
          </a:xfrm>
          <a:prstGeom prst="rect">
            <a:avLst/>
          </a:prstGeom>
        </p:spPr>
      </p:pic>
      <p:pic>
        <p:nvPicPr>
          <p:cNvPr id="45" name="Picture 44" descr="perris school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506426" y="4189662"/>
            <a:ext cx="1034576" cy="1112448"/>
          </a:xfrm>
          <a:prstGeom prst="rect">
            <a:avLst/>
          </a:prstGeom>
        </p:spPr>
      </p:pic>
      <p:pic>
        <p:nvPicPr>
          <p:cNvPr id="46" name="Picture 45" descr="JUSD-logo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726194" y="4176040"/>
            <a:ext cx="1060662" cy="1060662"/>
          </a:xfrm>
          <a:prstGeom prst="rect">
            <a:avLst/>
          </a:prstGeom>
        </p:spPr>
      </p:pic>
      <p:pic>
        <p:nvPicPr>
          <p:cNvPr id="47" name="Picture 4" descr="https://1.cdn.edl.io/zuqORoK6ki6dOAdNKkmDxhO80Qa6XrnKPuiR7TMNYOmLjGls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01920" y="4176040"/>
            <a:ext cx="1037906" cy="1037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1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 rot="10800000" flipH="1" flipV="1">
            <a:off x="811370" y="1984248"/>
            <a:ext cx="7765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Children &amp; Families Commission of Orange County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457572"/>
            <a:ext cx="8572501" cy="769409"/>
          </a:xfrm>
        </p:spPr>
        <p:txBody>
          <a:bodyPr anchor="t">
            <a:noAutofit/>
          </a:bodyPr>
          <a:lstStyle/>
          <a:p>
            <a:pPr>
              <a:buClr>
                <a:srgbClr val="002B5C"/>
              </a:buClr>
            </a:pPr>
            <a:r>
              <a:rPr lang="en-US" sz="3200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Experiences of Early Childhood Education Providers</a:t>
            </a:r>
            <a:endParaRPr lang="en-US" sz="3200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09825"/>
            <a:ext cx="7860321" cy="494131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2B5C"/>
              </a:buClr>
              <a:buNone/>
            </a:pPr>
            <a:r>
              <a:rPr lang="en-US" sz="3100" dirty="0" smtClean="0">
                <a:solidFill>
                  <a:srgbClr val="002060"/>
                </a:solidFill>
                <a:latin typeface="Gotham Book"/>
                <a:cs typeface="Gotham Book"/>
              </a:rPr>
              <a:t>Key Findings in Orange County</a:t>
            </a:r>
            <a:r>
              <a:rPr lang="en-US" sz="3100" baseline="30000" dirty="0">
                <a:solidFill>
                  <a:srgbClr val="002060"/>
                </a:solidFill>
                <a:latin typeface="Gotham Book"/>
                <a:cs typeface="Gotham Book"/>
              </a:rPr>
              <a:t>1</a:t>
            </a:r>
            <a:r>
              <a:rPr lang="en-US" sz="3100" dirty="0" smtClean="0">
                <a:solidFill>
                  <a:srgbClr val="002060"/>
                </a:solidFill>
                <a:latin typeface="Gotham Book"/>
                <a:cs typeface="Gotham Book"/>
              </a:rPr>
              <a:t>:</a:t>
            </a:r>
          </a:p>
          <a:p>
            <a:pPr>
              <a:buClr>
                <a:srgbClr val="002B5C"/>
              </a:buClr>
              <a:buFont typeface="Wingdings" charset="2"/>
              <a:buChar char="§"/>
            </a:pPr>
            <a:r>
              <a:rPr lang="en-US" b="1" dirty="0" smtClean="0">
                <a:solidFill>
                  <a:srgbClr val="002060"/>
                </a:solidFill>
                <a:latin typeface="Gotham Book"/>
                <a:cs typeface="Gotham Book"/>
              </a:rPr>
              <a:t>Over 1/4 </a:t>
            </a:r>
            <a:r>
              <a:rPr lang="en-US" dirty="0" smtClean="0">
                <a:solidFill>
                  <a:srgbClr val="002060"/>
                </a:solidFill>
                <a:latin typeface="Gotham Book"/>
                <a:cs typeface="Gotham Book"/>
              </a:rPr>
              <a:t>(28%) of early education providers have behavior or mental health concerns about a child they serve</a:t>
            </a:r>
          </a:p>
          <a:p>
            <a:pPr marL="457200" lvl="1" indent="0">
              <a:buClr>
                <a:srgbClr val="002B5C"/>
              </a:buClr>
              <a:buNone/>
            </a:pPr>
            <a:endParaRPr lang="en-US" sz="1900" dirty="0" smtClean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r>
              <a:rPr lang="en-US" b="1" dirty="0" smtClean="0">
                <a:solidFill>
                  <a:srgbClr val="002060"/>
                </a:solidFill>
                <a:latin typeface="Gotham Book"/>
                <a:cs typeface="Gotham Book"/>
              </a:rPr>
              <a:t>More than 1/3 </a:t>
            </a:r>
            <a:r>
              <a:rPr lang="en-US" dirty="0" smtClean="0">
                <a:solidFill>
                  <a:srgbClr val="002060"/>
                </a:solidFill>
                <a:latin typeface="Gotham Book"/>
                <a:cs typeface="Gotham Book"/>
              </a:rPr>
              <a:t>(37%) of providers have asked a child to leave their program permanently due to behavioral challenges/ potential mental health concerns</a:t>
            </a:r>
          </a:p>
          <a:p>
            <a:pPr marL="457200" lvl="1" indent="0">
              <a:buClr>
                <a:srgbClr val="002B5C"/>
              </a:buClr>
              <a:buNone/>
            </a:pPr>
            <a:endParaRPr lang="en-US" sz="1900" dirty="0" smtClean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r>
              <a:rPr lang="en-US" b="1" dirty="0" smtClean="0">
                <a:solidFill>
                  <a:srgbClr val="002060"/>
                </a:solidFill>
                <a:latin typeface="Gotham Book"/>
                <a:cs typeface="Gotham Book"/>
              </a:rPr>
              <a:t>Nearly 1/4 </a:t>
            </a:r>
            <a:r>
              <a:rPr lang="en-US" dirty="0" smtClean="0">
                <a:solidFill>
                  <a:srgbClr val="002060"/>
                </a:solidFill>
                <a:latin typeface="Gotham Book"/>
                <a:cs typeface="Gotham Book"/>
              </a:rPr>
              <a:t>(22%) of providers were caring for a child who had been asked to leave their previous provider for behavior or mental health concerns.</a:t>
            </a:r>
          </a:p>
          <a:p>
            <a:pPr marL="0" lvl="1" indent="0">
              <a:spcBef>
                <a:spcPts val="1000"/>
              </a:spcBef>
              <a:buClr>
                <a:srgbClr val="002B5C"/>
              </a:buClr>
              <a:buNone/>
            </a:pPr>
            <a:endParaRPr lang="en-US" sz="1400" dirty="0" smtClean="0">
              <a:solidFill>
                <a:srgbClr val="002060"/>
              </a:solidFill>
              <a:latin typeface="Gotham Book"/>
              <a:cs typeface="Gotham Book"/>
            </a:endParaRPr>
          </a:p>
          <a:p>
            <a:pPr marL="0" lvl="1" indent="0">
              <a:spcBef>
                <a:spcPts val="1000"/>
              </a:spcBef>
              <a:buClr>
                <a:srgbClr val="002B5C"/>
              </a:buClr>
              <a:buNone/>
            </a:pPr>
            <a:r>
              <a:rPr lang="en-US" sz="1600" baseline="30000" dirty="0" smtClean="0">
                <a:solidFill>
                  <a:srgbClr val="002060"/>
                </a:solidFill>
                <a:latin typeface="Gotham Book"/>
                <a:cs typeface="Gotham Book"/>
              </a:rPr>
              <a:t>1 </a:t>
            </a:r>
            <a:r>
              <a:rPr lang="en-US" sz="1600" dirty="0" smtClean="0">
                <a:solidFill>
                  <a:srgbClr val="002060"/>
                </a:solidFill>
                <a:latin typeface="Gotham Book"/>
                <a:cs typeface="Gotham Book"/>
              </a:rPr>
              <a:t>Survey </a:t>
            </a:r>
            <a:r>
              <a:rPr lang="en-US" sz="1600" dirty="0">
                <a:solidFill>
                  <a:srgbClr val="002060"/>
                </a:solidFill>
                <a:latin typeface="Gotham Book"/>
                <a:cs typeface="Gotham Book"/>
              </a:rPr>
              <a:t>conducted by the CSU Fullerton Social Science Research Center, with </a:t>
            </a:r>
            <a:r>
              <a:rPr lang="en-US" sz="1600" dirty="0" smtClean="0">
                <a:solidFill>
                  <a:srgbClr val="002060"/>
                </a:solidFill>
                <a:latin typeface="Gotham Book"/>
                <a:cs typeface="Gotham Book"/>
              </a:rPr>
              <a:t>support and funding provided by the </a:t>
            </a:r>
            <a:r>
              <a:rPr lang="en-US" sz="1600" dirty="0">
                <a:solidFill>
                  <a:srgbClr val="002060"/>
                </a:solidFill>
                <a:latin typeface="Gotham Book"/>
                <a:cs typeface="Gotham Book"/>
              </a:rPr>
              <a:t>Orange County Early Childhood Mental Health </a:t>
            </a:r>
            <a:r>
              <a:rPr lang="en-US" sz="1600" dirty="0" smtClean="0">
                <a:solidFill>
                  <a:srgbClr val="002060"/>
                </a:solidFill>
                <a:latin typeface="Gotham Book"/>
                <a:cs typeface="Gotham Book"/>
              </a:rPr>
              <a:t>Collaborative members and the Children and Families Commission of Orange County.</a:t>
            </a:r>
            <a:endParaRPr lang="en-US" sz="16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3302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457572"/>
            <a:ext cx="8572501" cy="769409"/>
          </a:xfrm>
        </p:spPr>
        <p:txBody>
          <a:bodyPr anchor="t">
            <a:noAutofit/>
          </a:bodyPr>
          <a:lstStyle/>
          <a:p>
            <a:pPr>
              <a:buClr>
                <a:srgbClr val="002B5C"/>
              </a:buClr>
            </a:pPr>
            <a:r>
              <a:rPr lang="en-US" sz="3200" b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Experiences of Early Childhood Education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7867"/>
            <a:ext cx="7860321" cy="5009445"/>
          </a:xfrm>
        </p:spPr>
        <p:txBody>
          <a:bodyPr>
            <a:normAutofit/>
          </a:bodyPr>
          <a:lstStyle/>
          <a:p>
            <a:pPr marL="457200" lvl="1" indent="0">
              <a:buClr>
                <a:srgbClr val="002B5C"/>
              </a:buClr>
              <a:buNone/>
            </a:pPr>
            <a:endParaRPr lang="en-US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marL="457200" lvl="1" indent="0">
              <a:buClr>
                <a:srgbClr val="002B5C"/>
              </a:buClr>
              <a:buNone/>
            </a:pPr>
            <a:r>
              <a:rPr lang="en-US" sz="2800" dirty="0">
                <a:solidFill>
                  <a:srgbClr val="002060"/>
                </a:solidFill>
                <a:latin typeface="Gotham Book"/>
                <a:cs typeface="Gotham Book"/>
              </a:rPr>
              <a:t>Key Findings in Orange </a:t>
            </a:r>
            <a:r>
              <a:rPr lang="en-US" sz="2800" dirty="0" smtClean="0">
                <a:solidFill>
                  <a:srgbClr val="002060"/>
                </a:solidFill>
                <a:latin typeface="Gotham Book"/>
                <a:cs typeface="Gotham Book"/>
              </a:rPr>
              <a:t>County:</a:t>
            </a:r>
          </a:p>
          <a:p>
            <a:pPr marL="457200" lvl="1" indent="0">
              <a:buClr>
                <a:srgbClr val="002B5C"/>
              </a:buClr>
              <a:buNone/>
            </a:pPr>
            <a:endParaRPr lang="en-US" sz="700" b="1" dirty="0" smtClean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r>
              <a:rPr lang="en-US" sz="2600" b="1" dirty="0" smtClean="0">
                <a:solidFill>
                  <a:srgbClr val="002060"/>
                </a:solidFill>
                <a:latin typeface="Gotham Book"/>
                <a:cs typeface="Gotham Book"/>
              </a:rPr>
              <a:t>79% Center-Based</a:t>
            </a:r>
            <a:r>
              <a:rPr lang="en-US" sz="2600" dirty="0" smtClean="0">
                <a:solidFill>
                  <a:srgbClr val="002060"/>
                </a:solidFill>
                <a:latin typeface="Gotham Book"/>
                <a:cs typeface="Gotham Book"/>
              </a:rPr>
              <a:t> vs. </a:t>
            </a:r>
            <a:r>
              <a:rPr lang="en-US" sz="2600" b="1" dirty="0" smtClean="0">
                <a:solidFill>
                  <a:srgbClr val="002060"/>
                </a:solidFill>
                <a:latin typeface="Gotham Book"/>
                <a:cs typeface="Gotham Book"/>
              </a:rPr>
              <a:t>44% Family Child Care </a:t>
            </a:r>
            <a:r>
              <a:rPr lang="en-US" sz="2600" dirty="0" smtClean="0">
                <a:solidFill>
                  <a:srgbClr val="002060"/>
                </a:solidFill>
                <a:latin typeface="Gotham Book"/>
                <a:cs typeface="Gotham Book"/>
              </a:rPr>
              <a:t>staff trained to address behavior and mental health concerns. </a:t>
            </a:r>
            <a:endParaRPr lang="en-US" sz="2600" dirty="0">
              <a:solidFill>
                <a:srgbClr val="9FAB17"/>
              </a:solidFill>
              <a:latin typeface="Gotham Book"/>
              <a:cs typeface="Gotham Book"/>
            </a:endParaRPr>
          </a:p>
          <a:p>
            <a:pPr marL="457200" lvl="1" indent="0">
              <a:buClr>
                <a:srgbClr val="002B5C"/>
              </a:buClr>
              <a:buNone/>
            </a:pPr>
            <a:endParaRPr lang="en-US" sz="1700" dirty="0" smtClean="0">
              <a:solidFill>
                <a:srgbClr val="9FAB17"/>
              </a:solidFill>
              <a:latin typeface="Gotham Book"/>
              <a:cs typeface="Gotham Book"/>
            </a:endParaRPr>
          </a:p>
          <a:p>
            <a:pPr lvl="1">
              <a:lnSpc>
                <a:spcPct val="100000"/>
              </a:lnSpc>
              <a:buClr>
                <a:srgbClr val="002B5C"/>
              </a:buClr>
              <a:buFont typeface="Wingdings" charset="2"/>
              <a:buChar char="§"/>
            </a:pPr>
            <a:r>
              <a:rPr lang="en-US" sz="2600" dirty="0">
                <a:solidFill>
                  <a:srgbClr val="002060"/>
                </a:solidFill>
                <a:latin typeface="Gotham Book"/>
                <a:cs typeface="Gotham Book"/>
              </a:rPr>
              <a:t>S</a:t>
            </a:r>
            <a:r>
              <a:rPr lang="en-US" sz="2600" dirty="0" smtClean="0">
                <a:solidFill>
                  <a:srgbClr val="002060"/>
                </a:solidFill>
                <a:latin typeface="Gotham Book"/>
                <a:cs typeface="Gotham Book"/>
              </a:rPr>
              <a:t>ite visits rated as one of the most useful forms of training. Yet, </a:t>
            </a:r>
            <a:r>
              <a:rPr lang="en-US" sz="2600" b="1" dirty="0" smtClean="0">
                <a:solidFill>
                  <a:srgbClr val="002060"/>
                </a:solidFill>
                <a:latin typeface="Gotham Book"/>
                <a:cs typeface="Gotham Book"/>
              </a:rPr>
              <a:t>only 46% had received a site visit by some type of specialist, </a:t>
            </a:r>
            <a:r>
              <a:rPr lang="en-US" sz="2600" dirty="0" smtClean="0">
                <a:solidFill>
                  <a:srgbClr val="002060"/>
                </a:solidFill>
                <a:latin typeface="Gotham Book"/>
                <a:cs typeface="Gotham Book"/>
              </a:rPr>
              <a:t>and</a:t>
            </a:r>
            <a:r>
              <a:rPr lang="en-US" sz="2600" b="1" dirty="0" smtClean="0">
                <a:solidFill>
                  <a:srgbClr val="002060"/>
                </a:solidFill>
                <a:latin typeface="Gotham Book"/>
                <a:cs typeface="Gotham Book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Gotham Book"/>
                <a:cs typeface="Gotham Book"/>
              </a:rPr>
              <a:t>less than 20% of those specialists were specifically for behavior or psychological services. </a:t>
            </a:r>
          </a:p>
          <a:p>
            <a:pPr lvl="1">
              <a:lnSpc>
                <a:spcPct val="100000"/>
              </a:lnSpc>
              <a:buClr>
                <a:srgbClr val="002B5C"/>
              </a:buClr>
              <a:buFont typeface="Wingdings" charset="2"/>
              <a:buChar char="§"/>
            </a:pPr>
            <a:endParaRPr lang="en-US" sz="1900" dirty="0" smtClean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lnSpc>
                <a:spcPct val="100000"/>
              </a:lnSpc>
              <a:buClr>
                <a:srgbClr val="002B5C"/>
              </a:buClr>
              <a:buFont typeface="Wingdings" charset="2"/>
              <a:buChar char="§"/>
            </a:pPr>
            <a:r>
              <a:rPr lang="en-US" sz="2600" dirty="0" smtClean="0">
                <a:solidFill>
                  <a:srgbClr val="002060"/>
                </a:solidFill>
                <a:latin typeface="Gotham Book"/>
                <a:cs typeface="Gotham Book"/>
              </a:rPr>
              <a:t>The receipt of </a:t>
            </a:r>
            <a:r>
              <a:rPr lang="en-US" sz="2600" b="1" dirty="0" smtClean="0">
                <a:solidFill>
                  <a:srgbClr val="002060"/>
                </a:solidFill>
                <a:latin typeface="Gotham Book"/>
                <a:cs typeface="Gotham Book"/>
              </a:rPr>
              <a:t>special education training </a:t>
            </a:r>
            <a:r>
              <a:rPr lang="en-US" sz="2600" dirty="0" smtClean="0">
                <a:solidFill>
                  <a:srgbClr val="002060"/>
                </a:solidFill>
                <a:latin typeface="Gotham Book"/>
                <a:cs typeface="Gotham Book"/>
              </a:rPr>
              <a:t>was positively related to the number of children being cared for.</a:t>
            </a:r>
          </a:p>
          <a:p>
            <a:pPr marL="457200" lvl="1" indent="0">
              <a:lnSpc>
                <a:spcPct val="100000"/>
              </a:lnSpc>
              <a:buClr>
                <a:srgbClr val="002B5C"/>
              </a:buClr>
              <a:buNone/>
            </a:pPr>
            <a:endParaRPr lang="en-US" sz="2000" dirty="0" smtClean="0">
              <a:solidFill>
                <a:srgbClr val="002060"/>
              </a:solidFill>
              <a:latin typeface="Gotham Book"/>
              <a:cs typeface="Gotham Book"/>
            </a:endParaRPr>
          </a:p>
          <a:p>
            <a:pPr marL="457200" lvl="1" indent="0">
              <a:lnSpc>
                <a:spcPct val="100000"/>
              </a:lnSpc>
              <a:buClr>
                <a:srgbClr val="002B5C"/>
              </a:buClr>
              <a:buNone/>
            </a:pPr>
            <a:endParaRPr lang="en-US" sz="1900" dirty="0" smtClean="0">
              <a:solidFill>
                <a:srgbClr val="002060"/>
              </a:solidFill>
              <a:latin typeface="Gotham Book"/>
              <a:cs typeface="Gotham Book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0049" y="1541721"/>
            <a:ext cx="8088921" cy="442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B5C"/>
              </a:buClr>
            </a:pPr>
            <a:endParaRPr lang="en-US" sz="2400" dirty="0" smtClean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457572"/>
            <a:ext cx="8572501" cy="769409"/>
          </a:xfrm>
        </p:spPr>
        <p:txBody>
          <a:bodyPr anchor="t">
            <a:noAutofit/>
          </a:bodyPr>
          <a:lstStyle/>
          <a:p>
            <a:pPr>
              <a:buClr>
                <a:srgbClr val="002B5C"/>
              </a:buClr>
            </a:pPr>
            <a:r>
              <a:rPr lang="en-US" sz="3000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Survey Analysis: Child Care Providers </a:t>
            </a:r>
            <a:endParaRPr lang="en-US" sz="3000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745492"/>
              </p:ext>
            </p:extLst>
          </p:nvPr>
        </p:nvGraphicFramePr>
        <p:xfrm>
          <a:off x="629257" y="1365742"/>
          <a:ext cx="7859713" cy="4779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00049" y="1541721"/>
            <a:ext cx="8088921" cy="442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B5C"/>
              </a:buClr>
            </a:pPr>
            <a:endParaRPr lang="en-US" sz="2400" dirty="0" smtClean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0823"/>
            <a:ext cx="7886700" cy="1325563"/>
          </a:xfrm>
        </p:spPr>
        <p:txBody>
          <a:bodyPr anchor="t">
            <a:noAutofit/>
          </a:bodyPr>
          <a:lstStyle/>
          <a:p>
            <a:pPr>
              <a:buClr>
                <a:srgbClr val="002B5C"/>
              </a:buClr>
            </a:pPr>
            <a:r>
              <a:rPr lang="en-US" sz="3200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Parent Interviews and Experiences</a:t>
            </a:r>
            <a:endParaRPr lang="en-US" sz="3200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0049" y="1541721"/>
            <a:ext cx="8088921" cy="442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B5C"/>
              </a:buClr>
            </a:pPr>
            <a:endParaRPr lang="en-US" sz="2400" dirty="0" smtClean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99" y="1016578"/>
            <a:ext cx="7772400" cy="4452936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buClr>
                <a:srgbClr val="002B5C"/>
              </a:buClr>
            </a:pPr>
            <a:r>
              <a:rPr lang="en-US" dirty="0" smtClean="0">
                <a:solidFill>
                  <a:srgbClr val="002060"/>
                </a:solidFill>
                <a:latin typeface="Gotham Book"/>
                <a:cs typeface="Gotham Book"/>
              </a:rPr>
              <a:t>Awareness and understanding of appropriate child behavior and development</a:t>
            </a:r>
          </a:p>
          <a:p>
            <a:pPr marL="457200" lvl="1" indent="0">
              <a:lnSpc>
                <a:spcPct val="100000"/>
              </a:lnSpc>
              <a:buClr>
                <a:srgbClr val="002B5C"/>
              </a:buClr>
              <a:buNone/>
            </a:pPr>
            <a:endParaRPr lang="en-US" sz="1600" dirty="0" smtClean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lnSpc>
                <a:spcPct val="100000"/>
              </a:lnSpc>
              <a:buClr>
                <a:srgbClr val="002B5C"/>
              </a:buClr>
            </a:pPr>
            <a:r>
              <a:rPr lang="en-US" dirty="0" smtClean="0">
                <a:solidFill>
                  <a:srgbClr val="002060"/>
                </a:solidFill>
                <a:latin typeface="Gotham Book"/>
                <a:cs typeface="Gotham Book"/>
              </a:rPr>
              <a:t>Importance </a:t>
            </a:r>
            <a:r>
              <a:rPr lang="en-US" dirty="0">
                <a:solidFill>
                  <a:srgbClr val="002060"/>
                </a:solidFill>
                <a:latin typeface="Gotham Book"/>
                <a:cs typeface="Gotham Book"/>
              </a:rPr>
              <a:t>of and opportunities within the parent/teacher </a:t>
            </a:r>
            <a:r>
              <a:rPr lang="en-US" dirty="0" smtClean="0">
                <a:solidFill>
                  <a:srgbClr val="002060"/>
                </a:solidFill>
                <a:latin typeface="Gotham Book"/>
                <a:cs typeface="Gotham Book"/>
              </a:rPr>
              <a:t>relationship</a:t>
            </a:r>
          </a:p>
          <a:p>
            <a:pPr lvl="1">
              <a:lnSpc>
                <a:spcPct val="100000"/>
              </a:lnSpc>
              <a:buClr>
                <a:srgbClr val="002B5C"/>
              </a:buClr>
            </a:pPr>
            <a:endParaRPr lang="en-US" sz="16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lnSpc>
                <a:spcPct val="100000"/>
              </a:lnSpc>
              <a:buClr>
                <a:srgbClr val="002B5C"/>
              </a:buClr>
            </a:pPr>
            <a:r>
              <a:rPr lang="en-US" dirty="0">
                <a:solidFill>
                  <a:srgbClr val="002060"/>
                </a:solidFill>
                <a:latin typeface="Gotham Book"/>
                <a:cs typeface="Gotham Book"/>
              </a:rPr>
              <a:t>Reducing the stigma of challenging behaviors and mental health </a:t>
            </a:r>
            <a:r>
              <a:rPr lang="en-US" dirty="0" smtClean="0">
                <a:solidFill>
                  <a:srgbClr val="002060"/>
                </a:solidFill>
                <a:latin typeface="Gotham Book"/>
                <a:cs typeface="Gotham Book"/>
              </a:rPr>
              <a:t>conditions</a:t>
            </a:r>
          </a:p>
          <a:p>
            <a:pPr lvl="1">
              <a:lnSpc>
                <a:spcPct val="100000"/>
              </a:lnSpc>
              <a:buClr>
                <a:srgbClr val="002B5C"/>
              </a:buClr>
            </a:pPr>
            <a:endParaRPr lang="en-US" sz="1600" dirty="0" smtClean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lnSpc>
                <a:spcPct val="100000"/>
              </a:lnSpc>
              <a:buClr>
                <a:srgbClr val="002B5C"/>
              </a:buClr>
            </a:pPr>
            <a:r>
              <a:rPr lang="en-US" dirty="0" smtClean="0">
                <a:solidFill>
                  <a:srgbClr val="002060"/>
                </a:solidFill>
                <a:latin typeface="Gotham Book"/>
                <a:cs typeface="Gotham Book"/>
              </a:rPr>
              <a:t>Introducing services in a familiar and routine environment</a:t>
            </a:r>
          </a:p>
          <a:p>
            <a:pPr marL="457200" lvl="1" indent="0">
              <a:lnSpc>
                <a:spcPct val="100000"/>
              </a:lnSpc>
              <a:buClr>
                <a:srgbClr val="002B5C"/>
              </a:buClr>
              <a:buNone/>
            </a:pPr>
            <a:endParaRPr lang="en-US" sz="1600" dirty="0" smtClean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lnSpc>
                <a:spcPct val="100000"/>
              </a:lnSpc>
              <a:buClr>
                <a:srgbClr val="002B5C"/>
              </a:buClr>
            </a:pPr>
            <a:r>
              <a:rPr lang="en-US" dirty="0" smtClean="0">
                <a:solidFill>
                  <a:srgbClr val="002060"/>
                </a:solidFill>
                <a:latin typeface="Gotham Book"/>
                <a:cs typeface="Gotham Book"/>
              </a:rPr>
              <a:t>Barriers including financial qualifications, health qualifications, transportation</a:t>
            </a:r>
            <a:endParaRPr lang="en-US" dirty="0">
              <a:solidFill>
                <a:srgbClr val="002060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0579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" y="31895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1721"/>
            <a:ext cx="3886200" cy="4635242"/>
          </a:xfrm>
        </p:spPr>
        <p:txBody>
          <a:bodyPr>
            <a:normAutofit/>
          </a:bodyPr>
          <a:lstStyle/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marL="457200" lvl="1" indent="0">
              <a:lnSpc>
                <a:spcPct val="100000"/>
              </a:lnSpc>
              <a:buClr>
                <a:srgbClr val="002B5C"/>
              </a:buClr>
              <a:buNone/>
            </a:pPr>
            <a:endParaRPr lang="en-US" sz="16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lnSpc>
                <a:spcPct val="100000"/>
              </a:lnSpc>
              <a:buClr>
                <a:srgbClr val="002B5C"/>
              </a:buClr>
            </a:pPr>
            <a:endParaRPr lang="en-US" dirty="0" smtClean="0">
              <a:solidFill>
                <a:srgbClr val="002060"/>
              </a:solidFill>
              <a:latin typeface="Gotham Book"/>
              <a:cs typeface="Gotham Book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0049" y="1541721"/>
            <a:ext cx="8088921" cy="442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B5C"/>
              </a:buClr>
            </a:pPr>
            <a:endParaRPr lang="en-US" sz="2400" dirty="0" smtClean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048" y="1003679"/>
            <a:ext cx="8088921" cy="5294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B5C"/>
              </a:buClr>
            </a:pPr>
            <a:r>
              <a:rPr lang="en-US" sz="2600" b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Goals of Pilot: </a:t>
            </a:r>
          </a:p>
          <a:p>
            <a:pPr marL="914400" lvl="1" indent="-457200">
              <a:buClr>
                <a:srgbClr val="002B5C"/>
              </a:buClr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Reduce preschool suspension &amp; expulsions</a:t>
            </a:r>
          </a:p>
          <a:p>
            <a:pPr marL="914400" lvl="1" indent="-457200">
              <a:buClr>
                <a:srgbClr val="002B5C"/>
              </a:buClr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Increase early education capacity</a:t>
            </a:r>
          </a:p>
          <a:p>
            <a:pPr marL="914400" lvl="1" indent="-457200">
              <a:buClr>
                <a:srgbClr val="002B5C"/>
              </a:buClr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Increase earlier identification</a:t>
            </a:r>
          </a:p>
          <a:p>
            <a:pPr marL="914400" lvl="1" indent="-457200">
              <a:buClr>
                <a:srgbClr val="002B5C"/>
              </a:buClr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Connect to </a:t>
            </a: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parents</a:t>
            </a:r>
          </a:p>
          <a:p>
            <a:pPr lvl="1">
              <a:buClr>
                <a:srgbClr val="002B5C"/>
              </a:buClr>
            </a:pPr>
            <a:endParaRPr lang="en-US" sz="1600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002B5C"/>
              </a:buClr>
            </a:pPr>
            <a:r>
              <a:rPr lang="en-US" sz="2600" b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  <a:sym typeface="Wingdings" panose="05000000000000000000" pitchFamily="2" charset="2"/>
              </a:rPr>
              <a:t>Pilot Participants: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Clr>
                <a:srgbClr val="002B5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  <a:sym typeface="Wingdings" panose="05000000000000000000" pitchFamily="2" charset="2"/>
              </a:rPr>
              <a:t>Licensed centers, licensed family child care </a:t>
            </a: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  <a:sym typeface="Wingdings" panose="05000000000000000000" pitchFamily="2" charset="2"/>
              </a:rPr>
              <a:t>homes 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Clr>
                <a:srgbClr val="002B5C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  <a:sym typeface="Wingdings" panose="05000000000000000000" pitchFamily="2" charset="2"/>
              </a:rPr>
              <a:t>Location “hot spots”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Clr>
                <a:srgbClr val="002B5C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  <a:sym typeface="Wingdings" panose="05000000000000000000" pitchFamily="2" charset="2"/>
              </a:rPr>
              <a:t>Desire to participate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Clr>
                <a:srgbClr val="002B5C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  <a:sym typeface="Wingdings" panose="05000000000000000000" pitchFamily="2" charset="2"/>
              </a:rPr>
              <a:t>Establishing a Network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Clr>
                <a:srgbClr val="002B5C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Child </a:t>
            </a:r>
            <a:r>
              <a:rPr lang="en-US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age 0-8 </a:t>
            </a: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who:  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Clr>
                <a:srgbClr val="002B5C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Exhibited challenging behavior without </a:t>
            </a:r>
            <a:r>
              <a:rPr lang="en-US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diagnosis OR 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Clr>
                <a:srgbClr val="002B5C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Have a diagnosis </a:t>
            </a:r>
            <a:r>
              <a:rPr lang="en-US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but deemed ineligible for </a:t>
            </a: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services </a:t>
            </a:r>
            <a:r>
              <a:rPr lang="en-US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that would support their behavior in the classroom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0049" y="457572"/>
            <a:ext cx="8572501" cy="7694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B5C"/>
              </a:buClr>
            </a:pPr>
            <a:r>
              <a:rPr lang="en-US" sz="3200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Orange County Pilot Program</a:t>
            </a:r>
            <a:endParaRPr lang="en-US" sz="3200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457572"/>
            <a:ext cx="8572501" cy="769409"/>
          </a:xfrm>
        </p:spPr>
        <p:txBody>
          <a:bodyPr anchor="t">
            <a:noAutofit/>
          </a:bodyPr>
          <a:lstStyle/>
          <a:p>
            <a:pPr>
              <a:buClr>
                <a:srgbClr val="002B5C"/>
              </a:buClr>
            </a:pPr>
            <a:r>
              <a:rPr lang="en-US" sz="3200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Orange County Pilot Program</a:t>
            </a:r>
            <a:endParaRPr lang="en-US" sz="3200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57110"/>
            <a:ext cx="7860321" cy="5009445"/>
          </a:xfrm>
        </p:spPr>
        <p:txBody>
          <a:bodyPr>
            <a:normAutofit/>
          </a:bodyPr>
          <a:lstStyle/>
          <a:p>
            <a:pPr marL="0" indent="0">
              <a:buClr>
                <a:srgbClr val="002B5C"/>
              </a:buClr>
              <a:buNone/>
            </a:pP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9FAB17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 marL="0" indent="0">
              <a:buClr>
                <a:srgbClr val="002B5C"/>
              </a:buClr>
              <a:buNone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0049" y="1119737"/>
            <a:ext cx="8088921" cy="4823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B5C"/>
              </a:buClr>
            </a:pPr>
            <a:r>
              <a:rPr lang="en-US" sz="2600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Systems development/ integration:</a:t>
            </a:r>
          </a:p>
          <a:p>
            <a:pPr lvl="1">
              <a:buClr>
                <a:srgbClr val="002B5C"/>
              </a:buClr>
            </a:pPr>
            <a:r>
              <a:rPr lang="en-US" sz="20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Help Me Grow </a:t>
            </a:r>
            <a:r>
              <a:rPr lang="en-US" sz="20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developmental screenings</a:t>
            </a:r>
          </a:p>
          <a:p>
            <a:pPr lvl="1">
              <a:buClr>
                <a:srgbClr val="002B5C"/>
              </a:buClr>
            </a:pPr>
            <a:r>
              <a:rPr lang="en-US" sz="20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  <a:sym typeface="Wingdings" panose="05000000000000000000" pitchFamily="2" charset="2"/>
              </a:rPr>
              <a:t>Children’s Hospital of Orange County </a:t>
            </a:r>
            <a:r>
              <a:rPr lang="en-US" sz="20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  <a:sym typeface="Wingdings"/>
              </a:rPr>
              <a:t> clinical services</a:t>
            </a:r>
          </a:p>
          <a:p>
            <a:pPr lvl="1">
              <a:buClr>
                <a:srgbClr val="002B5C"/>
              </a:buClr>
            </a:pPr>
            <a:r>
              <a:rPr lang="en-US" sz="20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  <a:sym typeface="Wingdings"/>
              </a:rPr>
              <a:t>Community organizations  behavior interventions, parent education</a:t>
            </a:r>
            <a:r>
              <a:rPr lang="en-US" sz="20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  <a:sym typeface="Wingdings" panose="05000000000000000000" pitchFamily="2" charset="2"/>
              </a:rPr>
              <a:t>, social services</a:t>
            </a:r>
          </a:p>
          <a:p>
            <a:pPr marL="457200" lvl="1" indent="0">
              <a:buClr>
                <a:srgbClr val="002B5C"/>
              </a:buClr>
              <a:buNone/>
            </a:pPr>
            <a:endParaRPr lang="en-US" sz="1600" dirty="0" smtClean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Clr>
                <a:srgbClr val="002B5C"/>
              </a:buClr>
            </a:pPr>
            <a:r>
              <a:rPr lang="en-US" sz="2600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  <a:sym typeface="Wingdings" panose="05000000000000000000" pitchFamily="2" charset="2"/>
              </a:rPr>
              <a:t>Key Components:</a:t>
            </a:r>
          </a:p>
          <a:p>
            <a:pPr lvl="1">
              <a:buClr>
                <a:srgbClr val="002B5C"/>
              </a:buClr>
            </a:pPr>
            <a:r>
              <a:rPr lang="en-US" sz="20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  <a:sym typeface="Wingdings" panose="05000000000000000000" pitchFamily="2" charset="2"/>
              </a:rPr>
              <a:t>On-Site Consultation &amp; Coaching </a:t>
            </a:r>
          </a:p>
          <a:p>
            <a:pPr lvl="1">
              <a:buClr>
                <a:srgbClr val="002B5C"/>
              </a:buClr>
            </a:pPr>
            <a:r>
              <a:rPr lang="en-US" sz="20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  <a:sym typeface="Wingdings" panose="05000000000000000000" pitchFamily="2" charset="2"/>
              </a:rPr>
              <a:t>Provider &amp; Parent Education</a:t>
            </a:r>
          </a:p>
          <a:p>
            <a:pPr lvl="1">
              <a:buClr>
                <a:srgbClr val="002B5C"/>
              </a:buClr>
            </a:pPr>
            <a:r>
              <a:rPr lang="en-US" sz="20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  <a:sym typeface="Wingdings" panose="05000000000000000000" pitchFamily="2" charset="2"/>
              </a:rPr>
              <a:t>Referrals</a:t>
            </a:r>
          </a:p>
          <a:p>
            <a:pPr lvl="1">
              <a:buClr>
                <a:srgbClr val="002B5C"/>
              </a:buClr>
            </a:pPr>
            <a:r>
              <a:rPr lang="en-US" sz="20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  <a:sym typeface="Wingdings" panose="05000000000000000000" pitchFamily="2" charset="2"/>
              </a:rPr>
              <a:t>Direct Clinical Assessment &amp; Services</a:t>
            </a:r>
            <a:endParaRPr lang="en-US" sz="2000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695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 rot="10800000" flipH="1" flipV="1">
            <a:off x="811370" y="2630578"/>
            <a:ext cx="7765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First 5 Alameda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572"/>
            <a:ext cx="7886700" cy="769409"/>
          </a:xfrm>
        </p:spPr>
        <p:txBody>
          <a:bodyPr anchor="t">
            <a:normAutofit/>
          </a:bodyPr>
          <a:lstStyle/>
          <a:p>
            <a:pPr>
              <a:buClr>
                <a:srgbClr val="002B5C"/>
              </a:buClr>
            </a:pPr>
            <a:r>
              <a:rPr lang="en-US" sz="3600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Presentation Overview</a:t>
            </a:r>
            <a:endParaRPr lang="en-US" sz="3600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7110"/>
            <a:ext cx="7886700" cy="50094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B5C"/>
              </a:buClr>
              <a:buNone/>
            </a:pP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Experiences from the early mental health and prevention field: 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B5C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Power of partnerships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B5C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Social emotional health/ Intensive intervention 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B5C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Early identification and screening 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B5C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Family engagement 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B5C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Challenges and opportunities of early prevention 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B5C"/>
              </a:buClr>
              <a:buFont typeface="+mj-lt"/>
              <a:buAutoNum type="arabicPeriod"/>
            </a:pPr>
            <a:endParaRPr lang="en-US" dirty="0" smtClean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2B5C"/>
              </a:buClr>
              <a:buNone/>
            </a:pPr>
            <a:endParaRPr lang="en-US" sz="20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9FAB17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 marL="0" indent="0">
              <a:buClr>
                <a:srgbClr val="002B5C"/>
              </a:buClr>
              <a:buNone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2904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457572"/>
            <a:ext cx="8634548" cy="769409"/>
          </a:xfrm>
        </p:spPr>
        <p:txBody>
          <a:bodyPr anchor="t">
            <a:noAutofit/>
          </a:bodyPr>
          <a:lstStyle/>
          <a:p>
            <a:pPr>
              <a:buClr>
                <a:srgbClr val="002B5C"/>
              </a:buClr>
            </a:pPr>
            <a:r>
              <a:rPr lang="en-US" sz="3400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Unique Context of ECE</a:t>
            </a:r>
            <a:endParaRPr lang="en-US" sz="3400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21" y="1123475"/>
            <a:ext cx="8249065" cy="500944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002B5C"/>
              </a:buClr>
              <a:buNone/>
            </a:pPr>
            <a:endParaRPr lang="en-US" sz="20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9FAB17"/>
              </a:solidFill>
              <a:latin typeface="Gotham Book"/>
              <a:cs typeface="Gotham Book"/>
            </a:endParaRPr>
          </a:p>
          <a:p>
            <a:pPr marL="0" indent="0">
              <a:buClr>
                <a:srgbClr val="002B5C"/>
              </a:buClr>
              <a:buNone/>
            </a:pPr>
            <a:endParaRPr lang="en-US" sz="2400" dirty="0" smtClean="0">
              <a:solidFill>
                <a:srgbClr val="002B5C"/>
              </a:solidFill>
              <a:latin typeface="Gotham Book"/>
              <a:cs typeface="Gotham Book"/>
            </a:endParaRPr>
          </a:p>
          <a:p>
            <a:pPr marL="0" indent="0">
              <a:buClr>
                <a:srgbClr val="002B5C"/>
              </a:buClr>
              <a:buNone/>
            </a:pPr>
            <a:endParaRPr lang="en-US" sz="2400" dirty="0" smtClean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0446" y="1116909"/>
            <a:ext cx="8321040" cy="5016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B5C"/>
              </a:buClr>
            </a:pPr>
            <a:r>
              <a:rPr lang="en-US" sz="24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Kindergarten </a:t>
            </a:r>
            <a:r>
              <a:rPr lang="en-US" sz="24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teachers know what research reinforces: </a:t>
            </a:r>
            <a:endParaRPr lang="en-US" sz="2400" dirty="0" smtClean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002B5C"/>
              </a:buClr>
              <a:buFont typeface="Arial" panose="020B0604020202020204" pitchFamily="34" charset="0"/>
              <a:buNone/>
            </a:pPr>
            <a:r>
              <a:rPr lang="en-US" sz="2400" b="1" i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social </a:t>
            </a:r>
            <a:r>
              <a:rPr lang="en-US" sz="2400" b="1" i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emotional self-regulation </a:t>
            </a:r>
            <a:r>
              <a:rPr lang="en-US" sz="2400" b="1" i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= ready </a:t>
            </a:r>
            <a:r>
              <a:rPr lang="en-US" sz="2400" b="1" i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to </a:t>
            </a:r>
            <a:r>
              <a:rPr lang="en-US" sz="2400" b="1" i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learn  </a:t>
            </a:r>
            <a:endParaRPr lang="en-US" sz="2400" b="1" i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002B5C"/>
              </a:buClr>
              <a:buFont typeface="Arial" panose="020B0604020202020204" pitchFamily="34" charset="0"/>
              <a:buNone/>
            </a:pPr>
            <a:endParaRPr lang="en-US" sz="1700" b="1" i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2B5C"/>
              </a:buClr>
            </a:pPr>
            <a:r>
              <a:rPr lang="en-US" sz="24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Early </a:t>
            </a:r>
            <a:r>
              <a:rPr lang="en-US" sz="24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care and education (ECE) ideal for social emotional learning and early identification of mental health concerns. </a:t>
            </a:r>
            <a:endParaRPr lang="en-US" sz="2400" dirty="0" smtClean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 marL="0" indent="0">
              <a:buClr>
                <a:srgbClr val="002B5C"/>
              </a:buClr>
              <a:buNone/>
            </a:pPr>
            <a:endParaRPr lang="en-US" sz="1600" dirty="0" smtClean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2B5C"/>
              </a:buClr>
            </a:pPr>
            <a:r>
              <a:rPr lang="en-US" sz="24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But must be delivered in the unique context that is ECE – Lessons learned in Alameda County: </a:t>
            </a:r>
          </a:p>
          <a:p>
            <a:pPr marL="914400" lvl="1" indent="-457200">
              <a:buClr>
                <a:srgbClr val="002B5C"/>
              </a:buClr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Many pathways to kindergarten </a:t>
            </a:r>
          </a:p>
          <a:p>
            <a:pPr marL="914400" lvl="1" indent="-457200">
              <a:buClr>
                <a:srgbClr val="002B5C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ECE Workforce Characteristics</a:t>
            </a:r>
          </a:p>
          <a:p>
            <a:pPr marL="914400" lvl="1" indent="-457200">
              <a:buClr>
                <a:srgbClr val="002B5C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Need for developmental specificity</a:t>
            </a:r>
            <a:endParaRPr lang="en-US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002B5C"/>
              </a:buCl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002B5C"/>
              </a:buClr>
              <a:buFont typeface="Arial" panose="020B0604020202020204" pitchFamily="34" charset="0"/>
              <a:buNone/>
            </a:pPr>
            <a:endParaRPr lang="en-US" sz="2000" dirty="0" smtClean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" y="34791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1226506"/>
            <a:ext cx="8249065" cy="500944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002B5C"/>
              </a:buClr>
              <a:buNone/>
            </a:pPr>
            <a:endParaRPr lang="en-US" sz="20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9FAB17"/>
              </a:solidFill>
              <a:latin typeface="Gotham Book"/>
              <a:cs typeface="Gotham Book"/>
            </a:endParaRPr>
          </a:p>
          <a:p>
            <a:pPr marL="0" indent="0">
              <a:buClr>
                <a:srgbClr val="002B5C"/>
              </a:buClr>
              <a:buNone/>
            </a:pPr>
            <a:endParaRPr lang="en-US" sz="2400" dirty="0" smtClean="0">
              <a:solidFill>
                <a:srgbClr val="002B5C"/>
              </a:solidFill>
              <a:latin typeface="Gotham Book"/>
              <a:cs typeface="Gotham Book"/>
            </a:endParaRPr>
          </a:p>
          <a:p>
            <a:pPr marL="457200" lvl="1" indent="0">
              <a:buClr>
                <a:srgbClr val="002B5C"/>
              </a:buClr>
              <a:buNone/>
            </a:pPr>
            <a:endParaRPr lang="en-US" sz="2000" dirty="0" smtClean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89" y="1031352"/>
            <a:ext cx="8758517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2B5C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Unlike </a:t>
            </a:r>
            <a:r>
              <a:rPr lang="en-US" sz="26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1</a:t>
            </a:r>
            <a:r>
              <a:rPr lang="en-US" sz="2600" baseline="300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st</a:t>
            </a:r>
            <a:r>
              <a:rPr lang="en-US" sz="26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 -12</a:t>
            </a:r>
            <a:r>
              <a:rPr lang="en-US" sz="2600" baseline="300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th</a:t>
            </a:r>
            <a:r>
              <a:rPr lang="en-US" sz="26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 grade, early </a:t>
            </a:r>
            <a:r>
              <a:rPr lang="en-US" sz="26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learning  is not required</a:t>
            </a:r>
          </a:p>
          <a:p>
            <a:pPr marL="1257300" lvl="2" indent="-342900">
              <a:buClr>
                <a:srgbClr val="002B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40% of our 3-5 year olds don’t attend licensed </a:t>
            </a:r>
            <a:r>
              <a:rPr lang="en-US" sz="20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care</a:t>
            </a:r>
          </a:p>
          <a:p>
            <a:pPr lvl="2">
              <a:buClr>
                <a:srgbClr val="002B5C"/>
              </a:buClr>
            </a:pPr>
            <a:endParaRPr lang="en-US" sz="1600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002B5C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State ECE </a:t>
            </a:r>
            <a:r>
              <a:rPr lang="en-US" sz="26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subsidy </a:t>
            </a:r>
            <a:r>
              <a:rPr lang="en-US" sz="26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in </a:t>
            </a:r>
            <a:r>
              <a:rPr lang="en-US" sz="26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many </a:t>
            </a:r>
            <a:r>
              <a:rPr lang="en-US" sz="26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settings:  </a:t>
            </a:r>
            <a:endParaRPr lang="en-US" sz="2600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 marL="1257300" lvl="2" indent="-342900">
              <a:buClr>
                <a:srgbClr val="002B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School district CDC’s</a:t>
            </a:r>
          </a:p>
          <a:p>
            <a:pPr marL="1257300" lvl="2" indent="-342900">
              <a:buClr>
                <a:srgbClr val="002B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CBO’s </a:t>
            </a:r>
          </a:p>
          <a:p>
            <a:pPr marL="1257300" lvl="2" indent="-342900">
              <a:buClr>
                <a:srgbClr val="002B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FCC and FFN</a:t>
            </a:r>
          </a:p>
          <a:p>
            <a:pPr marL="1257300" lvl="2" indent="-342900">
              <a:buClr>
                <a:srgbClr val="002B5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Private </a:t>
            </a:r>
            <a:r>
              <a:rPr lang="en-US" sz="20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child care centers</a:t>
            </a:r>
          </a:p>
          <a:p>
            <a:pPr lvl="2">
              <a:buClr>
                <a:srgbClr val="002B5C"/>
              </a:buClr>
            </a:pPr>
            <a:endParaRPr lang="en-US" sz="1600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002B5C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Key </a:t>
            </a:r>
            <a:r>
              <a:rPr lang="en-US" sz="2800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Takeaways</a:t>
            </a:r>
            <a:r>
              <a:rPr lang="en-US" sz="28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: </a:t>
            </a:r>
          </a:p>
          <a:p>
            <a:pPr marL="1257300" lvl="2" indent="-342900">
              <a:buClr>
                <a:srgbClr val="002B5C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Engage </a:t>
            </a:r>
            <a:r>
              <a:rPr lang="en-US" sz="22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families to increase access  to and utilization of formal early </a:t>
            </a:r>
            <a:r>
              <a:rPr lang="en-US" sz="22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learning; </a:t>
            </a:r>
            <a:endParaRPr lang="en-US" sz="2200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 marL="1257300" lvl="2" indent="-342900">
              <a:buClr>
                <a:srgbClr val="002B5C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Look beyond just local education agencies to all state supported preschool settings</a:t>
            </a:r>
          </a:p>
          <a:p>
            <a:pPr marL="1257300" lvl="2" indent="-342900">
              <a:buClr>
                <a:srgbClr val="002B5C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002B5C"/>
              </a:buClr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002B5C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 marL="1257300" lvl="2" indent="-342900">
              <a:buClr>
                <a:srgbClr val="002B5C"/>
              </a:buClr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 lvl="2">
              <a:buClr>
                <a:srgbClr val="002B5C"/>
              </a:buClr>
            </a:pPr>
            <a:endParaRPr lang="en-US" sz="2000" b="1" dirty="0" smtClean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002B5C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0446" y="457572"/>
            <a:ext cx="8634548" cy="769409"/>
          </a:xfrm>
        </p:spPr>
        <p:txBody>
          <a:bodyPr anchor="t">
            <a:noAutofit/>
          </a:bodyPr>
          <a:lstStyle/>
          <a:p>
            <a:pPr>
              <a:buClr>
                <a:srgbClr val="002B5C"/>
              </a:buClr>
            </a:pPr>
            <a:r>
              <a:rPr lang="en-US" sz="3400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1) Many Pathways to Kindergarten</a:t>
            </a:r>
            <a:endParaRPr lang="en-US" sz="3400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457572"/>
            <a:ext cx="8634548" cy="769409"/>
          </a:xfrm>
        </p:spPr>
        <p:txBody>
          <a:bodyPr anchor="t">
            <a:noAutofit/>
          </a:bodyPr>
          <a:lstStyle/>
          <a:p>
            <a:pPr>
              <a:buClr>
                <a:srgbClr val="002B5C"/>
              </a:buClr>
            </a:pPr>
            <a:r>
              <a:rPr lang="en-US" sz="3400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2) ECE Workforce Characteristics</a:t>
            </a:r>
            <a:endParaRPr lang="en-US" sz="3400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21" y="1123475"/>
            <a:ext cx="8249065" cy="500944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002B5C"/>
              </a:buClr>
              <a:buNone/>
            </a:pPr>
            <a:endParaRPr lang="en-US" sz="20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9FAB17"/>
              </a:solidFill>
              <a:latin typeface="Gotham Book"/>
              <a:cs typeface="Gotham Book"/>
            </a:endParaRPr>
          </a:p>
          <a:p>
            <a:pPr marL="0" indent="0">
              <a:buClr>
                <a:srgbClr val="002B5C"/>
              </a:buClr>
              <a:buNone/>
            </a:pPr>
            <a:endParaRPr lang="en-US" sz="2400" dirty="0" smtClean="0">
              <a:solidFill>
                <a:srgbClr val="002B5C"/>
              </a:solidFill>
              <a:latin typeface="Gotham Book"/>
              <a:cs typeface="Gotham Book"/>
            </a:endParaRPr>
          </a:p>
          <a:p>
            <a:pPr marL="0" indent="0">
              <a:buClr>
                <a:srgbClr val="002B5C"/>
              </a:buClr>
              <a:buNone/>
            </a:pPr>
            <a:endParaRPr lang="en-US" sz="2400" dirty="0" smtClean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0446" y="1116909"/>
            <a:ext cx="8496082" cy="486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B5C"/>
              </a:buClr>
            </a:pPr>
            <a:r>
              <a:rPr lang="en-US" sz="26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Some “givens” in the K-12 system may not apply in ECE – even when it is a school district classroom</a:t>
            </a:r>
          </a:p>
          <a:p>
            <a:pPr lvl="1">
              <a:buClr>
                <a:srgbClr val="002B5C"/>
              </a:buClr>
            </a:pPr>
            <a:r>
              <a:rPr lang="en-US" sz="20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Schedules</a:t>
            </a:r>
          </a:p>
          <a:p>
            <a:pPr lvl="1">
              <a:buClr>
                <a:srgbClr val="002B5C"/>
              </a:buClr>
            </a:pPr>
            <a:r>
              <a:rPr lang="en-US" sz="20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Compensation</a:t>
            </a:r>
          </a:p>
          <a:p>
            <a:pPr lvl="1">
              <a:buClr>
                <a:srgbClr val="002B5C"/>
              </a:buClr>
            </a:pPr>
            <a:r>
              <a:rPr lang="en-US" sz="20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Credentialing </a:t>
            </a:r>
          </a:p>
          <a:p>
            <a:pPr lvl="1">
              <a:buClr>
                <a:srgbClr val="002B5C"/>
              </a:buClr>
            </a:pPr>
            <a:endParaRPr lang="en-US" sz="2000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2B5C"/>
              </a:buClr>
            </a:pPr>
            <a:r>
              <a:rPr lang="en-US" sz="2600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Key Takeaways</a:t>
            </a:r>
            <a:r>
              <a:rPr lang="en-US" sz="26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: Funding for schoolwide climate interventions need to allow for flexible use of:</a:t>
            </a:r>
          </a:p>
          <a:p>
            <a:pPr lvl="1">
              <a:buClr>
                <a:srgbClr val="002B5C"/>
              </a:buClr>
            </a:pPr>
            <a:r>
              <a:rPr lang="en-US" sz="20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Training, coaching, and release time</a:t>
            </a:r>
          </a:p>
          <a:p>
            <a:pPr lvl="1">
              <a:buClr>
                <a:srgbClr val="002B5C"/>
              </a:buClr>
            </a:pPr>
            <a:r>
              <a:rPr lang="en-US" sz="20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Differently credentialed mental health workers</a:t>
            </a:r>
          </a:p>
          <a:p>
            <a:pPr lvl="1">
              <a:buClr>
                <a:srgbClr val="002B5C"/>
              </a:buClr>
            </a:pPr>
            <a:r>
              <a:rPr lang="en-US" sz="20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Support for “job crafting” and pay parity</a:t>
            </a:r>
          </a:p>
          <a:p>
            <a:pPr lvl="1">
              <a:buClr>
                <a:srgbClr val="002B5C"/>
              </a:buClr>
            </a:pPr>
            <a:endParaRPr lang="en-US" sz="2000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 lvl="1">
              <a:buClr>
                <a:srgbClr val="002B5C"/>
              </a:buClr>
            </a:pPr>
            <a:endParaRPr lang="en-US" sz="2000" dirty="0" smtClean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457572"/>
            <a:ext cx="8634548" cy="769409"/>
          </a:xfrm>
        </p:spPr>
        <p:txBody>
          <a:bodyPr anchor="t">
            <a:noAutofit/>
          </a:bodyPr>
          <a:lstStyle/>
          <a:p>
            <a:pPr>
              <a:buClr>
                <a:srgbClr val="002B5C"/>
              </a:buClr>
            </a:pPr>
            <a:r>
              <a:rPr lang="en-US" sz="3400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3) Developmental Specificity </a:t>
            </a:r>
            <a:endParaRPr lang="en-US" sz="3400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21" y="1123475"/>
            <a:ext cx="8249065" cy="500944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002B5C"/>
              </a:buClr>
              <a:buNone/>
            </a:pPr>
            <a:endParaRPr lang="en-US" sz="20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9FAB17"/>
              </a:solidFill>
              <a:latin typeface="Gotham Book"/>
              <a:cs typeface="Gotham Book"/>
            </a:endParaRPr>
          </a:p>
          <a:p>
            <a:pPr marL="0" indent="0">
              <a:buClr>
                <a:srgbClr val="002B5C"/>
              </a:buClr>
              <a:buNone/>
            </a:pPr>
            <a:endParaRPr lang="en-US" sz="2400" dirty="0" smtClean="0">
              <a:solidFill>
                <a:srgbClr val="002B5C"/>
              </a:solidFill>
              <a:latin typeface="Gotham Book"/>
              <a:cs typeface="Gotham Book"/>
            </a:endParaRPr>
          </a:p>
          <a:p>
            <a:pPr marL="0" indent="0">
              <a:buClr>
                <a:srgbClr val="002B5C"/>
              </a:buClr>
              <a:buNone/>
            </a:pPr>
            <a:endParaRPr lang="en-US" sz="2400" dirty="0" smtClean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0446" y="1116909"/>
            <a:ext cx="8634548" cy="5016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B5C"/>
              </a:buClr>
            </a:pPr>
            <a:r>
              <a:rPr lang="en-US" sz="24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Lower expulsion rates when teachers report having access to mental health consultation. Includes:</a:t>
            </a:r>
          </a:p>
          <a:p>
            <a:pPr lvl="1">
              <a:buClr>
                <a:srgbClr val="002B5C"/>
              </a:buClr>
            </a:pPr>
            <a:r>
              <a:rPr lang="en-US" sz="22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Classroom consultation</a:t>
            </a:r>
          </a:p>
          <a:p>
            <a:pPr lvl="1">
              <a:buClr>
                <a:srgbClr val="002B5C"/>
              </a:buClr>
            </a:pPr>
            <a:r>
              <a:rPr lang="en-US" sz="22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Individual child consultation</a:t>
            </a:r>
          </a:p>
          <a:p>
            <a:pPr marL="0" indent="0">
              <a:buClr>
                <a:srgbClr val="002B5C"/>
              </a:buClr>
              <a:buFont typeface="Arial" panose="020B0604020202020204" pitchFamily="34" charset="0"/>
              <a:buNone/>
            </a:pPr>
            <a:endParaRPr lang="en-US" sz="1600" dirty="0" smtClean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2B5C"/>
              </a:buClr>
            </a:pPr>
            <a:r>
              <a:rPr lang="en-US" sz="24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Early childhood mental health consultants are cross trained in both early childhood mental health, child development, and ECE practice</a:t>
            </a:r>
          </a:p>
          <a:p>
            <a:pPr marL="0" indent="0">
              <a:buClr>
                <a:srgbClr val="002B5C"/>
              </a:buClr>
              <a:buFont typeface="Arial" panose="020B0604020202020204" pitchFamily="34" charset="0"/>
              <a:buNone/>
            </a:pPr>
            <a:endParaRPr lang="en-US" sz="1600" dirty="0" smtClean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2B5C"/>
              </a:buClr>
            </a:pPr>
            <a:r>
              <a:rPr lang="en-US" sz="24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California Department of Ed has invested in a positive behavior support model specific to early learning – CA CSEFEL – in alignment with PBIS</a:t>
            </a:r>
          </a:p>
        </p:txBody>
      </p:sp>
    </p:spTree>
    <p:extLst>
      <p:ext uri="{BB962C8B-B14F-4D97-AF65-F5344CB8AC3E}">
        <p14:creationId xmlns:p14="http://schemas.microsoft.com/office/powerpoint/2010/main" val="6103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457572"/>
            <a:ext cx="8634548" cy="769409"/>
          </a:xfrm>
        </p:spPr>
        <p:txBody>
          <a:bodyPr anchor="t">
            <a:noAutofit/>
          </a:bodyPr>
          <a:lstStyle/>
          <a:p>
            <a:pPr>
              <a:buClr>
                <a:srgbClr val="002B5C"/>
              </a:buClr>
            </a:pPr>
            <a:r>
              <a:rPr lang="en-US" sz="3400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Key Takeaways</a:t>
            </a:r>
            <a:endParaRPr lang="en-US" sz="3400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21" y="1123475"/>
            <a:ext cx="8249065" cy="50094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2B5C"/>
              </a:buClr>
            </a:pPr>
            <a:r>
              <a:rPr lang="en-US" sz="2000" b="1" dirty="0" smtClean="0">
                <a:solidFill>
                  <a:srgbClr val="002060"/>
                </a:solidFill>
                <a:latin typeface="Gotham Book"/>
                <a:cs typeface="Gotham Book"/>
              </a:rPr>
              <a:t>Program Alignment &amp; Partnership Opportunities: </a:t>
            </a:r>
          </a:p>
          <a:p>
            <a:pPr lvl="1">
              <a:spcBef>
                <a:spcPts val="0"/>
              </a:spcBef>
              <a:buClr>
                <a:srgbClr val="002B5C"/>
              </a:buClr>
            </a:pPr>
            <a:r>
              <a:rPr lang="en-US" sz="1600" b="1" dirty="0" smtClean="0">
                <a:solidFill>
                  <a:srgbClr val="002060"/>
                </a:solidFill>
                <a:latin typeface="Gotham Book"/>
                <a:cs typeface="Gotham Book"/>
              </a:rPr>
              <a:t>QRIS - </a:t>
            </a:r>
            <a:r>
              <a:rPr lang="en-US" sz="1600" dirty="0" smtClean="0">
                <a:solidFill>
                  <a:srgbClr val="002060"/>
                </a:solidFill>
                <a:latin typeface="Gotham Book"/>
                <a:cs typeface="Gotham Book"/>
              </a:rPr>
              <a:t>Professional development pathways for ECE providers and promotes ASQ/ developmental screening; In all 58 counties </a:t>
            </a:r>
          </a:p>
          <a:p>
            <a:pPr lvl="1">
              <a:spcBef>
                <a:spcPts val="0"/>
              </a:spcBef>
              <a:buClr>
                <a:srgbClr val="002B5C"/>
              </a:buClr>
            </a:pPr>
            <a:r>
              <a:rPr lang="en-US" sz="1600" b="1" dirty="0" smtClean="0">
                <a:solidFill>
                  <a:srgbClr val="002060"/>
                </a:solidFill>
                <a:latin typeface="Gotham Book"/>
                <a:cs typeface="Gotham Book"/>
              </a:rPr>
              <a:t>Help Me Grow </a:t>
            </a:r>
            <a:r>
              <a:rPr lang="en-US" sz="1600" dirty="0" smtClean="0">
                <a:solidFill>
                  <a:srgbClr val="002060"/>
                </a:solidFill>
                <a:latin typeface="Gotham Book"/>
                <a:cs typeface="Gotham Book"/>
              </a:rPr>
              <a:t>– Resource referrals for developmental screenings and parent education. Currently in 15 counties and expanding. </a:t>
            </a:r>
          </a:p>
          <a:p>
            <a:pPr marL="457200" lvl="1" indent="0">
              <a:spcBef>
                <a:spcPts val="0"/>
              </a:spcBef>
              <a:buClr>
                <a:srgbClr val="002B5C"/>
              </a:buClr>
              <a:buNone/>
            </a:pPr>
            <a:endParaRPr lang="en-US" sz="1600" dirty="0" smtClean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spcBef>
                <a:spcPts val="0"/>
              </a:spcBef>
              <a:buClr>
                <a:srgbClr val="002B5C"/>
              </a:buClr>
            </a:pPr>
            <a:r>
              <a:rPr lang="en-US" sz="2000" b="1" dirty="0" smtClean="0">
                <a:solidFill>
                  <a:srgbClr val="002060"/>
                </a:solidFill>
                <a:latin typeface="Gotham Book"/>
                <a:cs typeface="Gotham Book"/>
              </a:rPr>
              <a:t>Unique Insights for ECE</a:t>
            </a:r>
          </a:p>
          <a:p>
            <a:pPr lvl="1">
              <a:spcBef>
                <a:spcPts val="0"/>
              </a:spcBef>
              <a:buClr>
                <a:srgbClr val="002B5C"/>
              </a:buClr>
            </a:pPr>
            <a:r>
              <a:rPr lang="en-US" sz="1600" dirty="0" smtClean="0">
                <a:solidFill>
                  <a:srgbClr val="002060"/>
                </a:solidFill>
                <a:latin typeface="Gotham Book"/>
                <a:cs typeface="Gotham Book"/>
              </a:rPr>
              <a:t>Array of pathways Kindergarten – family engagement critical </a:t>
            </a:r>
          </a:p>
          <a:p>
            <a:pPr lvl="1">
              <a:spcBef>
                <a:spcPts val="0"/>
              </a:spcBef>
              <a:buClr>
                <a:srgbClr val="002B5C"/>
              </a:buClr>
            </a:pPr>
            <a:r>
              <a:rPr lang="en-US" sz="1600" dirty="0" err="1" smtClean="0">
                <a:solidFill>
                  <a:srgbClr val="002060"/>
                </a:solidFill>
                <a:latin typeface="Gotham Book"/>
                <a:cs typeface="Gotham Book"/>
              </a:rPr>
              <a:t>PreK</a:t>
            </a:r>
            <a:r>
              <a:rPr lang="en-US" sz="1600" dirty="0" smtClean="0">
                <a:solidFill>
                  <a:srgbClr val="002060"/>
                </a:solidFill>
                <a:latin typeface="Gotham Book"/>
                <a:cs typeface="Gotham Book"/>
              </a:rPr>
              <a:t> workforce differences </a:t>
            </a:r>
          </a:p>
          <a:p>
            <a:pPr lvl="1">
              <a:spcBef>
                <a:spcPts val="0"/>
              </a:spcBef>
              <a:buClr>
                <a:srgbClr val="002B5C"/>
              </a:buClr>
            </a:pPr>
            <a:r>
              <a:rPr lang="en-US" sz="16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Developmentally </a:t>
            </a:r>
            <a:r>
              <a:rPr lang="en-US" sz="16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specific evidence based models – like CSEFEL and ECMHC – </a:t>
            </a:r>
            <a:r>
              <a:rPr lang="en-US" sz="16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are consistent with </a:t>
            </a:r>
            <a:r>
              <a:rPr lang="en-US" sz="16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PBIS.  </a:t>
            </a:r>
          </a:p>
          <a:p>
            <a:pPr marL="457200" lvl="1" indent="0">
              <a:spcBef>
                <a:spcPts val="0"/>
              </a:spcBef>
              <a:buClr>
                <a:srgbClr val="002B5C"/>
              </a:buClr>
              <a:buNone/>
            </a:pPr>
            <a:endParaRPr lang="en-US" sz="1600" dirty="0" smtClean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spcBef>
                <a:spcPts val="0"/>
              </a:spcBef>
              <a:buClr>
                <a:srgbClr val="002B5C"/>
              </a:buClr>
            </a:pPr>
            <a:r>
              <a:rPr lang="en-US" sz="2000" b="1" dirty="0">
                <a:solidFill>
                  <a:srgbClr val="002060"/>
                </a:solidFill>
                <a:latin typeface="Gotham Book"/>
                <a:cs typeface="Gotham Book"/>
              </a:rPr>
              <a:t>Partnerships and </a:t>
            </a:r>
            <a:r>
              <a:rPr lang="en-US" sz="2000" b="1" dirty="0" smtClean="0">
                <a:solidFill>
                  <a:srgbClr val="002060"/>
                </a:solidFill>
                <a:latin typeface="Gotham Book"/>
                <a:cs typeface="Gotham Book"/>
              </a:rPr>
              <a:t>Leveraged Funding </a:t>
            </a:r>
          </a:p>
          <a:p>
            <a:pPr lvl="1">
              <a:spcBef>
                <a:spcPts val="0"/>
              </a:spcBef>
              <a:buClr>
                <a:srgbClr val="002B5C"/>
              </a:buClr>
            </a:pPr>
            <a:r>
              <a:rPr lang="en-US" sz="16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What makes programs possible and successful </a:t>
            </a:r>
          </a:p>
          <a:p>
            <a:pPr lvl="1">
              <a:spcBef>
                <a:spcPts val="0"/>
              </a:spcBef>
              <a:buClr>
                <a:srgbClr val="002B5C"/>
              </a:buClr>
            </a:pPr>
            <a:r>
              <a:rPr lang="en-US" sz="16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Blended funding streams are the norm; sustainability is the challenge </a:t>
            </a:r>
          </a:p>
          <a:p>
            <a:pPr lvl="1">
              <a:spcBef>
                <a:spcPts val="0"/>
              </a:spcBef>
              <a:buClr>
                <a:srgbClr val="002B5C"/>
              </a:buClr>
            </a:pPr>
            <a:r>
              <a:rPr lang="en-US" sz="16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First </a:t>
            </a:r>
            <a:r>
              <a:rPr lang="en-US" sz="1600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5 wants to be partner as you move forward with your </a:t>
            </a:r>
            <a:r>
              <a:rPr lang="en-US" sz="1600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pilot</a:t>
            </a: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spcBef>
                <a:spcPts val="0"/>
              </a:spcBef>
              <a:buClr>
                <a:srgbClr val="002B5C"/>
              </a:buClr>
            </a:pPr>
            <a:endParaRPr lang="en-US" sz="2000" b="1" dirty="0" smtClean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spcBef>
                <a:spcPts val="0"/>
              </a:spcBef>
              <a:buClr>
                <a:srgbClr val="002B5C"/>
              </a:buClr>
            </a:pPr>
            <a:r>
              <a:rPr lang="en-US" sz="2000" b="1" dirty="0" smtClean="0">
                <a:solidFill>
                  <a:srgbClr val="002060"/>
                </a:solidFill>
                <a:latin typeface="Gotham Book"/>
                <a:cs typeface="Gotham Book"/>
              </a:rPr>
              <a:t>Continued </a:t>
            </a:r>
            <a:r>
              <a:rPr lang="en-US" sz="2000" b="1" dirty="0">
                <a:solidFill>
                  <a:srgbClr val="002060"/>
                </a:solidFill>
                <a:latin typeface="Gotham Book"/>
                <a:cs typeface="Gotham Book"/>
              </a:rPr>
              <a:t>Coordination </a:t>
            </a:r>
            <a:r>
              <a:rPr lang="en-US" sz="1600" dirty="0">
                <a:solidFill>
                  <a:srgbClr val="002060"/>
                </a:solidFill>
                <a:latin typeface="Gotham Book"/>
                <a:cs typeface="Gotham Book"/>
              </a:rPr>
              <a:t> </a:t>
            </a:r>
          </a:p>
          <a:p>
            <a:pPr lvl="1">
              <a:spcBef>
                <a:spcPts val="0"/>
              </a:spcBef>
              <a:buClr>
                <a:srgbClr val="002B5C"/>
              </a:buClr>
            </a:pPr>
            <a:r>
              <a:rPr lang="en-US" sz="1600" dirty="0">
                <a:solidFill>
                  <a:srgbClr val="002060"/>
                </a:solidFill>
                <a:latin typeface="Gotham Book"/>
                <a:cs typeface="Gotham Book"/>
              </a:rPr>
              <a:t>Trainings and </a:t>
            </a:r>
            <a:r>
              <a:rPr lang="en-US" sz="1600" dirty="0" smtClean="0">
                <a:solidFill>
                  <a:srgbClr val="002060"/>
                </a:solidFill>
                <a:latin typeface="Gotham Book"/>
                <a:cs typeface="Gotham Book"/>
              </a:rPr>
              <a:t>professional development </a:t>
            </a:r>
            <a:endParaRPr lang="en-US" sz="16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spcBef>
                <a:spcPts val="0"/>
              </a:spcBef>
              <a:buClr>
                <a:srgbClr val="002B5C"/>
              </a:buClr>
            </a:pPr>
            <a:r>
              <a:rPr lang="en-US" sz="1600" dirty="0">
                <a:solidFill>
                  <a:srgbClr val="002060"/>
                </a:solidFill>
                <a:latin typeface="Gotham Book"/>
                <a:cs typeface="Gotham Book"/>
              </a:rPr>
              <a:t>Shared finding of existing programs (Lake Elsinore USD) and newly created pilots (Orange County</a:t>
            </a:r>
            <a:r>
              <a:rPr lang="en-US" sz="1600" dirty="0" smtClean="0">
                <a:solidFill>
                  <a:srgbClr val="002060"/>
                </a:solidFill>
                <a:latin typeface="Gotham Book"/>
                <a:cs typeface="Gotham Book"/>
              </a:rPr>
              <a:t>)</a:t>
            </a:r>
            <a:endParaRPr lang="en-US" sz="2000" dirty="0">
              <a:solidFill>
                <a:srgbClr val="9FAB17"/>
              </a:solidFill>
              <a:latin typeface="Gotham Book"/>
              <a:cs typeface="Gotham Book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0446" y="1116909"/>
            <a:ext cx="7688873" cy="3902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B5C"/>
              </a:buClr>
              <a:buNone/>
            </a:pPr>
            <a:endParaRPr lang="en-US" sz="2400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950" y="-17033"/>
            <a:ext cx="11036595" cy="735773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90432" y="1157109"/>
            <a:ext cx="7886700" cy="5009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002B5C"/>
              </a:buClr>
              <a:buFont typeface="Arial" panose="020B0604020202020204" pitchFamily="34" charset="0"/>
              <a:buNone/>
            </a:pPr>
            <a:endParaRPr lang="en-US" sz="4000" dirty="0" smtClean="0">
              <a:solidFill>
                <a:srgbClr val="002060"/>
              </a:solidFill>
              <a:latin typeface="Gotham Book"/>
              <a:cs typeface="Gotham Book"/>
            </a:endParaRPr>
          </a:p>
          <a:p>
            <a:pPr marL="0" indent="0" algn="ctr">
              <a:spcBef>
                <a:spcPts val="0"/>
              </a:spcBef>
              <a:buClr>
                <a:srgbClr val="002B5C"/>
              </a:buClr>
              <a:buFont typeface="Arial" panose="020B0604020202020204" pitchFamily="34" charset="0"/>
              <a:buNone/>
            </a:pPr>
            <a:endParaRPr lang="en-US" sz="4000" dirty="0" smtClean="0">
              <a:solidFill>
                <a:srgbClr val="002060"/>
              </a:solidFill>
              <a:latin typeface="Gotham Book"/>
              <a:cs typeface="Gotham Book"/>
            </a:endParaRPr>
          </a:p>
          <a:p>
            <a:pPr marL="0" indent="0" algn="ctr">
              <a:spcBef>
                <a:spcPts val="0"/>
              </a:spcBef>
              <a:buClr>
                <a:srgbClr val="002B5C"/>
              </a:buClr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Gotham Book"/>
                <a:cs typeface="Gotham Book"/>
              </a:rPr>
              <a:t>Thank You</a:t>
            </a:r>
          </a:p>
          <a:p>
            <a:pPr marL="0" indent="0" algn="ctr">
              <a:spcBef>
                <a:spcPts val="0"/>
              </a:spcBef>
              <a:buClr>
                <a:srgbClr val="002B5C"/>
              </a:buClr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Gotham Book"/>
                <a:cs typeface="Gotham Book"/>
              </a:rPr>
              <a:t>&amp;  </a:t>
            </a:r>
          </a:p>
          <a:p>
            <a:pPr marL="0" indent="0" algn="ctr">
              <a:spcBef>
                <a:spcPts val="0"/>
              </a:spcBef>
              <a:buClr>
                <a:srgbClr val="002B5C"/>
              </a:buClr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Gotham Book"/>
                <a:cs typeface="Gotham Book"/>
              </a:rPr>
              <a:t>Question? </a:t>
            </a:r>
          </a:p>
          <a:p>
            <a:pPr marL="0" indent="0">
              <a:buClr>
                <a:srgbClr val="002B5C"/>
              </a:buClr>
              <a:buFont typeface="Arial" panose="020B0604020202020204" pitchFamily="34" charset="0"/>
              <a:buNone/>
            </a:pPr>
            <a:endParaRPr lang="en-US" sz="2400" dirty="0" smtClean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 smtClean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 smtClean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 smtClean="0">
              <a:solidFill>
                <a:srgbClr val="9FAB17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 smtClean="0">
              <a:solidFill>
                <a:srgbClr val="002B5C"/>
              </a:solidFill>
              <a:latin typeface="Gotham Book"/>
              <a:cs typeface="Gotham Book"/>
            </a:endParaRPr>
          </a:p>
          <a:p>
            <a:pPr marL="0" indent="0">
              <a:buClr>
                <a:srgbClr val="002B5C"/>
              </a:buClr>
              <a:buFont typeface="Arial" panose="020B0604020202020204" pitchFamily="34" charset="0"/>
              <a:buNone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5761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572"/>
            <a:ext cx="7886700" cy="769409"/>
          </a:xfrm>
        </p:spPr>
        <p:txBody>
          <a:bodyPr anchor="t">
            <a:normAutofit/>
          </a:bodyPr>
          <a:lstStyle/>
          <a:p>
            <a:pPr>
              <a:buClr>
                <a:srgbClr val="002B5C"/>
              </a:buClr>
            </a:pPr>
            <a:r>
              <a:rPr lang="en-US" sz="3600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Today’s Presenters</a:t>
            </a:r>
            <a:endParaRPr lang="en-US" sz="3600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7110"/>
            <a:ext cx="7886700" cy="50094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B5C"/>
              </a:buClr>
            </a:pPr>
            <a:r>
              <a:rPr lang="en-US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Margot Grant Gould, </a:t>
            </a: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First 5 Association</a:t>
            </a:r>
            <a:endParaRPr lang="en-US" b="1" dirty="0" smtClean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B5C"/>
              </a:buClr>
            </a:pPr>
            <a:r>
              <a:rPr lang="en-US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Tammi Graham</a:t>
            </a: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, First 5 Riverside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B5C"/>
              </a:buClr>
            </a:pPr>
            <a:r>
              <a:rPr lang="en-US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Adria Galarza</a:t>
            </a: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, Lake Elsinore Unified School District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B5C"/>
              </a:buClr>
            </a:pPr>
            <a:r>
              <a:rPr lang="en-US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Melinda </a:t>
            </a:r>
            <a:r>
              <a:rPr lang="en-US" b="1" dirty="0" err="1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Konoske</a:t>
            </a: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Children </a:t>
            </a: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&amp; Families Commission of Orange County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B5C"/>
              </a:buClr>
            </a:pPr>
            <a:r>
              <a:rPr lang="en-US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Malia </a:t>
            </a:r>
            <a:r>
              <a:rPr lang="en-US" b="1" dirty="0" err="1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Ramler</a:t>
            </a:r>
            <a:r>
              <a:rPr lang="en-US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, First 5 Alameda </a:t>
            </a:r>
          </a:p>
          <a:p>
            <a:pPr marL="0" indent="0">
              <a:spcBef>
                <a:spcPts val="0"/>
              </a:spcBef>
              <a:buClr>
                <a:srgbClr val="002B5C"/>
              </a:buClr>
              <a:buNone/>
            </a:pPr>
            <a:endParaRPr lang="en-US" sz="20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9FAB17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 marL="0" indent="0">
              <a:buClr>
                <a:srgbClr val="002B5C"/>
              </a:buClr>
              <a:buNone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  <p:pic>
        <p:nvPicPr>
          <p:cNvPr id="7" name="Picture 2" descr="Image result for first 5 riversid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3" y="5050976"/>
            <a:ext cx="1768919" cy="58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Image result for lake elsinore unified school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lake elsinore unified school district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69" y="4995882"/>
            <a:ext cx="1123081" cy="112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Image result for first 5 alamed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first 5 alameda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50" y="5013612"/>
            <a:ext cx="1633499" cy="104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hildren and families commission of orange coun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218" y="4995882"/>
            <a:ext cx="1985990" cy="108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34" y="4836774"/>
            <a:ext cx="1995399" cy="87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 rot="10800000" flipH="1" flipV="1">
            <a:off x="457200" y="2122747"/>
            <a:ext cx="80989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First 5 Riverside &amp;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Lake Elsinore Unified School District 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 b="89143"/>
          <a:stretch/>
        </p:blipFill>
        <p:spPr>
          <a:xfrm>
            <a:off x="0" y="145904"/>
            <a:ext cx="9144000" cy="552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0"/>
          <a:stretch/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8" y="537673"/>
            <a:ext cx="8317521" cy="769409"/>
          </a:xfrm>
        </p:spPr>
        <p:txBody>
          <a:bodyPr anchor="t">
            <a:noAutofit/>
          </a:bodyPr>
          <a:lstStyle/>
          <a:p>
            <a:pPr>
              <a:buClr>
                <a:srgbClr val="002B5C"/>
              </a:buClr>
            </a:pPr>
            <a:r>
              <a:rPr lang="en-US" sz="3400" b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Power of </a:t>
            </a:r>
            <a:r>
              <a:rPr lang="en-US" sz="3400" b="1" dirty="0" smtClean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Partnerships</a:t>
            </a:r>
            <a:endParaRPr lang="en-US" sz="3400" b="1" dirty="0">
              <a:solidFill>
                <a:srgbClr val="002060"/>
              </a:solidFill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7" y="1343025"/>
            <a:ext cx="7860321" cy="5009445"/>
          </a:xfrm>
        </p:spPr>
        <p:txBody>
          <a:bodyPr>
            <a:normAutofit/>
          </a:bodyPr>
          <a:lstStyle/>
          <a:p>
            <a:pPr>
              <a:buClr>
                <a:srgbClr val="002B5C"/>
              </a:buClr>
            </a:pPr>
            <a:r>
              <a:rPr lang="en-US" sz="2400" dirty="0">
                <a:solidFill>
                  <a:srgbClr val="002060"/>
                </a:solidFill>
                <a:latin typeface="Gotham Book"/>
                <a:cs typeface="Gotham Book"/>
              </a:rPr>
              <a:t>Mental health is multi-faceted</a:t>
            </a:r>
          </a:p>
          <a:p>
            <a:pPr>
              <a:buClr>
                <a:srgbClr val="002B5C"/>
              </a:buClr>
            </a:pPr>
            <a:r>
              <a:rPr lang="en-US" sz="2400" dirty="0">
                <a:solidFill>
                  <a:srgbClr val="002060"/>
                </a:solidFill>
                <a:latin typeface="Gotham Book"/>
                <a:cs typeface="Gotham Book"/>
              </a:rPr>
              <a:t>Everyone plays a role in addressing needs </a:t>
            </a:r>
          </a:p>
          <a:p>
            <a:pPr>
              <a:buClr>
                <a:srgbClr val="002B5C"/>
              </a:buClr>
            </a:pPr>
            <a:r>
              <a:rPr lang="en-US" sz="2400" dirty="0">
                <a:solidFill>
                  <a:srgbClr val="002060"/>
                </a:solidFill>
                <a:latin typeface="Gotham Book"/>
                <a:cs typeface="Gotham Book"/>
              </a:rPr>
              <a:t>Riverside’s leveraged funding model</a:t>
            </a:r>
          </a:p>
          <a:p>
            <a:pPr>
              <a:buClr>
                <a:srgbClr val="002B5C"/>
              </a:buClr>
            </a:pPr>
            <a:r>
              <a:rPr lang="en-US" sz="2400" dirty="0">
                <a:solidFill>
                  <a:srgbClr val="002060"/>
                </a:solidFill>
                <a:latin typeface="Gotham Book"/>
                <a:cs typeface="Gotham Book"/>
              </a:rPr>
              <a:t>Set-4-School System and SNAP</a:t>
            </a:r>
          </a:p>
          <a:p>
            <a:pPr marL="0" indent="0">
              <a:buClr>
                <a:srgbClr val="002B5C"/>
              </a:buClr>
              <a:buNone/>
            </a:pP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9FAB17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 marL="0" indent="0">
              <a:buClr>
                <a:srgbClr val="002B5C"/>
              </a:buClr>
              <a:buNone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0049" y="1343025"/>
            <a:ext cx="7688873" cy="435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B5C"/>
              </a:buClr>
              <a:defRPr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574767" y="3084799"/>
          <a:ext cx="7006340" cy="298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05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 b="89143"/>
          <a:stretch/>
        </p:blipFill>
        <p:spPr>
          <a:xfrm>
            <a:off x="0" y="1754188"/>
            <a:ext cx="9144000" cy="552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46" y="163774"/>
            <a:ext cx="2530308" cy="842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1" b="1"/>
          <a:stretch/>
        </p:blipFill>
        <p:spPr>
          <a:xfrm>
            <a:off x="0" y="6248400"/>
            <a:ext cx="9144000" cy="629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359" y="1108267"/>
            <a:ext cx="7886700" cy="769409"/>
          </a:xfrm>
        </p:spPr>
        <p:txBody>
          <a:bodyPr anchor="t">
            <a:normAutofit fontScale="90000"/>
          </a:bodyPr>
          <a:lstStyle/>
          <a:p>
            <a:pPr algn="ctr">
              <a:buClr>
                <a:srgbClr val="002B5C"/>
              </a:buClr>
            </a:pPr>
            <a:r>
              <a:rPr lang="en-US" sz="2800" b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Investment in Behavioral Health</a:t>
            </a:r>
            <a:br>
              <a:rPr lang="en-US" sz="2800" b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</a:br>
            <a:r>
              <a:rPr lang="en-US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anose="02000603040000020004" pitchFamily="2" charset="0"/>
                <a:cs typeface="Arial" panose="020B0604020202020204" pitchFamily="34" charset="0"/>
              </a:rPr>
              <a:t>FY 11/12 – FY 17/18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32921" y="3748145"/>
            <a:ext cx="7886700" cy="7694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2B5C"/>
              </a:buClr>
              <a:defRPr/>
            </a:pPr>
            <a:r>
              <a:rPr lang="en-US" sz="1600" b="1" dirty="0">
                <a:solidFill>
                  <a:srgbClr val="C0000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TOTAL</a:t>
            </a:r>
            <a:r>
              <a:rPr lang="en-US" sz="2800" b="1" dirty="0">
                <a:solidFill>
                  <a:srgbClr val="C0000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Gotham Book" panose="02000603040000020004" pitchFamily="2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$19,403,774</a:t>
            </a:r>
            <a:endParaRPr lang="en-US" sz="2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58740" y="3869476"/>
            <a:ext cx="1144092" cy="3808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2B5C"/>
              </a:buClr>
              <a:defRPr/>
            </a:pPr>
            <a:r>
              <a:rPr lang="en-US" sz="1600" b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$9,296,857</a:t>
            </a:r>
            <a:r>
              <a:rPr lang="en-US" sz="2800" b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</a:br>
            <a:endParaRPr lang="en-US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58740" y="4638048"/>
            <a:ext cx="1144092" cy="3808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2B5C"/>
              </a:buClr>
              <a:defRPr/>
            </a:pPr>
            <a:r>
              <a:rPr lang="en-US" sz="1600" b="1" dirty="0">
                <a:solidFill>
                  <a:srgbClr val="70AD47">
                    <a:lumMod val="50000"/>
                  </a:srgbClr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$10,106,917</a:t>
            </a:r>
            <a:r>
              <a:rPr lang="en-US" sz="2800" b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</a:br>
            <a:endParaRPr lang="en-US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anose="020006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 b="89143"/>
          <a:stretch/>
        </p:blipFill>
        <p:spPr>
          <a:xfrm>
            <a:off x="0" y="145904"/>
            <a:ext cx="9144000" cy="552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1"/>
          <a:stretch/>
        </p:blipFill>
        <p:spPr>
          <a:xfrm>
            <a:off x="0" y="6235382"/>
            <a:ext cx="9144000" cy="622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6465"/>
            <a:ext cx="9144000" cy="609600"/>
          </a:xfrm>
        </p:spPr>
        <p:txBody>
          <a:bodyPr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rgbClr val="002060"/>
                </a:solidFill>
                <a:latin typeface="Gotham Book"/>
                <a:ea typeface="+mn-ea"/>
                <a:cs typeface="Gotham Book"/>
              </a:rPr>
              <a:t>Riverside’s Leveraged Funding Model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49" y="1157110"/>
            <a:ext cx="7860321" cy="5009445"/>
          </a:xfrm>
        </p:spPr>
        <p:txBody>
          <a:bodyPr>
            <a:normAutofit/>
          </a:bodyPr>
          <a:lstStyle/>
          <a:p>
            <a:pPr marL="0" indent="0">
              <a:buClr>
                <a:srgbClr val="002B5C"/>
              </a:buClr>
              <a:buNone/>
            </a:pPr>
            <a:endParaRPr lang="en-US" sz="24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002060"/>
              </a:solidFill>
              <a:latin typeface="Gotham Book"/>
              <a:cs typeface="Gotham Book"/>
            </a:endParaRPr>
          </a:p>
          <a:p>
            <a:pPr lvl="1">
              <a:buClr>
                <a:srgbClr val="002B5C"/>
              </a:buClr>
              <a:buFont typeface="Wingdings" charset="2"/>
              <a:buChar char="§"/>
            </a:pPr>
            <a:endParaRPr lang="en-US" sz="2000" dirty="0">
              <a:solidFill>
                <a:srgbClr val="9FAB17"/>
              </a:solidFill>
              <a:latin typeface="Gotham Book"/>
              <a:cs typeface="Gotham Book"/>
            </a:endParaRPr>
          </a:p>
          <a:p>
            <a:pPr>
              <a:buClr>
                <a:srgbClr val="002B5C"/>
              </a:buClr>
              <a:buFont typeface="Wingdings" charset="2"/>
              <a:buChar char="§"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  <a:p>
            <a:pPr marL="0" indent="0">
              <a:buClr>
                <a:srgbClr val="002B5C"/>
              </a:buClr>
              <a:buNone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219200"/>
            <a:ext cx="8382000" cy="435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B5C"/>
              </a:buClr>
              <a:defRPr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5170" y="4193589"/>
            <a:ext cx="396240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prstClr val="black"/>
                </a:solidFill>
              </a:rPr>
              <a:t>Leveraged Funding (in addition to above dollars)</a:t>
            </a:r>
          </a:p>
          <a:p>
            <a:pPr>
              <a:defRPr/>
            </a:pPr>
            <a:endParaRPr lang="en-US" sz="10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RUHS - BH MHSA	$500,000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RUHS – BH Medi-Cal 	$500,000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875" y="5772562"/>
            <a:ext cx="8938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* Behavioral Health, Public Health and 4 other partner school districts all make additional in kind contributions. </a:t>
            </a:r>
            <a:br>
              <a:rPr lang="en-US" sz="1200" dirty="0">
                <a:solidFill>
                  <a:prstClr val="black"/>
                </a:solidFill>
              </a:rPr>
            </a:br>
            <a:r>
              <a:rPr lang="en-US" sz="1200" dirty="0">
                <a:solidFill>
                  <a:prstClr val="black"/>
                </a:solidFill>
              </a:rPr>
              <a:t>LEUSD’s in kind contribution is $2 million over a 12-year period</a:t>
            </a:r>
          </a:p>
          <a:p>
            <a:pPr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228600" y="1295400"/>
          <a:ext cx="4572000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4837062" y="1834273"/>
          <a:ext cx="3733800" cy="228600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RUHS - Behavioral Health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$          439,000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RUHS - Public Health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$            10,000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Community Based Partners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$          270,000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Lake Elsinore USD SNAP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$          482,000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Administration  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$            49,000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Total First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Gill Sans MT"/>
                        </a:rPr>
                        <a:t> 5 Riverside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Funding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 $       1,250,000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25924" y="103934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Gill Sans MT" pitchFamily="34" charset="0"/>
              </a:rPr>
              <a:t>First 5 Riverside</a:t>
            </a:r>
          </a:p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Gill Sans MT" pitchFamily="34" charset="0"/>
              </a:rPr>
              <a:t>SET-4-School Program</a:t>
            </a:r>
          </a:p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Gill Sans MT" pitchFamily="34" charset="0"/>
              </a:rPr>
              <a:t>Fiscal Year 2016 - 2017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800600" y="5137871"/>
          <a:ext cx="3746991" cy="524083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4470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9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</a:t>
                      </a:r>
                      <a:r>
                        <a:rPr lang="en-US" sz="1400" b="1" u="none" strike="noStrike" dirty="0"/>
                        <a:t>Total</a:t>
                      </a:r>
                      <a:r>
                        <a:rPr lang="en-US" sz="1400" b="1" u="none" strike="noStrike" baseline="0" dirty="0"/>
                        <a:t> for Set-4-School Program</a:t>
                      </a:r>
                    </a:p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</a:t>
                      </a:r>
                      <a:r>
                        <a:rPr lang="en-US" sz="1400" b="1" u="none" strike="noStrike" dirty="0"/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$</a:t>
                      </a:r>
                      <a:r>
                        <a:rPr lang="en-US" sz="1400" b="1" u="none" strike="noStrike" dirty="0"/>
                        <a:t>        2,250,000  </a:t>
                      </a:r>
                      <a:r>
                        <a:rPr lang="en-US" sz="1400" u="none" strike="noStrike" dirty="0"/>
                        <a:t/>
                      </a:r>
                      <a:br>
                        <a:rPr lang="en-US" sz="1400" u="none" strike="noStrike" dirty="0"/>
                      </a:br>
                      <a:r>
                        <a:rPr lang="en-US" sz="1400" u="none" strike="noStrike" dirty="0"/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-600810" y="136339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27130" y="1396309"/>
            <a:ext cx="959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prstClr val="black"/>
                </a:solidFill>
                <a:latin typeface="Gill Sans MT" panose="020B0502020104020203" pitchFamily="34" charset="0"/>
              </a:rPr>
              <a:t>Administration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3589" y="4355811"/>
            <a:ext cx="101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Gill Sans MT" panose="020B0502020104020203" pitchFamily="34" charset="0"/>
              </a:rPr>
              <a:t>RUHS – Public Health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06742" y="3599331"/>
            <a:ext cx="1113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Gill Sans MT" panose="020B0502020104020203" pitchFamily="34" charset="0"/>
              </a:rPr>
              <a:t>RUHS – Behavioral Health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7920" y="2950455"/>
            <a:ext cx="101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Gill Sans MT" panose="020B0502020104020203" pitchFamily="34" charset="0"/>
              </a:rPr>
              <a:t>Lake Elsinore USD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96931" y="2085323"/>
            <a:ext cx="101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Gill Sans MT" panose="020B0502020104020203" pitchFamily="34" charset="0"/>
              </a:rPr>
              <a:t>Community Based Partners</a:t>
            </a:r>
          </a:p>
        </p:txBody>
      </p:sp>
    </p:spTree>
    <p:extLst>
      <p:ext uri="{BB962C8B-B14F-4D97-AF65-F5344CB8AC3E}">
        <p14:creationId xmlns:p14="http://schemas.microsoft.com/office/powerpoint/2010/main" val="34950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0049" y="1343025"/>
            <a:ext cx="7688873" cy="435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B5C"/>
              </a:buClr>
              <a:defRPr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160296D-C624-422B-B090-ED9725B382B8}"/>
              </a:ext>
            </a:extLst>
          </p:cNvPr>
          <p:cNvSpPr/>
          <p:nvPr/>
        </p:nvSpPr>
        <p:spPr>
          <a:xfrm>
            <a:off x="0" y="6339760"/>
            <a:ext cx="8514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002B5C"/>
              </a:buClr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/>
                <a:cs typeface="Gotham Book"/>
              </a:rPr>
              <a:t>Pre-referral interventions, early identification &amp; integration to services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616"/>
          <a:stretch/>
        </p:blipFill>
        <p:spPr>
          <a:xfrm>
            <a:off x="638718" y="71040"/>
            <a:ext cx="7883525" cy="61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457572"/>
            <a:ext cx="8317521" cy="769409"/>
          </a:xfrm>
        </p:spPr>
        <p:txBody>
          <a:bodyPr anchor="t">
            <a:noAutofit/>
          </a:bodyPr>
          <a:lstStyle/>
          <a:p>
            <a:pPr>
              <a:buClr>
                <a:srgbClr val="002B5C"/>
              </a:buClr>
            </a:pPr>
            <a:r>
              <a:rPr lang="en-US" sz="3400" b="1" dirty="0">
                <a:solidFill>
                  <a:srgbClr val="002060"/>
                </a:solidFill>
                <a:latin typeface="Gotham Book" panose="02000603040000020004" pitchFamily="2" charset="0"/>
                <a:cs typeface="Arial" panose="020B0604020202020204" pitchFamily="34" charset="0"/>
              </a:rPr>
              <a:t>What Success Looks Like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0049" y="1343025"/>
            <a:ext cx="7688873" cy="435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B5C"/>
              </a:buClr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2449" y="1276482"/>
            <a:ext cx="7688873" cy="435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B5C"/>
              </a:buClr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rgbClr val="002B5C"/>
              </a:solidFill>
              <a:latin typeface="Gotham Book"/>
              <a:cs typeface="Gotham Book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160296D-C624-422B-B090-ED9725B382B8}"/>
              </a:ext>
            </a:extLst>
          </p:cNvPr>
          <p:cNvSpPr/>
          <p:nvPr/>
        </p:nvSpPr>
        <p:spPr>
          <a:xfrm>
            <a:off x="0" y="6339760"/>
            <a:ext cx="8514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002B5C"/>
              </a:buClr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/>
                <a:cs typeface="Gotham Book"/>
              </a:rPr>
              <a:t>Pre-referral interventions, early identification &amp; integration to services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36F06B1-EED5-4891-83B1-E4E63E22C9B1}"/>
              </a:ext>
            </a:extLst>
          </p:cNvPr>
          <p:cNvSpPr/>
          <p:nvPr/>
        </p:nvSpPr>
        <p:spPr>
          <a:xfrm>
            <a:off x="225911" y="1311938"/>
            <a:ext cx="8359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002B5C"/>
              </a:buClr>
              <a:defRPr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/>
                <a:cs typeface="Gotham Book"/>
              </a:rPr>
              <a:t>10-year follow-up academic and cost benefit 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/>
                <a:cs typeface="Gotham Book"/>
              </a:rPr>
              <a:t>study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/>
              <a:cs typeface="Gotham Boo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91" y="1974090"/>
            <a:ext cx="7915979" cy="373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38261</TotalTime>
  <Words>1252</Words>
  <Application>Microsoft Office PowerPoint</Application>
  <PresentationFormat>On-screen Show (4:3)</PresentationFormat>
  <Paragraphs>278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Gill Sans MT</vt:lpstr>
      <vt:lpstr>Gotham Book</vt:lpstr>
      <vt:lpstr>Wingdings</vt:lpstr>
      <vt:lpstr>Office Theme</vt:lpstr>
      <vt:lpstr>PowerPoint Presentation</vt:lpstr>
      <vt:lpstr>Presentation Overview</vt:lpstr>
      <vt:lpstr>Today’s Presenters</vt:lpstr>
      <vt:lpstr>PowerPoint Presentation</vt:lpstr>
      <vt:lpstr>Power of Partnerships</vt:lpstr>
      <vt:lpstr>Investment in Behavioral Health FY 11/12 – FY 17/18</vt:lpstr>
      <vt:lpstr>Riverside’s Leveraged Funding Model</vt:lpstr>
      <vt:lpstr>PowerPoint Presentation</vt:lpstr>
      <vt:lpstr>What Success Looks Like </vt:lpstr>
      <vt:lpstr>What Success Looks Like </vt:lpstr>
      <vt:lpstr>Power of Partnerships </vt:lpstr>
      <vt:lpstr>PowerPoint Presentation</vt:lpstr>
      <vt:lpstr>Experiences of Early Childhood Education Providers</vt:lpstr>
      <vt:lpstr>Experiences of Early Childhood Education Providers</vt:lpstr>
      <vt:lpstr>Survey Analysis: Child Care Providers </vt:lpstr>
      <vt:lpstr>Parent Interviews and Experiences</vt:lpstr>
      <vt:lpstr>PowerPoint Presentation</vt:lpstr>
      <vt:lpstr>Orange County Pilot Program</vt:lpstr>
      <vt:lpstr>PowerPoint Presentation</vt:lpstr>
      <vt:lpstr>Unique Context of ECE</vt:lpstr>
      <vt:lpstr>1) Many Pathways to Kindergarten</vt:lpstr>
      <vt:lpstr>2) ECE Workforce Characteristics</vt:lpstr>
      <vt:lpstr>3) Developmental Specificity </vt:lpstr>
      <vt:lpstr>Key Takeaways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</dc:creator>
  <cp:lastModifiedBy>Kai Dawn Stauffer LeMasson</cp:lastModifiedBy>
  <cp:revision>252</cp:revision>
  <cp:lastPrinted>2016-05-14T14:35:39Z</cp:lastPrinted>
  <dcterms:created xsi:type="dcterms:W3CDTF">2016-01-24T21:21:58Z</dcterms:created>
  <dcterms:modified xsi:type="dcterms:W3CDTF">2017-07-05T15:29:40Z</dcterms:modified>
</cp:coreProperties>
</file>