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1"/>
  </p:sldMasterIdLst>
  <p:notesMasterIdLst>
    <p:notesMasterId r:id="rId13"/>
  </p:notesMasterIdLst>
  <p:handoutMasterIdLst>
    <p:handoutMasterId r:id="rId14"/>
  </p:handoutMasterIdLst>
  <p:sldIdLst>
    <p:sldId id="256" r:id="rId2"/>
    <p:sldId id="258" r:id="rId3"/>
    <p:sldId id="295" r:id="rId4"/>
    <p:sldId id="294" r:id="rId5"/>
    <p:sldId id="280" r:id="rId6"/>
    <p:sldId id="282" r:id="rId7"/>
    <p:sldId id="284" r:id="rId8"/>
    <p:sldId id="286" r:id="rId9"/>
    <p:sldId id="288" r:id="rId10"/>
    <p:sldId id="290" r:id="rId11"/>
    <p:sldId id="276"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875"/>
    <a:srgbClr val="B55D1B"/>
    <a:srgbClr val="240AE4"/>
    <a:srgbClr val="FDFBB3"/>
    <a:srgbClr val="F7FCB2"/>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43" autoAdjust="0"/>
    <p:restoredTop sz="76133" autoAdjust="0"/>
  </p:normalViewPr>
  <p:slideViewPr>
    <p:cSldViewPr>
      <p:cViewPr varScale="1">
        <p:scale>
          <a:sx n="102" d="100"/>
          <a:sy n="102" d="100"/>
        </p:scale>
        <p:origin x="102" y="25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49" d="100"/>
          <a:sy n="49" d="100"/>
        </p:scale>
        <p:origin x="2628" y="60"/>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FEE5F8F-1B30-423E-924A-74C135B82953}" type="doc">
      <dgm:prSet loTypeId="urn:diagrams.loki3.com/BracketList" loCatId="list" qsTypeId="urn:microsoft.com/office/officeart/2005/8/quickstyle/simple1" qsCatId="simple" csTypeId="urn:microsoft.com/office/officeart/2005/8/colors/accent1_2" csCatId="accent1" phldr="1"/>
      <dgm:spPr/>
      <dgm:t>
        <a:bodyPr/>
        <a:lstStyle/>
        <a:p>
          <a:endParaRPr lang="en-US"/>
        </a:p>
      </dgm:t>
    </dgm:pt>
    <dgm:pt modelId="{F25ACB1E-FE00-4C17-BD00-1373AABF76A8}">
      <dgm:prSet phldrT="[Text]"/>
      <dgm:spPr/>
      <dgm:t>
        <a:bodyPr/>
        <a:lstStyle/>
        <a:p>
          <a:r>
            <a:rPr lang="en-US" dirty="0" smtClean="0"/>
            <a:t>Local</a:t>
          </a:r>
          <a:endParaRPr lang="en-US" dirty="0"/>
        </a:p>
      </dgm:t>
    </dgm:pt>
    <dgm:pt modelId="{433FB127-DED7-4634-9B42-1F6A0D21EBD5}" type="parTrans" cxnId="{97616C30-22CB-43CB-822E-ED7E9D0C553C}">
      <dgm:prSet/>
      <dgm:spPr/>
      <dgm:t>
        <a:bodyPr/>
        <a:lstStyle/>
        <a:p>
          <a:endParaRPr lang="en-US"/>
        </a:p>
      </dgm:t>
    </dgm:pt>
    <dgm:pt modelId="{A8A33942-3FD1-4C8E-B760-819A6C0541CE}" type="sibTrans" cxnId="{97616C30-22CB-43CB-822E-ED7E9D0C553C}">
      <dgm:prSet/>
      <dgm:spPr/>
      <dgm:t>
        <a:bodyPr/>
        <a:lstStyle/>
        <a:p>
          <a:endParaRPr lang="en-US"/>
        </a:p>
      </dgm:t>
    </dgm:pt>
    <dgm:pt modelId="{988F5FBD-C27D-40E3-889A-253ACAEB0BFD}">
      <dgm:prSet phldrT="[Text]"/>
      <dgm:spPr/>
      <dgm:t>
        <a:bodyPr/>
        <a:lstStyle/>
        <a:p>
          <a:r>
            <a:rPr lang="en-US" dirty="0" smtClean="0"/>
            <a:t>R1: Comprehensive Planning</a:t>
          </a:r>
          <a:endParaRPr lang="en-US" dirty="0"/>
        </a:p>
      </dgm:t>
    </dgm:pt>
    <dgm:pt modelId="{EA6F4ADD-202A-4622-80B4-63E8149E874D}" type="parTrans" cxnId="{2A85E2B0-61B0-4D23-9034-85E611EFF62E}">
      <dgm:prSet/>
      <dgm:spPr/>
      <dgm:t>
        <a:bodyPr/>
        <a:lstStyle/>
        <a:p>
          <a:endParaRPr lang="en-US"/>
        </a:p>
      </dgm:t>
    </dgm:pt>
    <dgm:pt modelId="{2436F263-74DB-47FF-9333-176815B79336}" type="sibTrans" cxnId="{2A85E2B0-61B0-4D23-9034-85E611EFF62E}">
      <dgm:prSet/>
      <dgm:spPr/>
      <dgm:t>
        <a:bodyPr/>
        <a:lstStyle/>
        <a:p>
          <a:endParaRPr lang="en-US"/>
        </a:p>
      </dgm:t>
    </dgm:pt>
    <dgm:pt modelId="{425ADF1B-AFF5-4E64-BDE3-8FB90EA7547D}">
      <dgm:prSet phldrT="[Text]"/>
      <dgm:spPr/>
      <dgm:t>
        <a:bodyPr/>
        <a:lstStyle/>
        <a:p>
          <a:r>
            <a:rPr lang="en-US" dirty="0" smtClean="0"/>
            <a:t>State</a:t>
          </a:r>
          <a:endParaRPr lang="en-US" dirty="0"/>
        </a:p>
      </dgm:t>
    </dgm:pt>
    <dgm:pt modelId="{02417F9D-3AD0-4479-965A-7922BB764A9C}" type="parTrans" cxnId="{77C337EF-A2A3-458C-9F8D-E71D5E03616B}">
      <dgm:prSet/>
      <dgm:spPr/>
      <dgm:t>
        <a:bodyPr/>
        <a:lstStyle/>
        <a:p>
          <a:endParaRPr lang="en-US"/>
        </a:p>
      </dgm:t>
    </dgm:pt>
    <dgm:pt modelId="{33E00769-8539-4C46-9B5C-07BA20337F6B}" type="sibTrans" cxnId="{77C337EF-A2A3-458C-9F8D-E71D5E03616B}">
      <dgm:prSet/>
      <dgm:spPr/>
      <dgm:t>
        <a:bodyPr/>
        <a:lstStyle/>
        <a:p>
          <a:endParaRPr lang="en-US"/>
        </a:p>
      </dgm:t>
    </dgm:pt>
    <dgm:pt modelId="{D9D58C92-4099-493D-8EA2-EEB2BDDF49B5}">
      <dgm:prSet phldrT="[Text]"/>
      <dgm:spPr/>
      <dgm:t>
        <a:bodyPr/>
        <a:lstStyle/>
        <a:p>
          <a:r>
            <a:rPr lang="en-US" dirty="0" smtClean="0"/>
            <a:t>R4: Coordinated State Support</a:t>
          </a:r>
          <a:endParaRPr lang="en-US" dirty="0"/>
        </a:p>
      </dgm:t>
    </dgm:pt>
    <dgm:pt modelId="{6B23A321-C026-4567-B09B-CEB39A0FCAF3}" type="parTrans" cxnId="{AF74F286-E9EA-4600-9F38-98AAECC7C68D}">
      <dgm:prSet/>
      <dgm:spPr/>
      <dgm:t>
        <a:bodyPr/>
        <a:lstStyle/>
        <a:p>
          <a:endParaRPr lang="en-US"/>
        </a:p>
      </dgm:t>
    </dgm:pt>
    <dgm:pt modelId="{6AF5019B-E8AE-4A75-B4C7-20A378803DD2}" type="sibTrans" cxnId="{AF74F286-E9EA-4600-9F38-98AAECC7C68D}">
      <dgm:prSet/>
      <dgm:spPr/>
      <dgm:t>
        <a:bodyPr/>
        <a:lstStyle/>
        <a:p>
          <a:endParaRPr lang="en-US"/>
        </a:p>
      </dgm:t>
    </dgm:pt>
    <dgm:pt modelId="{EEA44009-7DC9-4CEA-B4D3-206804415E3F}">
      <dgm:prSet/>
      <dgm:spPr/>
      <dgm:t>
        <a:bodyPr/>
        <a:lstStyle/>
        <a:p>
          <a:r>
            <a:rPr lang="en-US" dirty="0" smtClean="0"/>
            <a:t>Tools to Support</a:t>
          </a:r>
          <a:endParaRPr lang="en-US" dirty="0"/>
        </a:p>
      </dgm:t>
    </dgm:pt>
    <dgm:pt modelId="{4A281206-B18C-48DB-84AE-C15A812BA7E8}" type="parTrans" cxnId="{4894AD50-B169-4447-81D2-F9259B131D59}">
      <dgm:prSet/>
      <dgm:spPr/>
      <dgm:t>
        <a:bodyPr/>
        <a:lstStyle/>
        <a:p>
          <a:endParaRPr lang="en-US"/>
        </a:p>
      </dgm:t>
    </dgm:pt>
    <dgm:pt modelId="{6637382F-F428-4852-BE2F-E1780DA06EE2}" type="sibTrans" cxnId="{4894AD50-B169-4447-81D2-F9259B131D59}">
      <dgm:prSet/>
      <dgm:spPr/>
      <dgm:t>
        <a:bodyPr/>
        <a:lstStyle/>
        <a:p>
          <a:endParaRPr lang="en-US"/>
        </a:p>
      </dgm:t>
    </dgm:pt>
    <dgm:pt modelId="{46B91C4F-498D-4079-A778-0C44F67C8F26}">
      <dgm:prSet phldrT="[Text]"/>
      <dgm:spPr/>
      <dgm:t>
        <a:bodyPr/>
        <a:lstStyle/>
        <a:p>
          <a:r>
            <a:rPr lang="en-US" dirty="0" smtClean="0"/>
            <a:t>R2: In Custody Strategies</a:t>
          </a:r>
          <a:endParaRPr lang="en-US" dirty="0"/>
        </a:p>
      </dgm:t>
    </dgm:pt>
    <dgm:pt modelId="{36F22C10-50C6-4232-A23A-024B9023913B}" type="parTrans" cxnId="{2C26AD13-CC18-4E57-8356-2BC02173313A}">
      <dgm:prSet/>
      <dgm:spPr/>
      <dgm:t>
        <a:bodyPr/>
        <a:lstStyle/>
        <a:p>
          <a:endParaRPr lang="en-US"/>
        </a:p>
      </dgm:t>
    </dgm:pt>
    <dgm:pt modelId="{4C29C7CE-4EE6-4604-972B-45BDC67F974A}" type="sibTrans" cxnId="{2C26AD13-CC18-4E57-8356-2BC02173313A}">
      <dgm:prSet/>
      <dgm:spPr/>
      <dgm:t>
        <a:bodyPr/>
        <a:lstStyle/>
        <a:p>
          <a:endParaRPr lang="en-US"/>
        </a:p>
      </dgm:t>
    </dgm:pt>
    <dgm:pt modelId="{81C4FCE6-0B4E-4C20-B167-C539ACF38958}">
      <dgm:prSet phldrT="[Text]"/>
      <dgm:spPr/>
      <dgm:t>
        <a:bodyPr/>
        <a:lstStyle/>
        <a:p>
          <a:r>
            <a:rPr lang="en-US" dirty="0" smtClean="0"/>
            <a:t>R3: Options for Restoring Competency</a:t>
          </a:r>
          <a:endParaRPr lang="en-US" dirty="0"/>
        </a:p>
      </dgm:t>
    </dgm:pt>
    <dgm:pt modelId="{667952EF-47ED-475C-BED2-F9487C806C03}" type="parTrans" cxnId="{26C10AD7-626D-4B2A-B12D-7BAF83364F1D}">
      <dgm:prSet/>
      <dgm:spPr/>
      <dgm:t>
        <a:bodyPr/>
        <a:lstStyle/>
        <a:p>
          <a:endParaRPr lang="en-US"/>
        </a:p>
      </dgm:t>
    </dgm:pt>
    <dgm:pt modelId="{09C92347-8E9E-4801-BA38-6FF0F99D0451}" type="sibTrans" cxnId="{26C10AD7-626D-4B2A-B12D-7BAF83364F1D}">
      <dgm:prSet/>
      <dgm:spPr/>
      <dgm:t>
        <a:bodyPr/>
        <a:lstStyle/>
        <a:p>
          <a:endParaRPr lang="en-US"/>
        </a:p>
      </dgm:t>
    </dgm:pt>
    <dgm:pt modelId="{0EAE0365-9D20-4AF9-8206-E998A96ACE52}" type="pres">
      <dgm:prSet presAssocID="{7FEE5F8F-1B30-423E-924A-74C135B82953}" presName="Name0" presStyleCnt="0">
        <dgm:presLayoutVars>
          <dgm:dir/>
          <dgm:animLvl val="lvl"/>
          <dgm:resizeHandles val="exact"/>
        </dgm:presLayoutVars>
      </dgm:prSet>
      <dgm:spPr/>
      <dgm:t>
        <a:bodyPr/>
        <a:lstStyle/>
        <a:p>
          <a:endParaRPr lang="en-US"/>
        </a:p>
      </dgm:t>
    </dgm:pt>
    <dgm:pt modelId="{9A946FBF-4837-4482-B381-C0059F5381AA}" type="pres">
      <dgm:prSet presAssocID="{F25ACB1E-FE00-4C17-BD00-1373AABF76A8}" presName="linNode" presStyleCnt="0"/>
      <dgm:spPr/>
    </dgm:pt>
    <dgm:pt modelId="{94BC4000-91C9-4A95-9FAD-BF2A19664DE7}" type="pres">
      <dgm:prSet presAssocID="{F25ACB1E-FE00-4C17-BD00-1373AABF76A8}" presName="parTx" presStyleLbl="revTx" presStyleIdx="0" presStyleCnt="3" custLinFactNeighborX="37436" custLinFactNeighborY="-7206">
        <dgm:presLayoutVars>
          <dgm:chMax val="1"/>
          <dgm:bulletEnabled val="1"/>
        </dgm:presLayoutVars>
      </dgm:prSet>
      <dgm:spPr/>
      <dgm:t>
        <a:bodyPr/>
        <a:lstStyle/>
        <a:p>
          <a:endParaRPr lang="en-US"/>
        </a:p>
      </dgm:t>
    </dgm:pt>
    <dgm:pt modelId="{5AE405AF-2666-4273-9429-7BBDBD8CBEA0}" type="pres">
      <dgm:prSet presAssocID="{F25ACB1E-FE00-4C17-BD00-1373AABF76A8}" presName="bracket" presStyleLbl="parChTrans1D1" presStyleIdx="0" presStyleCnt="3" custScaleY="90801" custLinFactX="24266" custLinFactNeighborX="100000" custLinFactNeighborY="-32"/>
      <dgm:spPr/>
      <dgm:t>
        <a:bodyPr/>
        <a:lstStyle/>
        <a:p>
          <a:endParaRPr lang="en-US"/>
        </a:p>
      </dgm:t>
    </dgm:pt>
    <dgm:pt modelId="{FF4ACF71-E8DB-4AD1-9B38-39620A36ECAF}" type="pres">
      <dgm:prSet presAssocID="{F25ACB1E-FE00-4C17-BD00-1373AABF76A8}" presName="spH" presStyleCnt="0"/>
      <dgm:spPr/>
    </dgm:pt>
    <dgm:pt modelId="{BF1E4A94-268D-4B01-9DF0-47A7DDD0854A}" type="pres">
      <dgm:prSet presAssocID="{F25ACB1E-FE00-4C17-BD00-1373AABF76A8}" presName="desTx" presStyleLbl="node1" presStyleIdx="0" presStyleCnt="2" custScaleX="88401" custScaleY="82557" custLinFactX="2353" custLinFactNeighborX="100000" custLinFactNeighborY="63">
        <dgm:presLayoutVars>
          <dgm:bulletEnabled val="1"/>
        </dgm:presLayoutVars>
      </dgm:prSet>
      <dgm:spPr/>
      <dgm:t>
        <a:bodyPr/>
        <a:lstStyle/>
        <a:p>
          <a:endParaRPr lang="en-US"/>
        </a:p>
      </dgm:t>
    </dgm:pt>
    <dgm:pt modelId="{8FABBE5E-30F8-4814-B3A8-0BA520A3063B}" type="pres">
      <dgm:prSet presAssocID="{A8A33942-3FD1-4C8E-B760-819A6C0541CE}" presName="spV" presStyleCnt="0"/>
      <dgm:spPr/>
    </dgm:pt>
    <dgm:pt modelId="{61E16BE4-16AD-45B2-AD5B-854CBB7F85EC}" type="pres">
      <dgm:prSet presAssocID="{425ADF1B-AFF5-4E64-BDE3-8FB90EA7547D}" presName="linNode" presStyleCnt="0"/>
      <dgm:spPr/>
    </dgm:pt>
    <dgm:pt modelId="{6C1B64E8-7F49-44B1-88C3-889FD836230F}" type="pres">
      <dgm:prSet presAssocID="{425ADF1B-AFF5-4E64-BDE3-8FB90EA7547D}" presName="parTx" presStyleLbl="revTx" presStyleIdx="1" presStyleCnt="3" custLinFactNeighborX="58509" custLinFactNeighborY="7326">
        <dgm:presLayoutVars>
          <dgm:chMax val="1"/>
          <dgm:bulletEnabled val="1"/>
        </dgm:presLayoutVars>
      </dgm:prSet>
      <dgm:spPr/>
      <dgm:t>
        <a:bodyPr/>
        <a:lstStyle/>
        <a:p>
          <a:endParaRPr lang="en-US"/>
        </a:p>
      </dgm:t>
    </dgm:pt>
    <dgm:pt modelId="{ACB2460A-47B2-4BAB-BD2A-355685B91F15}" type="pres">
      <dgm:prSet presAssocID="{425ADF1B-AFF5-4E64-BDE3-8FB90EA7547D}" presName="bracket" presStyleLbl="parChTrans1D1" presStyleIdx="1" presStyleCnt="3" custLinFactX="24266" custLinFactNeighborX="100000" custLinFactNeighborY="10984"/>
      <dgm:spPr/>
    </dgm:pt>
    <dgm:pt modelId="{A96499F1-CDCF-4640-9E20-353EC518BB23}" type="pres">
      <dgm:prSet presAssocID="{425ADF1B-AFF5-4E64-BDE3-8FB90EA7547D}" presName="spH" presStyleCnt="0"/>
      <dgm:spPr/>
    </dgm:pt>
    <dgm:pt modelId="{E7FF5AE2-B2ED-4600-95EF-A67E53B8C7B4}" type="pres">
      <dgm:prSet presAssocID="{425ADF1B-AFF5-4E64-BDE3-8FB90EA7547D}" presName="desTx" presStyleLbl="node1" presStyleIdx="1" presStyleCnt="2" custScaleX="90154" custLinFactX="2161" custLinFactNeighborX="100000" custLinFactNeighborY="7491">
        <dgm:presLayoutVars>
          <dgm:bulletEnabled val="1"/>
        </dgm:presLayoutVars>
      </dgm:prSet>
      <dgm:spPr/>
      <dgm:t>
        <a:bodyPr/>
        <a:lstStyle/>
        <a:p>
          <a:endParaRPr lang="en-US"/>
        </a:p>
      </dgm:t>
    </dgm:pt>
    <dgm:pt modelId="{C2018355-E488-4D87-BF24-70CA995B5AEE}" type="pres">
      <dgm:prSet presAssocID="{33E00769-8539-4C46-9B5C-07BA20337F6B}" presName="spV" presStyleCnt="0"/>
      <dgm:spPr/>
    </dgm:pt>
    <dgm:pt modelId="{AFE5B8D8-EF41-4058-BE07-BF295B7A5F6C}" type="pres">
      <dgm:prSet presAssocID="{EEA44009-7DC9-4CEA-B4D3-206804415E3F}" presName="linNode" presStyleCnt="0"/>
      <dgm:spPr/>
    </dgm:pt>
    <dgm:pt modelId="{4356D56E-1328-45B3-B3FD-0E5ADCF6CF91}" type="pres">
      <dgm:prSet presAssocID="{EEA44009-7DC9-4CEA-B4D3-206804415E3F}" presName="parTx" presStyleLbl="revTx" presStyleIdx="2" presStyleCnt="3" custScaleX="77952" custScaleY="80870" custLinFactX="17195" custLinFactNeighborX="100000" custLinFactNeighborY="4923">
        <dgm:presLayoutVars>
          <dgm:chMax val="1"/>
          <dgm:bulletEnabled val="1"/>
        </dgm:presLayoutVars>
      </dgm:prSet>
      <dgm:spPr/>
      <dgm:t>
        <a:bodyPr/>
        <a:lstStyle/>
        <a:p>
          <a:endParaRPr lang="en-US"/>
        </a:p>
      </dgm:t>
    </dgm:pt>
    <dgm:pt modelId="{37639F5F-9A92-4729-86C5-2646C0118684}" type="pres">
      <dgm:prSet presAssocID="{EEA44009-7DC9-4CEA-B4D3-206804415E3F}" presName="bracket" presStyleLbl="parChTrans1D1" presStyleIdx="2" presStyleCnt="3" custScaleY="119507" custLinFactX="102186" custLinFactNeighborX="200000" custLinFactNeighborY="9161"/>
      <dgm:spPr/>
    </dgm:pt>
    <dgm:pt modelId="{254A175D-F99C-4B39-B4A6-B6315F233EDE}" type="pres">
      <dgm:prSet presAssocID="{EEA44009-7DC9-4CEA-B4D3-206804415E3F}" presName="spH" presStyleCnt="0"/>
      <dgm:spPr/>
    </dgm:pt>
  </dgm:ptLst>
  <dgm:cxnLst>
    <dgm:cxn modelId="{77C337EF-A2A3-458C-9F8D-E71D5E03616B}" srcId="{7FEE5F8F-1B30-423E-924A-74C135B82953}" destId="{425ADF1B-AFF5-4E64-BDE3-8FB90EA7547D}" srcOrd="1" destOrd="0" parTransId="{02417F9D-3AD0-4479-965A-7922BB764A9C}" sibTransId="{33E00769-8539-4C46-9B5C-07BA20337F6B}"/>
    <dgm:cxn modelId="{83E4C6E8-F7E9-416C-8695-E0D60992D3DB}" type="presOf" srcId="{81C4FCE6-0B4E-4C20-B167-C539ACF38958}" destId="{BF1E4A94-268D-4B01-9DF0-47A7DDD0854A}" srcOrd="0" destOrd="2" presId="urn:diagrams.loki3.com/BracketList"/>
    <dgm:cxn modelId="{97616C30-22CB-43CB-822E-ED7E9D0C553C}" srcId="{7FEE5F8F-1B30-423E-924A-74C135B82953}" destId="{F25ACB1E-FE00-4C17-BD00-1373AABF76A8}" srcOrd="0" destOrd="0" parTransId="{433FB127-DED7-4634-9B42-1F6A0D21EBD5}" sibTransId="{A8A33942-3FD1-4C8E-B760-819A6C0541CE}"/>
    <dgm:cxn modelId="{AF74F286-E9EA-4600-9F38-98AAECC7C68D}" srcId="{425ADF1B-AFF5-4E64-BDE3-8FB90EA7547D}" destId="{D9D58C92-4099-493D-8EA2-EEB2BDDF49B5}" srcOrd="0" destOrd="0" parTransId="{6B23A321-C026-4567-B09B-CEB39A0FCAF3}" sibTransId="{6AF5019B-E8AE-4A75-B4C7-20A378803DD2}"/>
    <dgm:cxn modelId="{81896079-84E5-484D-BF6C-20777392EDE9}" type="presOf" srcId="{EEA44009-7DC9-4CEA-B4D3-206804415E3F}" destId="{4356D56E-1328-45B3-B3FD-0E5ADCF6CF91}" srcOrd="0" destOrd="0" presId="urn:diagrams.loki3.com/BracketList"/>
    <dgm:cxn modelId="{97733556-6DB8-433F-A3DA-7B7B856D451D}" type="presOf" srcId="{7FEE5F8F-1B30-423E-924A-74C135B82953}" destId="{0EAE0365-9D20-4AF9-8206-E998A96ACE52}" srcOrd="0" destOrd="0" presId="urn:diagrams.loki3.com/BracketList"/>
    <dgm:cxn modelId="{2A85E2B0-61B0-4D23-9034-85E611EFF62E}" srcId="{F25ACB1E-FE00-4C17-BD00-1373AABF76A8}" destId="{988F5FBD-C27D-40E3-889A-253ACAEB0BFD}" srcOrd="0" destOrd="0" parTransId="{EA6F4ADD-202A-4622-80B4-63E8149E874D}" sibTransId="{2436F263-74DB-47FF-9333-176815B79336}"/>
    <dgm:cxn modelId="{4894AD50-B169-4447-81D2-F9259B131D59}" srcId="{7FEE5F8F-1B30-423E-924A-74C135B82953}" destId="{EEA44009-7DC9-4CEA-B4D3-206804415E3F}" srcOrd="2" destOrd="0" parTransId="{4A281206-B18C-48DB-84AE-C15A812BA7E8}" sibTransId="{6637382F-F428-4852-BE2F-E1780DA06EE2}"/>
    <dgm:cxn modelId="{F9A9A3C6-EA81-42FE-81B9-E6E5D12F11C6}" type="presOf" srcId="{D9D58C92-4099-493D-8EA2-EEB2BDDF49B5}" destId="{E7FF5AE2-B2ED-4600-95EF-A67E53B8C7B4}" srcOrd="0" destOrd="0" presId="urn:diagrams.loki3.com/BracketList"/>
    <dgm:cxn modelId="{26C10AD7-626D-4B2A-B12D-7BAF83364F1D}" srcId="{F25ACB1E-FE00-4C17-BD00-1373AABF76A8}" destId="{81C4FCE6-0B4E-4C20-B167-C539ACF38958}" srcOrd="2" destOrd="0" parTransId="{667952EF-47ED-475C-BED2-F9487C806C03}" sibTransId="{09C92347-8E9E-4801-BA38-6FF0F99D0451}"/>
    <dgm:cxn modelId="{FB7467B2-A68F-4979-9685-1F054D921497}" type="presOf" srcId="{46B91C4F-498D-4079-A778-0C44F67C8F26}" destId="{BF1E4A94-268D-4B01-9DF0-47A7DDD0854A}" srcOrd="0" destOrd="1" presId="urn:diagrams.loki3.com/BracketList"/>
    <dgm:cxn modelId="{EFE2860D-67C7-44F1-A82C-4D1F1E0EE519}" type="presOf" srcId="{425ADF1B-AFF5-4E64-BDE3-8FB90EA7547D}" destId="{6C1B64E8-7F49-44B1-88C3-889FD836230F}" srcOrd="0" destOrd="0" presId="urn:diagrams.loki3.com/BracketList"/>
    <dgm:cxn modelId="{C95AD3EE-5AF8-4A10-9A40-03F9124AB8F8}" type="presOf" srcId="{988F5FBD-C27D-40E3-889A-253ACAEB0BFD}" destId="{BF1E4A94-268D-4B01-9DF0-47A7DDD0854A}" srcOrd="0" destOrd="0" presId="urn:diagrams.loki3.com/BracketList"/>
    <dgm:cxn modelId="{9647BEA7-AB57-40A1-8281-9284A7A3DCA2}" type="presOf" srcId="{F25ACB1E-FE00-4C17-BD00-1373AABF76A8}" destId="{94BC4000-91C9-4A95-9FAD-BF2A19664DE7}" srcOrd="0" destOrd="0" presId="urn:diagrams.loki3.com/BracketList"/>
    <dgm:cxn modelId="{2C26AD13-CC18-4E57-8356-2BC02173313A}" srcId="{F25ACB1E-FE00-4C17-BD00-1373AABF76A8}" destId="{46B91C4F-498D-4079-A778-0C44F67C8F26}" srcOrd="1" destOrd="0" parTransId="{36F22C10-50C6-4232-A23A-024B9023913B}" sibTransId="{4C29C7CE-4EE6-4604-972B-45BDC67F974A}"/>
    <dgm:cxn modelId="{82B99424-F637-4660-9B7D-ED21B3EFEFE7}" type="presParOf" srcId="{0EAE0365-9D20-4AF9-8206-E998A96ACE52}" destId="{9A946FBF-4837-4482-B381-C0059F5381AA}" srcOrd="0" destOrd="0" presId="urn:diagrams.loki3.com/BracketList"/>
    <dgm:cxn modelId="{DACE6ACD-8636-4CA3-89A4-4BBAD698CD91}" type="presParOf" srcId="{9A946FBF-4837-4482-B381-C0059F5381AA}" destId="{94BC4000-91C9-4A95-9FAD-BF2A19664DE7}" srcOrd="0" destOrd="0" presId="urn:diagrams.loki3.com/BracketList"/>
    <dgm:cxn modelId="{50A2EA27-BB5E-4B7C-909C-DFE38400CBA3}" type="presParOf" srcId="{9A946FBF-4837-4482-B381-C0059F5381AA}" destId="{5AE405AF-2666-4273-9429-7BBDBD8CBEA0}" srcOrd="1" destOrd="0" presId="urn:diagrams.loki3.com/BracketList"/>
    <dgm:cxn modelId="{14AC00BB-84D9-4CBC-A082-7E81CA800A80}" type="presParOf" srcId="{9A946FBF-4837-4482-B381-C0059F5381AA}" destId="{FF4ACF71-E8DB-4AD1-9B38-39620A36ECAF}" srcOrd="2" destOrd="0" presId="urn:diagrams.loki3.com/BracketList"/>
    <dgm:cxn modelId="{C3051C74-ED71-4502-BA03-C2AF44899F0E}" type="presParOf" srcId="{9A946FBF-4837-4482-B381-C0059F5381AA}" destId="{BF1E4A94-268D-4B01-9DF0-47A7DDD0854A}" srcOrd="3" destOrd="0" presId="urn:diagrams.loki3.com/BracketList"/>
    <dgm:cxn modelId="{314BF659-32E7-418E-B90B-E7F60BE63030}" type="presParOf" srcId="{0EAE0365-9D20-4AF9-8206-E998A96ACE52}" destId="{8FABBE5E-30F8-4814-B3A8-0BA520A3063B}" srcOrd="1" destOrd="0" presId="urn:diagrams.loki3.com/BracketList"/>
    <dgm:cxn modelId="{6D0BEA73-8CA4-4AF3-A53B-4B88C6C8FE3A}" type="presParOf" srcId="{0EAE0365-9D20-4AF9-8206-E998A96ACE52}" destId="{61E16BE4-16AD-45B2-AD5B-854CBB7F85EC}" srcOrd="2" destOrd="0" presId="urn:diagrams.loki3.com/BracketList"/>
    <dgm:cxn modelId="{87E322D2-A297-4243-8D49-7E8B013EE041}" type="presParOf" srcId="{61E16BE4-16AD-45B2-AD5B-854CBB7F85EC}" destId="{6C1B64E8-7F49-44B1-88C3-889FD836230F}" srcOrd="0" destOrd="0" presId="urn:diagrams.loki3.com/BracketList"/>
    <dgm:cxn modelId="{ECBD2390-E71F-4AE3-8AA4-C197BDD57347}" type="presParOf" srcId="{61E16BE4-16AD-45B2-AD5B-854CBB7F85EC}" destId="{ACB2460A-47B2-4BAB-BD2A-355685B91F15}" srcOrd="1" destOrd="0" presId="urn:diagrams.loki3.com/BracketList"/>
    <dgm:cxn modelId="{E33D6A30-1615-461B-AE86-2293D33C1347}" type="presParOf" srcId="{61E16BE4-16AD-45B2-AD5B-854CBB7F85EC}" destId="{A96499F1-CDCF-4640-9E20-353EC518BB23}" srcOrd="2" destOrd="0" presId="urn:diagrams.loki3.com/BracketList"/>
    <dgm:cxn modelId="{0046F5D3-63DF-4403-885C-0E04EB32C927}" type="presParOf" srcId="{61E16BE4-16AD-45B2-AD5B-854CBB7F85EC}" destId="{E7FF5AE2-B2ED-4600-95EF-A67E53B8C7B4}" srcOrd="3" destOrd="0" presId="urn:diagrams.loki3.com/BracketList"/>
    <dgm:cxn modelId="{B24FA4E5-C1B9-4E78-AD1A-F86E3A830A49}" type="presParOf" srcId="{0EAE0365-9D20-4AF9-8206-E998A96ACE52}" destId="{C2018355-E488-4D87-BF24-70CA995B5AEE}" srcOrd="3" destOrd="0" presId="urn:diagrams.loki3.com/BracketList"/>
    <dgm:cxn modelId="{7209A0F7-3A5A-40D9-9B0B-9DEADB6DF43F}" type="presParOf" srcId="{0EAE0365-9D20-4AF9-8206-E998A96ACE52}" destId="{AFE5B8D8-EF41-4058-BE07-BF295B7A5F6C}" srcOrd="4" destOrd="0" presId="urn:diagrams.loki3.com/BracketList"/>
    <dgm:cxn modelId="{9D6998B7-B616-4791-930A-6468D3067FCF}" type="presParOf" srcId="{AFE5B8D8-EF41-4058-BE07-BF295B7A5F6C}" destId="{4356D56E-1328-45B3-B3FD-0E5ADCF6CF91}" srcOrd="0" destOrd="0" presId="urn:diagrams.loki3.com/BracketList"/>
    <dgm:cxn modelId="{FE6872C9-6C47-4AC5-8F00-46D3EF8C5834}" type="presParOf" srcId="{AFE5B8D8-EF41-4058-BE07-BF295B7A5F6C}" destId="{37639F5F-9A92-4729-86C5-2646C0118684}" srcOrd="1" destOrd="0" presId="urn:diagrams.loki3.com/BracketList"/>
    <dgm:cxn modelId="{64CB9C26-8548-4010-B459-81AFDEF6CC2A}" type="presParOf" srcId="{AFE5B8D8-EF41-4058-BE07-BF295B7A5F6C}" destId="{254A175D-F99C-4B39-B4A6-B6315F233EDE}" srcOrd="2" destOrd="0" presId="urn:diagrams.loki3.com/Bracke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3037840" cy="464820"/>
          </a:xfrm>
          <a:prstGeom prst="rect">
            <a:avLst/>
          </a:prstGeom>
        </p:spPr>
        <p:txBody>
          <a:bodyPr vert="horz" lIns="93173" tIns="46586" rIns="93173" bIns="46586" rtlCol="0"/>
          <a:lstStyle>
            <a:lvl1pPr algn="l">
              <a:defRPr sz="1200"/>
            </a:lvl1pPr>
          </a:lstStyle>
          <a:p>
            <a:endParaRPr lang="en-US" dirty="0"/>
          </a:p>
        </p:txBody>
      </p:sp>
      <p:sp>
        <p:nvSpPr>
          <p:cNvPr id="3" name="Date Placeholder 2"/>
          <p:cNvSpPr>
            <a:spLocks noGrp="1"/>
          </p:cNvSpPr>
          <p:nvPr>
            <p:ph type="dt" sz="quarter" idx="1"/>
          </p:nvPr>
        </p:nvSpPr>
        <p:spPr>
          <a:xfrm>
            <a:off x="3970941" y="0"/>
            <a:ext cx="3037840" cy="464820"/>
          </a:xfrm>
          <a:prstGeom prst="rect">
            <a:avLst/>
          </a:prstGeom>
        </p:spPr>
        <p:txBody>
          <a:bodyPr vert="horz" lIns="93173" tIns="46586" rIns="93173" bIns="46586" rtlCol="0"/>
          <a:lstStyle>
            <a:lvl1pPr algn="r">
              <a:defRPr sz="1200"/>
            </a:lvl1pPr>
          </a:lstStyle>
          <a:p>
            <a:fld id="{EF3E006E-6231-43AB-8C28-E3E2613345F1}" type="datetimeFigureOut">
              <a:rPr lang="en-US" smtClean="0"/>
              <a:pPr/>
              <a:t>11/7/2017</a:t>
            </a:fld>
            <a:endParaRPr lang="en-US" dirty="0"/>
          </a:p>
        </p:txBody>
      </p:sp>
      <p:sp>
        <p:nvSpPr>
          <p:cNvPr id="4" name="Footer Placeholder 3"/>
          <p:cNvSpPr>
            <a:spLocks noGrp="1"/>
          </p:cNvSpPr>
          <p:nvPr>
            <p:ph type="ftr" sz="quarter" idx="2"/>
          </p:nvPr>
        </p:nvSpPr>
        <p:spPr>
          <a:xfrm>
            <a:off x="3" y="8829967"/>
            <a:ext cx="3037840" cy="464820"/>
          </a:xfrm>
          <a:prstGeom prst="rect">
            <a:avLst/>
          </a:prstGeom>
        </p:spPr>
        <p:txBody>
          <a:bodyPr vert="horz" lIns="93173" tIns="46586" rIns="93173" bIns="4658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41" y="8829967"/>
            <a:ext cx="3037840" cy="464820"/>
          </a:xfrm>
          <a:prstGeom prst="rect">
            <a:avLst/>
          </a:prstGeom>
        </p:spPr>
        <p:txBody>
          <a:bodyPr vert="horz" lIns="93173" tIns="46586" rIns="93173" bIns="46586" rtlCol="0" anchor="b"/>
          <a:lstStyle>
            <a:lvl1pPr algn="r">
              <a:defRPr sz="1200"/>
            </a:lvl1pPr>
          </a:lstStyle>
          <a:p>
            <a:fld id="{B54A6009-568A-428C-B52E-4328BA5F22ED}" type="slidenum">
              <a:rPr lang="en-US" smtClean="0"/>
              <a:pPr/>
              <a:t>‹#›</a:t>
            </a:fld>
            <a:endParaRPr lang="en-US" dirty="0"/>
          </a:p>
        </p:txBody>
      </p:sp>
    </p:spTree>
    <p:extLst>
      <p:ext uri="{BB962C8B-B14F-4D97-AF65-F5344CB8AC3E}">
        <p14:creationId xmlns:p14="http://schemas.microsoft.com/office/powerpoint/2010/main" val="9964368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3037840" cy="464820"/>
          </a:xfrm>
          <a:prstGeom prst="rect">
            <a:avLst/>
          </a:prstGeom>
        </p:spPr>
        <p:txBody>
          <a:bodyPr vert="horz" lIns="93173" tIns="46586" rIns="93173" bIns="46586" rtlCol="0"/>
          <a:lstStyle>
            <a:lvl1pPr algn="l">
              <a:defRPr sz="1200"/>
            </a:lvl1pPr>
          </a:lstStyle>
          <a:p>
            <a:endParaRPr lang="en-US" dirty="0"/>
          </a:p>
        </p:txBody>
      </p:sp>
      <p:sp>
        <p:nvSpPr>
          <p:cNvPr id="3" name="Date Placeholder 2"/>
          <p:cNvSpPr>
            <a:spLocks noGrp="1"/>
          </p:cNvSpPr>
          <p:nvPr>
            <p:ph type="dt" idx="1"/>
          </p:nvPr>
        </p:nvSpPr>
        <p:spPr>
          <a:xfrm>
            <a:off x="3970941" y="0"/>
            <a:ext cx="3037840" cy="464820"/>
          </a:xfrm>
          <a:prstGeom prst="rect">
            <a:avLst/>
          </a:prstGeom>
        </p:spPr>
        <p:txBody>
          <a:bodyPr vert="horz" lIns="93173" tIns="46586" rIns="93173" bIns="46586" rtlCol="0"/>
          <a:lstStyle>
            <a:lvl1pPr algn="r">
              <a:defRPr sz="1200"/>
            </a:lvl1pPr>
          </a:lstStyle>
          <a:p>
            <a:fld id="{433F68C7-E411-4442-81B8-713297B9E8C9}" type="datetimeFigureOut">
              <a:rPr lang="en-US" smtClean="0"/>
              <a:pPr/>
              <a:t>11/7/2017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3" tIns="46586" rIns="93173" bIns="46586" rtlCol="0" anchor="ctr"/>
          <a:lstStyle/>
          <a:p>
            <a:endParaRPr lang="en-US" dirty="0"/>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3173" tIns="46586" rIns="93173" bIns="4658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3" y="8829967"/>
            <a:ext cx="3037840" cy="464820"/>
          </a:xfrm>
          <a:prstGeom prst="rect">
            <a:avLst/>
          </a:prstGeom>
        </p:spPr>
        <p:txBody>
          <a:bodyPr vert="horz" lIns="93173" tIns="46586" rIns="93173" bIns="4658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41" y="8829967"/>
            <a:ext cx="3037840" cy="464820"/>
          </a:xfrm>
          <a:prstGeom prst="rect">
            <a:avLst/>
          </a:prstGeom>
        </p:spPr>
        <p:txBody>
          <a:bodyPr vert="horz" lIns="93173" tIns="46586" rIns="93173" bIns="46586" rtlCol="0" anchor="b"/>
          <a:lstStyle>
            <a:lvl1pPr algn="r">
              <a:defRPr sz="1200"/>
            </a:lvl1pPr>
          </a:lstStyle>
          <a:p>
            <a:fld id="{FD13E2DA-B889-4EAA-8D98-E87CBB3ACA1D}" type="slidenum">
              <a:rPr lang="en-US" smtClean="0"/>
              <a:pPr/>
              <a:t>‹#›</a:t>
            </a:fld>
            <a:endParaRPr lang="en-US" dirty="0"/>
          </a:p>
        </p:txBody>
      </p:sp>
    </p:spTree>
    <p:extLst>
      <p:ext uri="{BB962C8B-B14F-4D97-AF65-F5344CB8AC3E}">
        <p14:creationId xmlns:p14="http://schemas.microsoft.com/office/powerpoint/2010/main" val="39889072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D13E2DA-B889-4EAA-8D98-E87CBB3ACA1D}" type="slidenum">
              <a:rPr lang="en-US" smtClean="0"/>
              <a:pPr/>
              <a:t>1</a:t>
            </a:fld>
            <a:endParaRPr lang="en-US" dirty="0"/>
          </a:p>
        </p:txBody>
      </p:sp>
    </p:spTree>
    <p:extLst>
      <p:ext uri="{BB962C8B-B14F-4D97-AF65-F5344CB8AC3E}">
        <p14:creationId xmlns:p14="http://schemas.microsoft.com/office/powerpoint/2010/main" val="2862580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sz="1200" kern="1200" dirty="0" smtClean="0">
                <a:solidFill>
                  <a:schemeClr val="tx1"/>
                </a:solidFill>
                <a:effectLst/>
                <a:latin typeface="+mn-lt"/>
                <a:ea typeface="+mn-ea"/>
                <a:cs typeface="+mn-cs"/>
              </a:rPr>
              <a:t>Throughout the criminal justice system, public safety professionals are increasingly interacting with people with unmet mental health and substance use needs, often in roles they may not have been trained to fulfill. California has made strides in recent years in the delivery of more crisis intervention training to law enforcement, better equipping officers for mental health crisis encounters. Behavioral health professionals also often feel ill-equipped to address risks and needs associated with a client’s likelihood of committing crime, such as criminal thinking. Public safety realignment has increased the number and variety of situations requiring mental health professionals to work with individuals with significant criminal justice involvement.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Despite this successful example, other training and technical assistance efforts that span the boundaries of criminal justice and mental health professionals are often delivered in siloes and, in some cases, are underfunded given the demand.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state and counties should work together to improve training and technical assistance to ensure professionals are trained and cross-trained to provide appropriate responses and quality services to clients.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Training and technical assistance must include efforts to address disparities and cultural biases, including disseminating information on system inequities.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state should evaluate barriers to data sharing and promote way to share data while ensuring confidentiality of health information, including how counties are developing universal consent forms.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state should review all available funding – including private sources – that could be directed to delivering strategic and cost-effective technical assistance to counties seeking to prevent the incarceration of mental health consumers and divert those in the criminal justice system into community-based services. </a:t>
            </a:r>
          </a:p>
          <a:p>
            <a:endParaRPr lang="en-US" sz="1200" kern="1200" dirty="0" smtClean="0">
              <a:solidFill>
                <a:schemeClr val="tx1"/>
              </a:solidFill>
              <a:effectLst/>
              <a:latin typeface="+mn-lt"/>
              <a:ea typeface="+mn-ea"/>
              <a:cs typeface="+mn-cs"/>
            </a:endParaRPr>
          </a:p>
          <a:p>
            <a:r>
              <a:rPr lang="en-US" dirty="0" smtClean="0"/>
              <a:t>Training and technical assistance must include a research and evaluation component. Support should be available to counties so that data collection and analysis become common practice, where it is not already. </a:t>
            </a:r>
          </a:p>
          <a:p>
            <a:endParaRPr lang="en-US" dirty="0" smtClean="0"/>
          </a:p>
          <a:p>
            <a:r>
              <a:rPr lang="en-US" dirty="0" smtClean="0"/>
              <a:t>Programs and services must be evaluated regularly to track progress over time, to communicate what works and what does not work, and to ensure continuous quality improvement. </a:t>
            </a:r>
          </a:p>
          <a:p>
            <a:endParaRPr lang="en-US" dirty="0" smtClean="0"/>
          </a:p>
          <a:p>
            <a:r>
              <a:rPr lang="en-US" dirty="0" smtClean="0"/>
              <a:t>Training on sound evaluation methods should be flexible to fit county and program size. </a:t>
            </a:r>
          </a:p>
          <a:p>
            <a:endParaRPr lang="en-US" dirty="0" smtClean="0"/>
          </a:p>
          <a:p>
            <a:r>
              <a:rPr lang="en-US" dirty="0" smtClean="0"/>
              <a:t>While the field of evidence-based practices continues to grow, there is a greater need for culturally congruent research, and expansion of community-defined practices that reduce mental health disparities and reduce or prevent criminal justice involvement, specifically for members of African American, Latino, Native American, and transgender communities. </a:t>
            </a:r>
            <a:endParaRPr lang="en-US" dirty="0"/>
          </a:p>
        </p:txBody>
      </p:sp>
      <p:sp>
        <p:nvSpPr>
          <p:cNvPr id="4" name="Slide Number Placeholder 3"/>
          <p:cNvSpPr>
            <a:spLocks noGrp="1"/>
          </p:cNvSpPr>
          <p:nvPr>
            <p:ph type="sldNum" sz="quarter" idx="10"/>
          </p:nvPr>
        </p:nvSpPr>
        <p:spPr/>
        <p:txBody>
          <a:bodyPr/>
          <a:lstStyle/>
          <a:p>
            <a:fld id="{FD13E2DA-B889-4EAA-8D98-E87CBB3ACA1D}" type="slidenum">
              <a:rPr lang="en-US" smtClean="0"/>
              <a:pPr/>
              <a:t>10</a:t>
            </a:fld>
            <a:endParaRPr lang="en-US" dirty="0"/>
          </a:p>
        </p:txBody>
      </p:sp>
    </p:spTree>
    <p:extLst>
      <p:ext uri="{BB962C8B-B14F-4D97-AF65-F5344CB8AC3E}">
        <p14:creationId xmlns:p14="http://schemas.microsoft.com/office/powerpoint/2010/main" val="30090387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Criminal Justice and Mental Health</a:t>
            </a:r>
            <a:r>
              <a:rPr lang="en-US" baseline="0" dirty="0" smtClean="0"/>
              <a:t> Subcommittee met on September 29, 2017 to hear public comment and consider revisions to the report. The subcommittee directed staff to make several revisions to the draft, and the subcommittee voted unanimously to send the revised draft to the Commission to consider for adoption.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FD13E2DA-B889-4EAA-8D98-E87CBB3ACA1D}" type="slidenum">
              <a:rPr lang="en-US" smtClean="0"/>
              <a:pPr/>
              <a:t>11</a:t>
            </a:fld>
            <a:endParaRPr lang="en-US" dirty="0"/>
          </a:p>
        </p:txBody>
      </p:sp>
    </p:spTree>
    <p:extLst>
      <p:ext uri="{BB962C8B-B14F-4D97-AF65-F5344CB8AC3E}">
        <p14:creationId xmlns:p14="http://schemas.microsoft.com/office/powerpoint/2010/main" val="14530432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dirty="0" smtClean="0"/>
              <a:t>Project goal</a:t>
            </a:r>
            <a:r>
              <a:rPr lang="en-US" baseline="0" dirty="0" smtClean="0"/>
              <a:t> was to reduce the number of adults with mental health needs who become involved with the criminal justice system while improving outcomes for those in custody and upon release to the community. </a:t>
            </a:r>
          </a:p>
          <a:p>
            <a:endParaRPr lang="en-US" baseline="0" dirty="0" smtClean="0"/>
          </a:p>
          <a:p>
            <a:r>
              <a:rPr lang="en-US" baseline="0" dirty="0" smtClean="0"/>
              <a:t>To achieve its mission and develop recommendations, the Commission created a project subcommittee. </a:t>
            </a:r>
          </a:p>
          <a:p>
            <a:endParaRPr lang="en-US" baseline="0" dirty="0" smtClean="0"/>
          </a:p>
          <a:p>
            <a:r>
              <a:rPr lang="en-US" baseline="0" dirty="0" smtClean="0"/>
              <a:t>The subcommittee consulted with local, state, and national experts on barriers and best practices, solicited input from diverse communities, and reviewed current mental health research, policy, and practice. </a:t>
            </a:r>
          </a:p>
          <a:p>
            <a:endParaRPr lang="en-US" baseline="0" dirty="0" smtClean="0"/>
          </a:p>
          <a:p>
            <a:r>
              <a:rPr lang="en-US" dirty="0" smtClean="0"/>
              <a:t>To develop a shared understanding of the problem, the subcommittee held a series of meetings, public hearings, and community forums around the state over a period of 10 months. These gatherings allowed commissioners to hear from community members, people with lived experience, experts in the fields of mental health, public safety, and social services, as well as from state and county leaders, service providers, and other Californians. </a:t>
            </a:r>
          </a:p>
          <a:p>
            <a:endParaRPr lang="en-US" dirty="0" smtClean="0"/>
          </a:p>
          <a:p>
            <a:r>
              <a:rPr lang="en-US" sz="1200" kern="1200" dirty="0" smtClean="0">
                <a:solidFill>
                  <a:schemeClr val="tx1"/>
                </a:solidFill>
                <a:effectLst/>
                <a:latin typeface="+mn-lt"/>
                <a:ea typeface="+mn-ea"/>
                <a:cs typeface="+mn-cs"/>
              </a:rPr>
              <a:t>To enhance information gathered through its research and public meetings, the Commission visited several sites in California and other states</a:t>
            </a:r>
            <a:r>
              <a:rPr lang="en-US" sz="1200" kern="1200" baseline="0" dirty="0" smtClean="0">
                <a:solidFill>
                  <a:schemeClr val="tx1"/>
                </a:solidFill>
                <a:effectLst/>
                <a:latin typeface="+mn-lt"/>
                <a:ea typeface="+mn-ea"/>
                <a:cs typeface="+mn-cs"/>
              </a:rPr>
              <a:t>, including visiting best practices and models in Florida, Pennsylvania and Texas. </a:t>
            </a:r>
            <a:endParaRPr lang="en-US" sz="1200" kern="1200" dirty="0" smtClean="0">
              <a:solidFill>
                <a:schemeClr val="tx1"/>
              </a:solidFill>
              <a:effectLst/>
              <a:latin typeface="+mn-lt"/>
              <a:ea typeface="+mn-ea"/>
              <a:cs typeface="+mn-cs"/>
            </a:endParaRPr>
          </a:p>
          <a:p>
            <a:endParaRPr lang="en-US" dirty="0" smtClean="0"/>
          </a:p>
          <a:p>
            <a:r>
              <a:rPr lang="en-US" dirty="0" smtClean="0"/>
              <a:t>The Commission also participated in local and national efforts seeking to reduce the number of people with mental health needs who become involved in the criminal justice system. These included the Stepping Up Initiative, the Obama Administration White</a:t>
            </a:r>
            <a:r>
              <a:rPr lang="en-US" baseline="0" dirty="0" smtClean="0"/>
              <a:t> House</a:t>
            </a:r>
            <a:r>
              <a:rPr lang="en-US" dirty="0" smtClean="0"/>
              <a:t> Data-Driven Justice Initiative, and Words to Deeds, which is a project of the Forensic Mental Health Association of California.</a:t>
            </a:r>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Special efforts were made to include the perspectives of diverse communities, including people with lived experience who belong to communities of color and LGBTQ communities. Project staff reached out to leaders and cultural brokers from diverse communities to conduct additional meetings that were specifically aimed at providing a safe and welcoming environment for people from diverse communities to share their experiences.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Additional activities</a:t>
            </a:r>
            <a:r>
              <a:rPr lang="en-US" sz="1200" kern="1200" baseline="0" dirty="0" smtClean="0">
                <a:solidFill>
                  <a:schemeClr val="tx1"/>
                </a:solidFill>
                <a:effectLst/>
                <a:latin typeface="+mn-lt"/>
                <a:ea typeface="+mn-ea"/>
                <a:cs typeface="+mn-cs"/>
              </a:rPr>
              <a:t> included presentations before the California District Attorney’s Association, California Chief Probation Officer’s Association, and the California Behavioral Health Director’s Association. </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endParaRPr lang="en-US" dirty="0" smtClean="0"/>
          </a:p>
        </p:txBody>
      </p:sp>
      <p:sp>
        <p:nvSpPr>
          <p:cNvPr id="4" name="Slide Number Placeholder 3"/>
          <p:cNvSpPr>
            <a:spLocks noGrp="1"/>
          </p:cNvSpPr>
          <p:nvPr>
            <p:ph type="sldNum" sz="quarter" idx="10"/>
          </p:nvPr>
        </p:nvSpPr>
        <p:spPr/>
        <p:txBody>
          <a:bodyPr/>
          <a:lstStyle/>
          <a:p>
            <a:fld id="{FD13E2DA-B889-4EAA-8D98-E87CBB3ACA1D}" type="slidenum">
              <a:rPr lang="en-US" smtClean="0"/>
              <a:pPr/>
              <a:t>2</a:t>
            </a:fld>
            <a:endParaRPr lang="en-US" dirty="0"/>
          </a:p>
        </p:txBody>
      </p:sp>
    </p:spTree>
    <p:extLst>
      <p:ext uri="{BB962C8B-B14F-4D97-AF65-F5344CB8AC3E}">
        <p14:creationId xmlns:p14="http://schemas.microsoft.com/office/powerpoint/2010/main" val="19880784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r>
              <a:rPr lang="en-US" dirty="0" smtClean="0"/>
              <a:t>What</a:t>
            </a:r>
            <a:r>
              <a:rPr lang="en-US" baseline="0" dirty="0" smtClean="0"/>
              <a:t> we confirmed is that the </a:t>
            </a:r>
            <a:r>
              <a:rPr lang="en-US" sz="1200" kern="1200" dirty="0" smtClean="0">
                <a:solidFill>
                  <a:schemeClr val="tx1"/>
                </a:solidFill>
                <a:effectLst/>
                <a:latin typeface="+mn-lt"/>
                <a:ea typeface="+mn-ea"/>
                <a:cs typeface="+mn-cs"/>
              </a:rPr>
              <a:t>criminal justice system is overwhelmed by a population it was never designed to serve. To</a:t>
            </a:r>
            <a:r>
              <a:rPr lang="en-US" sz="1200" kern="1200" baseline="0" dirty="0" smtClean="0">
                <a:solidFill>
                  <a:schemeClr val="tx1"/>
                </a:solidFill>
                <a:effectLst/>
                <a:latin typeface="+mn-lt"/>
                <a:ea typeface="+mn-ea"/>
                <a:cs typeface="+mn-cs"/>
              </a:rPr>
              <a:t> paraphrase a quote from the report, people with mental health needs are not good for the CJ system and the CJ system is not good for people with mental health needs.</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It is estimated that one in five adults in the United States will experience a mental illness, with five percent meeting the criteria for a serious mental illness. Of those incarcerated in local jails, approximately 17 percent have a serious mental illness, a rate more than three times that of the general population.</a:t>
            </a:r>
            <a:r>
              <a:rPr lang="en-US" sz="1200" kern="1200" baseline="0" dirty="0" smtClean="0">
                <a:solidFill>
                  <a:schemeClr val="tx1"/>
                </a:solidFill>
                <a:effectLst/>
                <a:latin typeface="+mn-lt"/>
                <a:ea typeface="+mn-ea"/>
                <a:cs typeface="+mn-cs"/>
              </a:rPr>
              <a:t> Recognizing that people with mental health needs are better served in the community, efforts are underway to create systems that divert people from the CJ system at various points, or intercepts.</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We</a:t>
            </a:r>
            <a:r>
              <a:rPr lang="en-US" sz="1200" kern="1200" baseline="0" dirty="0" smtClean="0">
                <a:solidFill>
                  <a:schemeClr val="tx1"/>
                </a:solidFill>
                <a:effectLst/>
                <a:latin typeface="+mn-lt"/>
                <a:ea typeface="+mn-ea"/>
                <a:cs typeface="+mn-cs"/>
              </a:rPr>
              <a:t> sought to understand the drivers of such startling statistics because we already know that having mental health needs alone does not increase a person’s chance of becoming involved in the criminal justice system. </a:t>
            </a:r>
          </a:p>
          <a:p>
            <a:endParaRPr lang="en-US" sz="1200" kern="1200" baseline="0" dirty="0" smtClean="0">
              <a:solidFill>
                <a:schemeClr val="tx1"/>
              </a:solidFill>
              <a:effectLst/>
              <a:latin typeface="+mn-lt"/>
              <a:ea typeface="+mn-ea"/>
              <a:cs typeface="+mn-cs"/>
            </a:endParaRPr>
          </a:p>
          <a:p>
            <a:r>
              <a:rPr lang="en-US" sz="1200" kern="1200" baseline="0" dirty="0" smtClean="0">
                <a:solidFill>
                  <a:schemeClr val="tx1"/>
                </a:solidFill>
                <a:effectLst/>
                <a:latin typeface="+mn-lt"/>
                <a:ea typeface="+mn-ea"/>
                <a:cs typeface="+mn-cs"/>
              </a:rPr>
              <a:t>For example, about four percent of community violence is attributable to mental illness alone. 96% of that violence is driven by other factors, like substance use and poverty. The report outlines in detail how personal and environmental factors increase a person’s chances of becoming involved in the criminal justice system, and also how people with mental health needs are more vulnerable to these factors.</a:t>
            </a:r>
          </a:p>
          <a:p>
            <a:endParaRPr lang="en-US" sz="1200" kern="1200" baseline="0" dirty="0" smtClean="0">
              <a:solidFill>
                <a:schemeClr val="tx1"/>
              </a:solidFill>
              <a:effectLst/>
              <a:latin typeface="+mn-lt"/>
              <a:ea typeface="+mn-ea"/>
              <a:cs typeface="+mn-cs"/>
            </a:endParaRPr>
          </a:p>
          <a:p>
            <a:r>
              <a:rPr lang="en-US" sz="1200" kern="1200" baseline="0" dirty="0" smtClean="0">
                <a:solidFill>
                  <a:schemeClr val="tx1"/>
                </a:solidFill>
                <a:effectLst/>
                <a:latin typeface="+mn-lt"/>
                <a:ea typeface="+mn-ea"/>
                <a:cs typeface="+mn-cs"/>
              </a:rPr>
              <a:t>There are also substantial racial/ethnical and cultural disparities in both the criminal justice system and mental health system. The report outlines how people of color, particularly from African American, Latino, and Native American communities, and members of LGBTQ communities, particularly the transgender community, experience greater exposure to risk and trauma, less access to prevention and intervention services, and greater exposure to racism and discrimination. All these factors increasing the likelihood of criminal justice interaction and involvement for these communities. </a:t>
            </a:r>
          </a:p>
          <a:p>
            <a:endParaRPr lang="en-US" sz="1200" kern="1200" baseline="0" dirty="0" smtClean="0">
              <a:solidFill>
                <a:schemeClr val="tx1"/>
              </a:solidFill>
              <a:effectLst/>
              <a:latin typeface="+mn-lt"/>
              <a:ea typeface="+mn-ea"/>
              <a:cs typeface="+mn-cs"/>
            </a:endParaRPr>
          </a:p>
          <a:p>
            <a:r>
              <a:rPr lang="en-US" sz="1200" kern="1200" baseline="0" dirty="0" smtClean="0">
                <a:solidFill>
                  <a:schemeClr val="tx1"/>
                </a:solidFill>
                <a:effectLst/>
                <a:latin typeface="+mn-lt"/>
                <a:ea typeface="+mn-ea"/>
                <a:cs typeface="+mn-cs"/>
              </a:rPr>
              <a:t>People with mental health needs, particularly members of LGBTQ communities and communities of color, are often affected by the explicit and implicit biases of others. Explicit biases are deliberately formed attitudes based on stereotypes.  Implicit biases, on the other hand, are unconscious and automatic associations made between stereotypes and groups of people.  These stereotypes can be about race, gender, age, religion, sexual orientation, or health status, including mental illness. People with mental health needs and criminal justice involvement face stigma and discrimination that can impact their ability to seek services, and eligibility for housing and employment. Implicit biases, especially biases that are racially driven, can affect every encounter people have within the criminal justice system, including initial encounters with law enforcement, arrests, sentencing, and decisions while in custody.</a:t>
            </a:r>
          </a:p>
          <a:p>
            <a:endParaRPr lang="en-US" sz="1200" kern="1200" baseline="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Recognizing that people with mental health needs are better served in the community, efforts are underway to create systems that divert people from the CJ system at various points, or intercepts.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People with mental health needs require services in the community, such as appropriate and culturally responsive treatment that addresses housing deficits, substance use, trauma, risk factors for offending, and other dynamics that diminish recovery.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Often, however, these</a:t>
            </a:r>
            <a:r>
              <a:rPr lang="en-US" sz="1200" kern="1200" baseline="0" dirty="0" smtClean="0">
                <a:solidFill>
                  <a:schemeClr val="tx1"/>
                </a:solidFill>
                <a:effectLst/>
                <a:latin typeface="+mn-lt"/>
                <a:ea typeface="+mn-ea"/>
                <a:cs typeface="+mn-cs"/>
              </a:rPr>
              <a:t> services are</a:t>
            </a:r>
            <a:r>
              <a:rPr lang="en-US" sz="1200" kern="1200" dirty="0" smtClean="0">
                <a:solidFill>
                  <a:schemeClr val="tx1"/>
                </a:solidFill>
                <a:effectLst/>
                <a:latin typeface="+mn-lt"/>
                <a:ea typeface="+mn-ea"/>
                <a:cs typeface="+mn-cs"/>
              </a:rPr>
              <a:t> distributed through multiple public programs and agencies. The variety of funding streams and eligibility requirements for disparate agencies complicate the coordination of service delivery and make it difficult to fill gaps in services and capacity. Typically, funding structures require counties to develop programs and services that fit within specific parameters, an approach that does not necessarily involve doing what it takes to meet the needs of the population. Mapping available programs and services and engaging community members can help county agencies develop a shared understanding of available resources and how best to coordinate them.</a:t>
            </a:r>
            <a:r>
              <a:rPr lang="en-US" sz="1200" kern="1200" baseline="0" dirty="0" smtClean="0">
                <a:solidFill>
                  <a:schemeClr val="tx1"/>
                </a:solidFill>
                <a:effectLst/>
                <a:latin typeface="+mn-lt"/>
                <a:ea typeface="+mn-ea"/>
                <a:cs typeface="+mn-cs"/>
              </a:rPr>
              <a:t> The report outlines how some counties are developing systems that prevent and divert people with mental health needs from becoming involved with the criminal justice system, including examples of how mental health and criminal justice funding is being leveraged.</a:t>
            </a:r>
            <a:endParaRPr lang="en-US" sz="1200" kern="1200" dirty="0" smtClean="0">
              <a:solidFill>
                <a:schemeClr val="tx1"/>
              </a:solidFill>
              <a:effectLst/>
              <a:latin typeface="+mn-lt"/>
              <a:ea typeface="+mn-ea"/>
              <a:cs typeface="+mn-cs"/>
            </a:endParaRPr>
          </a:p>
          <a:p>
            <a:endParaRPr lang="en-US" sz="1200" kern="1200" baseline="0" dirty="0" smtClean="0">
              <a:solidFill>
                <a:schemeClr val="tx1"/>
              </a:solidFill>
              <a:effectLst/>
              <a:latin typeface="+mn-lt"/>
              <a:ea typeface="+mn-ea"/>
              <a:cs typeface="+mn-cs"/>
            </a:endParaRPr>
          </a:p>
          <a:p>
            <a:endParaRPr lang="en-US" sz="1200" kern="1200" baseline="0" dirty="0" smtClean="0">
              <a:solidFill>
                <a:schemeClr val="tx1"/>
              </a:solidFill>
              <a:effectLst/>
              <a:latin typeface="+mn-lt"/>
              <a:ea typeface="+mn-ea"/>
              <a:cs typeface="+mn-cs"/>
            </a:endParaRPr>
          </a:p>
          <a:p>
            <a:endParaRPr lang="en-US" sz="1200" kern="1200" baseline="0" dirty="0" smtClean="0">
              <a:solidFill>
                <a:schemeClr val="tx1"/>
              </a:solidFill>
              <a:effectLst/>
              <a:latin typeface="+mn-lt"/>
              <a:ea typeface="+mn-ea"/>
              <a:cs typeface="+mn-cs"/>
            </a:endParaRPr>
          </a:p>
          <a:p>
            <a:endParaRPr lang="en-US" sz="1200" kern="1200" baseline="0" dirty="0" smtClean="0">
              <a:solidFill>
                <a:schemeClr val="tx1"/>
              </a:solidFill>
              <a:effectLst/>
              <a:latin typeface="+mn-lt"/>
              <a:ea typeface="+mn-ea"/>
              <a:cs typeface="+mn-cs"/>
            </a:endParaRPr>
          </a:p>
          <a:p>
            <a:endParaRPr lang="en-US" sz="1200" kern="1200" baseline="0" dirty="0" smtClean="0">
              <a:solidFill>
                <a:schemeClr val="tx1"/>
              </a:solidFill>
              <a:effectLst/>
              <a:latin typeface="+mn-lt"/>
              <a:ea typeface="+mn-ea"/>
              <a:cs typeface="+mn-cs"/>
            </a:endParaRPr>
          </a:p>
          <a:p>
            <a:endParaRPr lang="en-US" sz="1200" kern="1200" baseline="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D13E2DA-B889-4EAA-8D98-E87CBB3ACA1D}" type="slidenum">
              <a:rPr lang="en-US" smtClean="0"/>
              <a:pPr/>
              <a:t>3</a:t>
            </a:fld>
            <a:endParaRPr lang="en-US" dirty="0"/>
          </a:p>
        </p:txBody>
      </p:sp>
    </p:spTree>
    <p:extLst>
      <p:ext uri="{BB962C8B-B14F-4D97-AF65-F5344CB8AC3E}">
        <p14:creationId xmlns:p14="http://schemas.microsoft.com/office/powerpoint/2010/main" val="15667860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So, what to do given all these challenges driving the overrepresentation of people with mental health needs in the criminal justice system? What we found is that improving outcomes will take leadership to prioritize prevention and diversion of people with mental health needs from the CJ system, capacity to deliver community-based alternatives to jails, collaboration among community members, public health and public safety leaders, an equitable system that recognizes and responds to long held mental health and criminal justice disparities, and service integration that addresses complex, co-occurring needs.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Guiding</a:t>
            </a:r>
            <a:r>
              <a:rPr lang="en-US" sz="1200" kern="1200" baseline="0" dirty="0" smtClean="0">
                <a:solidFill>
                  <a:schemeClr val="tx1"/>
                </a:solidFill>
                <a:effectLst/>
                <a:latin typeface="+mn-lt"/>
                <a:ea typeface="+mn-ea"/>
                <a:cs typeface="+mn-cs"/>
              </a:rPr>
              <a:t> principles were developed based on information gathered during the project activities and serve as </a:t>
            </a:r>
            <a:r>
              <a:rPr lang="en-US" sz="1200" kern="1200" dirty="0" smtClean="0">
                <a:solidFill>
                  <a:schemeClr val="tx1"/>
                </a:solidFill>
                <a:effectLst/>
                <a:latin typeface="+mn-lt"/>
                <a:ea typeface="+mn-ea"/>
                <a:cs typeface="+mn-cs"/>
              </a:rPr>
              <a:t>the foundation for the specific findings and recommendations.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a:t>
            </a:r>
            <a:r>
              <a:rPr lang="en-US" sz="1200" kern="1200" baseline="0" dirty="0" smtClean="0">
                <a:solidFill>
                  <a:schemeClr val="tx1"/>
                </a:solidFill>
                <a:effectLst/>
                <a:latin typeface="+mn-lt"/>
                <a:ea typeface="+mn-ea"/>
                <a:cs typeface="+mn-cs"/>
              </a:rPr>
              <a:t> first three recommendations are organized by local reform, the fourth recommendation state reform, and the final two recommendations are the tools necessary to support these reforms.</a:t>
            </a:r>
            <a:endParaRPr lang="en-US" dirty="0" smtClean="0"/>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D13E2DA-B889-4EAA-8D98-E87CBB3ACA1D}" type="slidenum">
              <a:rPr lang="en-US" smtClean="0"/>
              <a:pPr/>
              <a:t>4</a:t>
            </a:fld>
            <a:endParaRPr lang="en-US" dirty="0"/>
          </a:p>
        </p:txBody>
      </p:sp>
    </p:spTree>
    <p:extLst>
      <p:ext uri="{BB962C8B-B14F-4D97-AF65-F5344CB8AC3E}">
        <p14:creationId xmlns:p14="http://schemas.microsoft.com/office/powerpoint/2010/main" val="27852823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sz="1200" kern="1200" dirty="0" smtClean="0">
                <a:solidFill>
                  <a:schemeClr val="tx1"/>
                </a:solidFill>
                <a:effectLst/>
                <a:latin typeface="+mn-lt"/>
                <a:ea typeface="+mn-ea"/>
                <a:cs typeface="+mn-cs"/>
              </a:rPr>
              <a:t>People with mental health needs who become involved with the criminal justice system tend to have challenging, complex needs. Achieving</a:t>
            </a:r>
            <a:r>
              <a:rPr lang="en-US" sz="1200" kern="1200" baseline="0" dirty="0" smtClean="0">
                <a:solidFill>
                  <a:schemeClr val="tx1"/>
                </a:solidFill>
                <a:effectLst/>
                <a:latin typeface="+mn-lt"/>
                <a:ea typeface="+mn-ea"/>
                <a:cs typeface="+mn-cs"/>
              </a:rPr>
              <a:t> mental health recovery can take months, years or in some cases decades, and too often include multiple incarcerations and hospitalizations. Often times the criminal justice system has been used as a vehicle to connecting people with needed community-based services. </a:t>
            </a:r>
          </a:p>
          <a:p>
            <a:endParaRPr lang="en-US" sz="120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Establishing a comprehensive, community-based system focused on preventing contact with the criminal justice system must be prioritized. Creating and sustaining such a system will require collaboration among county health and safety partners, including the sharing of data across agencies to understand gaps and leveraging all available funding to maximize capacity. Several key areas consistently emerged from the Commission’s work as gaps in the current delivery system, including housing, integrated care for co-occurring needs, disparities in access and utilization of services by diverse communities, and a lack of options for people transitioning out of the highest levels of mental health care.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Local mental health and public safety departments should collaborate to develop a continuum of care and strategies to deliver services to reduce involvement and improve outcomes for people with mental health and substance use needs who become involved in the criminal justice system. Developing these strategies should start with an analysis of needs and gaps in care. Counties should build programs, services, and facilities that have demonstrated effectiveness, and should measure performance over time to ensure quality improvement.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To support local commitments to diverting those with mental health needs from the justice system, counties should have culturally and linguistically competent programs and services available that address the issues that put people at risk, such as housing instability, trauma, and inequities in education, employment, and health care.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Planning should include programs that are “one-stop-shops,” with co-located mental health, substance use, and physical health services and coordinated case management to make meaningful referrals for available services in the community. Counties should leverage the expertise of those with lived experience, including family members, when designing prevention and diversion strategies that are trauma-informed and take into account racial and cultural discrimination.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Increasing access to programs that address trauma, particularly for communities of color and LGBTQ communities, is critical. Specific and concerted efforts must be made to identify the mental health and substance use needs of ethnic and cultural minorities. These efforts should include improving access to care and quality of mental health services. Engaging new and diverse partners and building relationships with community leaders and professionals will be a critical step in addressing inequities in the mental health and criminal justice systems.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endParaRPr lang="en-US" sz="1200" kern="1200" baseline="0" dirty="0" smtClean="0">
              <a:solidFill>
                <a:schemeClr val="tx1"/>
              </a:solidFill>
              <a:effectLst/>
              <a:latin typeface="+mn-lt"/>
              <a:ea typeface="+mn-ea"/>
              <a:cs typeface="+mn-cs"/>
            </a:endParaRPr>
          </a:p>
          <a:p>
            <a:endParaRPr lang="en-US" sz="1200" kern="1200" baseline="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D13E2DA-B889-4EAA-8D98-E87CBB3ACA1D}" type="slidenum">
              <a:rPr lang="en-US" smtClean="0"/>
              <a:pPr/>
              <a:t>5</a:t>
            </a:fld>
            <a:endParaRPr lang="en-US" dirty="0"/>
          </a:p>
        </p:txBody>
      </p:sp>
    </p:spTree>
    <p:extLst>
      <p:ext uri="{BB962C8B-B14F-4D97-AF65-F5344CB8AC3E}">
        <p14:creationId xmlns:p14="http://schemas.microsoft.com/office/powerpoint/2010/main" val="6996347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Despite prevention and diversion efforts, some people with mental health needs will inevitably become incarcerated in local jails. Unlike state prisons, jails were not designed or intended to house people for long periods of time. Prior to criminal justice realignment, jails mostly held people awaiting trial and those serving sentences for up to one year. Jails today house and treat people serving lengthy sentences, including people with complex, long-term unmet mental health, substance use, and physical health needs.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Board </a:t>
            </a:r>
            <a:r>
              <a:rPr lang="en-US" sz="1200" kern="1200" baseline="0" dirty="0" smtClean="0">
                <a:solidFill>
                  <a:schemeClr val="tx1"/>
                </a:solidFill>
                <a:effectLst/>
                <a:latin typeface="+mn-lt"/>
                <a:ea typeface="+mn-ea"/>
                <a:cs typeface="+mn-cs"/>
              </a:rPr>
              <a:t>of State and Community Corrections should </a:t>
            </a:r>
            <a:r>
              <a:rPr lang="en-US" sz="1200" kern="1200" dirty="0" smtClean="0">
                <a:solidFill>
                  <a:schemeClr val="tx1"/>
                </a:solidFill>
                <a:effectLst/>
                <a:latin typeface="+mn-lt"/>
                <a:ea typeface="+mn-ea"/>
                <a:cs typeface="+mn-cs"/>
              </a:rPr>
              <a:t>lead on promoting practices that will ensure people in jail with mental health and substance use needs are receiving services necessary for rehabilitation. To do so, the board should work with counties</a:t>
            </a:r>
            <a:r>
              <a:rPr lang="en-US" sz="1200" kern="1200" baseline="0" dirty="0" smtClean="0">
                <a:solidFill>
                  <a:schemeClr val="tx1"/>
                </a:solidFill>
                <a:effectLst/>
                <a:latin typeface="+mn-lt"/>
                <a:ea typeface="+mn-ea"/>
                <a:cs typeface="+mn-cs"/>
              </a:rPr>
              <a:t> to identify strategies for improving screening for mental health and substance use disorders at booking, along with timely follow-up assessments, explore promising developments in trauma informed correctional care, deploy culturally and linguistically appropriate services in custody settings, and deliver training to custody staff that reflects crisis intervention training and mental health awareness training that many law enforcement jurisdictions are currently implementing in the community. All trainings should address issues of stigma, discrimination, and implicit biases, and should include training on cultural and religious diversity and ensuring language access. </a:t>
            </a:r>
            <a:endParaRPr lang="en-US" dirty="0"/>
          </a:p>
        </p:txBody>
      </p:sp>
      <p:sp>
        <p:nvSpPr>
          <p:cNvPr id="4" name="Slide Number Placeholder 3"/>
          <p:cNvSpPr>
            <a:spLocks noGrp="1"/>
          </p:cNvSpPr>
          <p:nvPr>
            <p:ph type="sldNum" sz="quarter" idx="10"/>
          </p:nvPr>
        </p:nvSpPr>
        <p:spPr/>
        <p:txBody>
          <a:bodyPr/>
          <a:lstStyle/>
          <a:p>
            <a:fld id="{FD13E2DA-B889-4EAA-8D98-E87CBB3ACA1D}" type="slidenum">
              <a:rPr lang="en-US" smtClean="0"/>
              <a:pPr/>
              <a:t>6</a:t>
            </a:fld>
            <a:endParaRPr lang="en-US" dirty="0"/>
          </a:p>
        </p:txBody>
      </p:sp>
    </p:spTree>
    <p:extLst>
      <p:ext uri="{BB962C8B-B14F-4D97-AF65-F5344CB8AC3E}">
        <p14:creationId xmlns:p14="http://schemas.microsoft.com/office/powerpoint/2010/main" val="22653217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dirty="0" smtClean="0"/>
              <a:t>Many counties are reporting an increase in the number of people found incompetent to stand trial. Under state and federal law, all individuals who face criminal charges must be mentally competent to help in their defense. By definition, a person who is incompetent to stand trial lacks the mental competency required to participate in legal proceedings. Competency restoration to a large extent involves delivering mental health treatment, with additional education on the legal process. </a:t>
            </a:r>
          </a:p>
          <a:p>
            <a:endParaRPr lang="en-US" dirty="0" smtClean="0"/>
          </a:p>
          <a:p>
            <a:r>
              <a:rPr lang="en-US" dirty="0" smtClean="0"/>
              <a:t>In California, there is a monthly statewide waitlist with an ongoing average of approximately 500 people who face felony charges and have been deemed by the courts to be mentally incompetent to stand trial. These individuals are waiting in jail for a bed to become available in a state hospital in order to undergo evaluation and receive treatment to restore them to competency. </a:t>
            </a:r>
          </a:p>
          <a:p>
            <a:endParaRPr lang="en-US" dirty="0" smtClean="0"/>
          </a:p>
          <a:p>
            <a:r>
              <a:rPr lang="en-US" dirty="0" smtClean="0"/>
              <a:t>California has explored strategies to improve competency restoration outside of state hospital settings but have largely focused on jail-based approaches. Other states</a:t>
            </a:r>
            <a:r>
              <a:rPr lang="en-US" baseline="0" dirty="0" smtClean="0"/>
              <a:t> </a:t>
            </a:r>
            <a:r>
              <a:rPr lang="en-US" dirty="0" smtClean="0"/>
              <a:t>have explored expanded community-based approaches. </a:t>
            </a:r>
          </a:p>
          <a:p>
            <a:endParaRPr lang="en-US" dirty="0" smtClean="0"/>
          </a:p>
          <a:p>
            <a:r>
              <a:rPr lang="en-US" sz="1200" kern="1200" dirty="0" smtClean="0">
                <a:solidFill>
                  <a:schemeClr val="tx1"/>
                </a:solidFill>
                <a:effectLst/>
                <a:latin typeface="+mn-lt"/>
                <a:ea typeface="+mn-ea"/>
                <a:cs typeface="+mn-cs"/>
              </a:rPr>
              <a:t>Diverting people</a:t>
            </a:r>
            <a:r>
              <a:rPr lang="en-US" sz="1200" kern="1200" baseline="0" dirty="0" smtClean="0">
                <a:solidFill>
                  <a:schemeClr val="tx1"/>
                </a:solidFill>
                <a:effectLst/>
                <a:latin typeface="+mn-lt"/>
                <a:ea typeface="+mn-ea"/>
                <a:cs typeface="+mn-cs"/>
              </a:rPr>
              <a:t> out of the CJ system (or preventing involvement all together) </a:t>
            </a:r>
            <a:r>
              <a:rPr lang="en-US" sz="1200" kern="1200" dirty="0" smtClean="0">
                <a:solidFill>
                  <a:schemeClr val="tx1"/>
                </a:solidFill>
                <a:effectLst/>
                <a:latin typeface="+mn-lt"/>
                <a:ea typeface="+mn-ea"/>
                <a:cs typeface="+mn-cs"/>
              </a:rPr>
              <a:t>has the potential to reduce the number of people found to be incompetent to stand trial because there will be fewer people brought to trial.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Among other alternatives, counties should explore community-based competency restoration programs with supportive housing for misdemeanants and low-risk felons. Using jail cells to hold defendants who are incompetent to stand trial is costly and often ineffective.</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Just as counties are expanding pre-trial community-based services, counties can expand community-based restoration programs. Both strategies can reduce jail overcrowding and potentially reduce future criminal involvement. Risk assessment tools can help identify people who can be safely managed in the community and can determine the appropriate level of community supervision and services.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One way the state can reduce the number of people waiting for services from a state hospital is to fund a community-based pilot program to connect people needing competency restoration services with intensive services in the community, such as Forensic Assertive Community Treatment. </a:t>
            </a:r>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FD13E2DA-B889-4EAA-8D98-E87CBB3ACA1D}" type="slidenum">
              <a:rPr lang="en-US" smtClean="0"/>
              <a:pPr/>
              <a:t>7</a:t>
            </a:fld>
            <a:endParaRPr lang="en-US" dirty="0"/>
          </a:p>
        </p:txBody>
      </p:sp>
    </p:spTree>
    <p:extLst>
      <p:ext uri="{BB962C8B-B14F-4D97-AF65-F5344CB8AC3E}">
        <p14:creationId xmlns:p14="http://schemas.microsoft.com/office/powerpoint/2010/main" val="13756147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Counties are well-positioned to develop more effective responses to the increased number of people with unmet mental health needs in jails. 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he state should clear the path for such effective responses, by providing clarity regarding state and federal law, facilitating information sharing, and identifying and addressing barriers to innovation, among other tasks.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California’s Council on Criminal Justice and Behavioral Health - formerly the Council on Mentally Ill Offenders - has a clear leadership role in promoting coordination among criminal justice and mental health systems. The council has largely been underfunded, understaffed, and underutilized. The statute that created the council does not reflect the current, largely locally-driven service and correctional systems.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council should lead on identifying</a:t>
            </a:r>
            <a:r>
              <a:rPr lang="en-US" sz="1200" kern="1200" baseline="0" dirty="0" smtClean="0">
                <a:solidFill>
                  <a:schemeClr val="tx1"/>
                </a:solidFill>
                <a:effectLst/>
                <a:latin typeface="+mn-lt"/>
                <a:ea typeface="+mn-ea"/>
                <a:cs typeface="+mn-cs"/>
              </a:rPr>
              <a:t> how other state and local agencies should collaborate, in addition to housing a </a:t>
            </a:r>
            <a:r>
              <a:rPr lang="en-US" sz="1200" kern="1200" dirty="0" smtClean="0">
                <a:solidFill>
                  <a:schemeClr val="tx1"/>
                </a:solidFill>
                <a:effectLst/>
                <a:latin typeface="+mn-lt"/>
                <a:ea typeface="+mn-ea"/>
                <a:cs typeface="+mn-cs"/>
              </a:rPr>
              <a:t>Behavioral Health and Justice Center of Excellence (something we already have models for in other states), providing clarity regarding state and federal law, facilitating information sharing, and identifying and addressing barriers to innovation, among other tasks.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D13E2DA-B889-4EAA-8D98-E87CBB3ACA1D}" type="slidenum">
              <a:rPr lang="en-US" smtClean="0"/>
              <a:pPr/>
              <a:t>8</a:t>
            </a:fld>
            <a:endParaRPr lang="en-US" dirty="0"/>
          </a:p>
        </p:txBody>
      </p:sp>
    </p:spTree>
    <p:extLst>
      <p:ext uri="{BB962C8B-B14F-4D97-AF65-F5344CB8AC3E}">
        <p14:creationId xmlns:p14="http://schemas.microsoft.com/office/powerpoint/2010/main" val="38934522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When data is not collected or available, people within a system become invisible and problems are minimized.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It is impossible to accurately calculate the number of people with mental health needs housed in county jails. A lack of accurate, up-to-date information on consumers, coupled with inconsistent data collection practices and definitions, is a significant barrier to efforts to keep people with mental health needs out of the criminal justice system. Without data, it is difficult to understand not only the scope of the problem, but its multiple dimensions and potential solutions.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By understanding needs and whether programs are meeting those needs, data could support funding decisions and program improvements. Improving data collection and utilization also could help shape a strategic plan for future investments.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Along with the potential to use data comes the barriers to sharing data. The number one barrier identified by stakeholders to sharing data was confusion or fear around violating client confidentiality, or, more directly, violating the Health Insurance Portability and Accountability Act (HIPAA), which protects confidential medical information.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While the need for privacy is generally understood and accepted in the field, professionals also express frustration over the lack of clarity around what type of information can be shared, who may receive the information, and how it may be distributed. The California Office of Health Information Integrity, within the California Health and Human Services Agency, is responsible for ensuring compliance with HIPAA and other privacy laws. In July 2017, the agency, in collaboration with an advisory group, released a document to clarify laws and regulations using common scenarios, including three specific to the justice-involved population with behavioral health needs.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California Health and Human Services Agency is engaged in several efforts related to promoting data integration and improving care coordination. The agency should support efforts to ensure that screening and assessment and care coordination become standard operating procedure in California. </a:t>
            </a:r>
          </a:p>
          <a:p>
            <a:r>
              <a:rPr lang="en-US" sz="1200" kern="1200" dirty="0" smtClean="0">
                <a:solidFill>
                  <a:schemeClr val="tx1"/>
                </a:solidFill>
                <a:effectLst/>
                <a:latin typeface="+mn-lt"/>
                <a:ea typeface="+mn-ea"/>
                <a:cs typeface="+mn-cs"/>
              </a:rPr>
              <a:t>The state should also examine barriers and develop solutions to integrating and leveraging data to build responsive systems, provide better case management, and continuously improve services. We must do better collecting data on race, ethnicity, sexual orientation, and gender identity to enable policy makers to better understand and address the nature and extent of disparities within the mental health and criminal justice systems.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Key outcome measures previously mentioned in this report – reduction in the number of people with mental illness booked into jail, shorter jail stays for people with mental illnesses, increase in the percentage of people with mental illnesses in jail connected to the right services and supports once released, and lower rates of recidivism – also seek to track and improve progress on diversion efforts, but more must be done to understand missed prevention opportunities. Related to these key outcomes are two questions counties must ask to identify ways to improve prevention opportunities: (1) How many people in jail have a mental health need?, and (2) How many of those people were actively receiving mental health services at the time of booking?</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Asking these questions can help community-based service providers and administrators identify gaps in efforts to reach and engage unserved and underserved consumers and enhance efforts to prevent incarceration. Answering these questions will most likely</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require integrating community-based mental health data and jail data. The agency should support data integration efforts. </a:t>
            </a:r>
          </a:p>
          <a:p>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D13E2DA-B889-4EAA-8D98-E87CBB3ACA1D}" type="slidenum">
              <a:rPr lang="en-US" smtClean="0"/>
              <a:pPr/>
              <a:t>9</a:t>
            </a:fld>
            <a:endParaRPr lang="en-US" dirty="0"/>
          </a:p>
        </p:txBody>
      </p:sp>
    </p:spTree>
    <p:extLst>
      <p:ext uri="{BB962C8B-B14F-4D97-AF65-F5344CB8AC3E}">
        <p14:creationId xmlns:p14="http://schemas.microsoft.com/office/powerpoint/2010/main" val="81723703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Flowchart: Process 11"/>
          <p:cNvSpPr/>
          <p:nvPr/>
        </p:nvSpPr>
        <p:spPr>
          <a:xfrm>
            <a:off x="1447800" y="6248400"/>
            <a:ext cx="7696200" cy="609600"/>
          </a:xfrm>
          <a:prstGeom prst="flowChartProcess">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2286000" y="2057400"/>
            <a:ext cx="6248400" cy="1470025"/>
          </a:xfrm>
        </p:spPr>
        <p:txBody>
          <a:bodyPr/>
          <a:lstStyle>
            <a:lvl1pPr>
              <a:defRPr>
                <a:solidFill>
                  <a:srgbClr val="002060"/>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3886200" y="3886200"/>
            <a:ext cx="4648200" cy="1371600"/>
          </a:xfrm>
        </p:spPr>
        <p:txBody>
          <a:bodyPr>
            <a:normAutofit/>
          </a:bodyPr>
          <a:lstStyle>
            <a:lvl1pPr marL="0" indent="0" algn="l">
              <a:buNone/>
              <a:defRPr sz="2800">
                <a:solidFill>
                  <a:srgbClr val="F79B4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Rectangle 6"/>
          <p:cNvSpPr/>
          <p:nvPr/>
        </p:nvSpPr>
        <p:spPr>
          <a:xfrm>
            <a:off x="1447800" y="6324600"/>
            <a:ext cx="7696200" cy="457200"/>
          </a:xfrm>
          <a:prstGeom prst="rect">
            <a:avLst/>
          </a:prstGeom>
          <a:solidFill>
            <a:srgbClr val="FFE697"/>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pic>
        <p:nvPicPr>
          <p:cNvPr id="8" name="Picture 7"/>
          <p:cNvPicPr/>
          <p:nvPr/>
        </p:nvPicPr>
        <p:blipFill>
          <a:blip r:embed="rId2" cstate="print">
            <a:clrChange>
              <a:clrFrom>
                <a:srgbClr val="FFFFFF"/>
              </a:clrFrom>
              <a:clrTo>
                <a:srgbClr val="FFFFFF">
                  <a:alpha val="0"/>
                </a:srgbClr>
              </a:clrTo>
            </a:clrChange>
          </a:blip>
          <a:srcRect t="95857"/>
          <a:stretch>
            <a:fillRect/>
          </a:stretch>
        </p:blipFill>
        <p:spPr bwMode="auto">
          <a:xfrm>
            <a:off x="2057400" y="6437431"/>
            <a:ext cx="5995981" cy="219401"/>
          </a:xfrm>
          <a:prstGeom prst="rect">
            <a:avLst/>
          </a:prstGeom>
          <a:noFill/>
          <a:ln w="9525">
            <a:noFill/>
            <a:miter lim="800000"/>
            <a:headEnd/>
            <a:tailEnd/>
          </a:ln>
        </p:spPr>
      </p:pic>
      <p:sp>
        <p:nvSpPr>
          <p:cNvPr id="9" name="Flowchart: Process 8"/>
          <p:cNvSpPr/>
          <p:nvPr/>
        </p:nvSpPr>
        <p:spPr>
          <a:xfrm>
            <a:off x="1447800" y="0"/>
            <a:ext cx="7696200" cy="1524000"/>
          </a:xfrm>
          <a:prstGeom prst="flowChartProcess">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Flowchart: Process 9"/>
          <p:cNvSpPr/>
          <p:nvPr/>
        </p:nvSpPr>
        <p:spPr>
          <a:xfrm>
            <a:off x="1447800" y="0"/>
            <a:ext cx="7696200" cy="1447800"/>
          </a:xfrm>
          <a:prstGeom prst="flowChartProcess">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descr="MHSOAC_Color.jpg"/>
          <p:cNvPicPr/>
          <p:nvPr/>
        </p:nvPicPr>
        <p:blipFill>
          <a:blip r:embed="rId3" cstate="print">
            <a:clrChange>
              <a:clrFrom>
                <a:srgbClr val="FFFFFF"/>
              </a:clrFrom>
              <a:clrTo>
                <a:srgbClr val="FFFFFF">
                  <a:alpha val="0"/>
                </a:srgbClr>
              </a:clrTo>
            </a:clrChange>
          </a:blip>
          <a:srcRect l="9070" t="21273" r="10593" b="23422"/>
          <a:stretch>
            <a:fillRect/>
          </a:stretch>
        </p:blipFill>
        <p:spPr>
          <a:xfrm>
            <a:off x="3352800" y="228600"/>
            <a:ext cx="3657600" cy="1066800"/>
          </a:xfrm>
          <a:prstGeom prst="rect">
            <a:avLst/>
          </a:prstGeom>
        </p:spPr>
      </p:pic>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6937FC-6FAD-4A6B-BCA5-C823257A8725}" type="slidenum">
              <a:rPr lang="en-US" smtClean="0"/>
              <a:pPr/>
              <a:t>‹#›</a:t>
            </a:fld>
            <a:endParaRPr lang="en-US" dirty="0"/>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0" y="274638"/>
            <a:ext cx="49530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6937FC-6FAD-4A6B-BCA5-C823257A8725}" type="slidenum">
              <a:rPr lang="en-US" smtClean="0"/>
              <a:pPr/>
              <a:t>‹#›</a:t>
            </a:fld>
            <a:endParaRPr lang="en-US" dirty="0"/>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cSld name="1_Title Slide">
    <p:spTree>
      <p:nvGrpSpPr>
        <p:cNvPr id="1" name=""/>
        <p:cNvGrpSpPr/>
        <p:nvPr/>
      </p:nvGrpSpPr>
      <p:grpSpPr>
        <a:xfrm>
          <a:off x="0" y="0"/>
          <a:ext cx="0" cy="0"/>
          <a:chOff x="0" y="0"/>
          <a:chExt cx="0" cy="0"/>
        </a:xfrm>
      </p:grpSpPr>
      <p:sp>
        <p:nvSpPr>
          <p:cNvPr id="19" name="Text Placeholder 18"/>
          <p:cNvSpPr>
            <a:spLocks noGrp="1"/>
          </p:cNvSpPr>
          <p:nvPr>
            <p:ph type="body" sz="quarter" idx="10"/>
          </p:nvPr>
        </p:nvSpPr>
        <p:spPr>
          <a:xfrm>
            <a:off x="2133600" y="2209800"/>
            <a:ext cx="6324600" cy="1219200"/>
          </a:xfrm>
        </p:spPr>
        <p:txBody>
          <a:bodyPr>
            <a:noAutofit/>
          </a:bodyPr>
          <a:lstStyle>
            <a:lvl1pPr marL="0" indent="0" algn="l">
              <a:buNone/>
              <a:defRPr sz="4000" b="1" baseline="0">
                <a:solidFill>
                  <a:schemeClr val="bg2"/>
                </a:solidFill>
                <a:latin typeface="Arial" pitchFamily="34" charset="0"/>
                <a:cs typeface="Arial" pitchFamily="34" charset="0"/>
              </a:defRPr>
            </a:lvl1pPr>
            <a:lvl2pPr>
              <a:buNone/>
              <a:defRPr/>
            </a:lvl2pPr>
          </a:lstStyle>
          <a:p>
            <a:pPr lvl="0"/>
            <a:r>
              <a:rPr lang="en-US" dirty="0" smtClean="0"/>
              <a:t>Click to edit Master text styles</a:t>
            </a:r>
          </a:p>
        </p:txBody>
      </p:sp>
      <p:sp>
        <p:nvSpPr>
          <p:cNvPr id="24" name="Text Placeholder 23"/>
          <p:cNvSpPr>
            <a:spLocks noGrp="1"/>
          </p:cNvSpPr>
          <p:nvPr>
            <p:ph type="body" sz="quarter" idx="11"/>
          </p:nvPr>
        </p:nvSpPr>
        <p:spPr>
          <a:xfrm>
            <a:off x="4876800" y="3810000"/>
            <a:ext cx="3581400" cy="914400"/>
          </a:xfrm>
        </p:spPr>
        <p:txBody>
          <a:bodyPr>
            <a:normAutofit/>
          </a:bodyPr>
          <a:lstStyle>
            <a:lvl1pPr marL="0" indent="0" algn="l">
              <a:buNone/>
              <a:defRPr sz="2400">
                <a:solidFill>
                  <a:srgbClr val="F6A022"/>
                </a:solidFill>
                <a:latin typeface="Arial" pitchFamily="34" charset="0"/>
                <a:cs typeface="Arial" pitchFamily="34" charset="0"/>
              </a:defRPr>
            </a:lvl1pPr>
          </a:lstStyle>
          <a:p>
            <a:pPr lvl="0"/>
            <a:r>
              <a:rPr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2" name="Title 1"/>
          <p:cNvSpPr>
            <a:spLocks noGrp="1"/>
          </p:cNvSpPr>
          <p:nvPr>
            <p:ph type="title"/>
          </p:nvPr>
        </p:nvSpPr>
        <p:spPr>
          <a:xfrm>
            <a:off x="1524000" y="0"/>
            <a:ext cx="7162800" cy="1417638"/>
          </a:xfrm>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4"/>
            <a:endParaRPr lang="en-US" dirty="0" smtClean="0"/>
          </a:p>
          <a:p>
            <a:pPr lvl="0"/>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6937FC-6FAD-4A6B-BCA5-C823257A872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52600" y="1828800"/>
            <a:ext cx="6553200" cy="1362075"/>
          </a:xfrm>
        </p:spPr>
        <p:txBody>
          <a:bodyPr anchor="t"/>
          <a:lstStyle>
            <a:lvl1pPr algn="l">
              <a:defRPr sz="4000" b="1" cap="all"/>
            </a:lvl1pPr>
          </a:lstStyle>
          <a:p>
            <a:r>
              <a:rPr lang="en-US" smtClean="0"/>
              <a:t>Click to edit Master title style</a:t>
            </a:r>
            <a:endParaRPr lang="en-US" dirty="0"/>
          </a:p>
        </p:txBody>
      </p:sp>
      <p:sp>
        <p:nvSpPr>
          <p:cNvPr id="6" name="Slide Number Placeholder 5"/>
          <p:cNvSpPr>
            <a:spLocks noGrp="1"/>
          </p:cNvSpPr>
          <p:nvPr>
            <p:ph type="sldNum" sz="quarter" idx="12"/>
          </p:nvPr>
        </p:nvSpPr>
        <p:spPr/>
        <p:txBody>
          <a:bodyPr/>
          <a:lstStyle>
            <a:lvl1pPr>
              <a:defRPr sz="1600">
                <a:solidFill>
                  <a:schemeClr val="accent6">
                    <a:lumMod val="75000"/>
                  </a:schemeClr>
                </a:solidFill>
              </a:defRPr>
            </a:lvl1pPr>
          </a:lstStyle>
          <a:p>
            <a:fld id="{A06937FC-6FAD-4A6B-BCA5-C823257A8725}" type="slidenum">
              <a:rPr lang="en-US" smtClean="0"/>
              <a:pPr/>
              <a:t>‹#›</a:t>
            </a:fld>
            <a:endParaRPr lang="en-US" dirty="0"/>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lowchart: Process 7"/>
          <p:cNvSpPr/>
          <p:nvPr/>
        </p:nvSpPr>
        <p:spPr>
          <a:xfrm>
            <a:off x="1447800" y="0"/>
            <a:ext cx="7696200" cy="1524000"/>
          </a:xfrm>
          <a:prstGeom prst="flowChartProcess">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 name="Title 1"/>
          <p:cNvSpPr>
            <a:spLocks noGrp="1"/>
          </p:cNvSpPr>
          <p:nvPr>
            <p:ph type="title"/>
          </p:nvPr>
        </p:nvSpPr>
        <p:spPr>
          <a:xfrm>
            <a:off x="1524000" y="0"/>
            <a:ext cx="7620000" cy="1417638"/>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24000" y="1600200"/>
            <a:ext cx="3505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181600" y="1600200"/>
            <a:ext cx="3505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sz="1600">
                <a:solidFill>
                  <a:schemeClr val="accent6">
                    <a:lumMod val="75000"/>
                  </a:schemeClr>
                </a:solidFill>
              </a:defRPr>
            </a:lvl1pPr>
          </a:lstStyle>
          <a:p>
            <a:fld id="{A06937FC-6FAD-4A6B-BCA5-C823257A872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524000" y="1535113"/>
            <a:ext cx="3505200" cy="639762"/>
          </a:xfrm>
          <a:solidFill>
            <a:srgbClr val="F79B4F"/>
          </a:solidFill>
        </p:spPr>
        <p:txBody>
          <a:bodyPr anchor="b">
            <a:noAutofit/>
          </a:bodyPr>
          <a:lstStyle>
            <a:lvl1pPr marL="0" indent="0">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524000" y="2174875"/>
            <a:ext cx="35052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05400" y="1535113"/>
            <a:ext cx="3581400" cy="639762"/>
          </a:xfrm>
          <a:solidFill>
            <a:srgbClr val="00B0F0"/>
          </a:solidFill>
        </p:spPr>
        <p:txBody>
          <a:bodyPr anchor="b">
            <a:noAutofit/>
          </a:bodyPr>
          <a:lstStyle>
            <a:lvl1pPr marL="0" indent="0">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05400" y="2174875"/>
            <a:ext cx="35814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lvl1pPr>
              <a:defRPr sz="1600">
                <a:solidFill>
                  <a:schemeClr val="accent6">
                    <a:lumMod val="75000"/>
                  </a:schemeClr>
                </a:solidFill>
              </a:defRPr>
            </a:lvl1pPr>
          </a:lstStyle>
          <a:p>
            <a:fld id="{34608B22-9B98-4B9D-BC1E-8F951206F666}"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lvl1pPr>
              <a:defRPr>
                <a:solidFill>
                  <a:schemeClr val="accent6">
                    <a:lumMod val="75000"/>
                  </a:schemeClr>
                </a:solidFill>
              </a:defRPr>
            </a:lvl1pPr>
          </a:lstStyle>
          <a:p>
            <a:fld id="{A06937FC-6FAD-4A6B-BCA5-C823257A8725}" type="slidenum">
              <a:rPr lang="en-US" smtClean="0"/>
              <a:pPr/>
              <a:t>‹#›</a:t>
            </a:fld>
            <a:endParaRPr lang="en-US" dirty="0"/>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06937FC-6FAD-4A6B-BCA5-C823257A8725}" type="slidenum">
              <a:rPr lang="en-US" smtClean="0"/>
              <a:pPr/>
              <a:t>‹#›</a:t>
            </a:fld>
            <a:endParaRPr lang="en-US" dirty="0"/>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7800" y="273050"/>
            <a:ext cx="2743200" cy="869950"/>
          </a:xfrm>
        </p:spPr>
        <p:txBody>
          <a:bodyPr anchor="b">
            <a:normAutofit/>
          </a:bodyPr>
          <a:lstStyle>
            <a:lvl1pPr algn="l">
              <a:defRPr sz="2400" b="1"/>
            </a:lvl1pPr>
          </a:lstStyle>
          <a:p>
            <a:r>
              <a:rPr lang="en-US" smtClean="0"/>
              <a:t>Click to edit Master title style</a:t>
            </a:r>
            <a:endParaRPr lang="en-US" dirty="0"/>
          </a:p>
        </p:txBody>
      </p:sp>
      <p:sp>
        <p:nvSpPr>
          <p:cNvPr id="3" name="Content Placeholder 2"/>
          <p:cNvSpPr>
            <a:spLocks noGrp="1"/>
          </p:cNvSpPr>
          <p:nvPr>
            <p:ph idx="1"/>
          </p:nvPr>
        </p:nvSpPr>
        <p:spPr>
          <a:xfrm>
            <a:off x="4343400" y="273050"/>
            <a:ext cx="4343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47800" y="1143000"/>
            <a:ext cx="2743200" cy="49831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sz="1600">
                <a:solidFill>
                  <a:schemeClr val="accent6">
                    <a:lumMod val="75000"/>
                  </a:schemeClr>
                </a:solidFill>
              </a:defRPr>
            </a:lvl1pPr>
          </a:lstStyle>
          <a:p>
            <a:fld id="{34608B22-9B98-4B9D-BC1E-8F951206F666}"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6894512" cy="566738"/>
          </a:xfrm>
          <a:solidFill>
            <a:srgbClr val="FFE697"/>
          </a:solidFill>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304800"/>
            <a:ext cx="6894512" cy="4422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6894512"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sz="1600">
                <a:solidFill>
                  <a:schemeClr val="accent6">
                    <a:lumMod val="75000"/>
                  </a:schemeClr>
                </a:solidFill>
              </a:defRPr>
            </a:lvl1pPr>
          </a:lstStyle>
          <a:p>
            <a:fld id="{34608B22-9B98-4B9D-BC1E-8F951206F666}"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FFBFF"/>
        </a:solidFill>
        <a:effectLst/>
      </p:bgPr>
    </p:bg>
    <p:spTree>
      <p:nvGrpSpPr>
        <p:cNvPr id="1" name=""/>
        <p:cNvGrpSpPr/>
        <p:nvPr/>
      </p:nvGrpSpPr>
      <p:grpSpPr>
        <a:xfrm>
          <a:off x="0" y="0"/>
          <a:ext cx="0" cy="0"/>
          <a:chOff x="0" y="0"/>
          <a:chExt cx="0" cy="0"/>
        </a:xfrm>
      </p:grpSpPr>
      <p:sp>
        <p:nvSpPr>
          <p:cNvPr id="14" name="Rectangle 13"/>
          <p:cNvSpPr/>
          <p:nvPr/>
        </p:nvSpPr>
        <p:spPr>
          <a:xfrm>
            <a:off x="0" y="4495800"/>
            <a:ext cx="1371600"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524000" y="274638"/>
            <a:ext cx="71628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524000" y="1600200"/>
            <a:ext cx="7162800" cy="4525963"/>
          </a:xfrm>
          <a:prstGeom prst="rect">
            <a:avLst/>
          </a:prstGeom>
          <a:solidFill>
            <a:srgbClr val="EFFBFF"/>
          </a:solidFill>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1828800" y="6356350"/>
            <a:ext cx="640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229600" y="6356350"/>
            <a:ext cx="457200" cy="365125"/>
          </a:xfrm>
          <a:prstGeom prst="rect">
            <a:avLst/>
          </a:prstGeom>
        </p:spPr>
        <p:txBody>
          <a:bodyPr vert="horz" lIns="91440" tIns="45720" rIns="91440" bIns="45720" rtlCol="0" anchor="ctr"/>
          <a:lstStyle>
            <a:lvl1pPr algn="r">
              <a:defRPr sz="1800">
                <a:solidFill>
                  <a:schemeClr val="accent6">
                    <a:lumMod val="75000"/>
                  </a:schemeClr>
                </a:solidFill>
              </a:defRPr>
            </a:lvl1pPr>
          </a:lstStyle>
          <a:p>
            <a:fld id="{A06937FC-6FAD-4A6B-BCA5-C823257A8725}" type="slidenum">
              <a:rPr lang="en-US" smtClean="0"/>
              <a:pPr/>
              <a:t>‹#›</a:t>
            </a:fld>
            <a:endParaRPr lang="en-US" dirty="0"/>
          </a:p>
        </p:txBody>
      </p:sp>
      <p:sp>
        <p:nvSpPr>
          <p:cNvPr id="7" name="Rectangle 6"/>
          <p:cNvSpPr/>
          <p:nvPr/>
        </p:nvSpPr>
        <p:spPr>
          <a:xfrm>
            <a:off x="0" y="0"/>
            <a:ext cx="14478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314" name="Picture 2" descr="http://2.bp.blogspot.com/-brtRYZW1J78/UYxV_CImjtI/AAAAAAAABUs/TRnl60O9hlk/s1600/shynD+Stripe+Pattern+Wallpaper+-+Blue+1.jpg"/>
          <p:cNvPicPr>
            <a:picLocks noChangeAspect="1" noChangeArrowheads="1"/>
          </p:cNvPicPr>
          <p:nvPr/>
        </p:nvPicPr>
        <p:blipFill>
          <a:blip r:embed="rId14" cstate="print"/>
          <a:srcRect l="27778"/>
          <a:stretch>
            <a:fillRect/>
          </a:stretch>
        </p:blipFill>
        <p:spPr bwMode="auto">
          <a:xfrm>
            <a:off x="0" y="0"/>
            <a:ext cx="1371600" cy="1524000"/>
          </a:xfrm>
          <a:prstGeom prst="rect">
            <a:avLst/>
          </a:prstGeom>
          <a:noFill/>
        </p:spPr>
      </p:pic>
      <p:sp>
        <p:nvSpPr>
          <p:cNvPr id="17" name="Flowchart: Process 16"/>
          <p:cNvSpPr/>
          <p:nvPr/>
        </p:nvSpPr>
        <p:spPr>
          <a:xfrm>
            <a:off x="0" y="4267200"/>
            <a:ext cx="1447800" cy="914400"/>
          </a:xfrm>
          <a:prstGeom prst="flowChartProcess">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 descr="http://2.bp.blogspot.com/-brtRYZW1J78/UYxV_CImjtI/AAAAAAAABUs/TRnl60O9hlk/s1600/shynD+Stripe+Pattern+Wallpaper+-+Blue+1.jpg"/>
          <p:cNvPicPr>
            <a:picLocks noChangeAspect="1" noChangeArrowheads="1"/>
          </p:cNvPicPr>
          <p:nvPr/>
        </p:nvPicPr>
        <p:blipFill>
          <a:blip r:embed="rId14" cstate="print"/>
          <a:srcRect l="27778"/>
          <a:stretch>
            <a:fillRect/>
          </a:stretch>
        </p:blipFill>
        <p:spPr bwMode="auto">
          <a:xfrm>
            <a:off x="0" y="1371600"/>
            <a:ext cx="1371600" cy="1524000"/>
          </a:xfrm>
          <a:prstGeom prst="rect">
            <a:avLst/>
          </a:prstGeom>
          <a:noFill/>
        </p:spPr>
      </p:pic>
      <p:pic>
        <p:nvPicPr>
          <p:cNvPr id="25" name="Picture 2" descr="http://2.bp.blogspot.com/-brtRYZW1J78/UYxV_CImjtI/AAAAAAAABUs/TRnl60O9hlk/s1600/shynD+Stripe+Pattern+Wallpaper+-+Blue+1.jpg"/>
          <p:cNvPicPr>
            <a:picLocks noChangeAspect="1" noChangeArrowheads="1"/>
          </p:cNvPicPr>
          <p:nvPr/>
        </p:nvPicPr>
        <p:blipFill>
          <a:blip r:embed="rId14" cstate="print"/>
          <a:srcRect l="27778"/>
          <a:stretch>
            <a:fillRect/>
          </a:stretch>
        </p:blipFill>
        <p:spPr bwMode="auto">
          <a:xfrm>
            <a:off x="0" y="2667000"/>
            <a:ext cx="1371600" cy="1524000"/>
          </a:xfrm>
          <a:prstGeom prst="rect">
            <a:avLst/>
          </a:prstGeom>
          <a:noFill/>
        </p:spPr>
      </p:pic>
      <p:pic>
        <p:nvPicPr>
          <p:cNvPr id="26" name="Picture 2" descr="http://2.bp.blogspot.com/-brtRYZW1J78/UYxV_CImjtI/AAAAAAAABUs/TRnl60O9hlk/s1600/shynD+Stripe+Pattern+Wallpaper+-+Blue+1.jpg"/>
          <p:cNvPicPr>
            <a:picLocks noChangeAspect="1" noChangeArrowheads="1"/>
          </p:cNvPicPr>
          <p:nvPr/>
        </p:nvPicPr>
        <p:blipFill>
          <a:blip r:embed="rId14" cstate="print"/>
          <a:srcRect l="27778"/>
          <a:stretch>
            <a:fillRect/>
          </a:stretch>
        </p:blipFill>
        <p:spPr bwMode="auto">
          <a:xfrm>
            <a:off x="0" y="3962400"/>
            <a:ext cx="1371600" cy="1524000"/>
          </a:xfrm>
          <a:prstGeom prst="rect">
            <a:avLst/>
          </a:prstGeom>
          <a:noFill/>
        </p:spPr>
      </p:pic>
      <p:pic>
        <p:nvPicPr>
          <p:cNvPr id="27" name="Picture 2" descr="http://2.bp.blogspot.com/-brtRYZW1J78/UYxV_CImjtI/AAAAAAAABUs/TRnl60O9hlk/s1600/shynD+Stripe+Pattern+Wallpaper+-+Blue+1.jpg"/>
          <p:cNvPicPr>
            <a:picLocks noChangeAspect="1" noChangeArrowheads="1"/>
          </p:cNvPicPr>
          <p:nvPr/>
        </p:nvPicPr>
        <p:blipFill>
          <a:blip r:embed="rId14" cstate="print"/>
          <a:srcRect l="27778"/>
          <a:stretch>
            <a:fillRect/>
          </a:stretch>
        </p:blipFill>
        <p:spPr bwMode="auto">
          <a:xfrm>
            <a:off x="0" y="5334000"/>
            <a:ext cx="1371600" cy="1524000"/>
          </a:xfrm>
          <a:prstGeom prst="rect">
            <a:avLst/>
          </a:prstGeom>
          <a:noFill/>
        </p:spPr>
      </p:pic>
      <p:sp>
        <p:nvSpPr>
          <p:cNvPr id="10" name="Flowchart: Process 9"/>
          <p:cNvSpPr/>
          <p:nvPr/>
        </p:nvSpPr>
        <p:spPr>
          <a:xfrm>
            <a:off x="0" y="4343400"/>
            <a:ext cx="1447800" cy="762000"/>
          </a:xfrm>
          <a:prstGeom prst="flowChartProcess">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descr="Prop 63 Logo Transparent.PNG"/>
          <p:cNvPicPr/>
          <p:nvPr/>
        </p:nvPicPr>
        <p:blipFill>
          <a:blip r:embed="rId15" cstate="print"/>
          <a:srcRect b="14921"/>
          <a:stretch>
            <a:fillRect/>
          </a:stretch>
        </p:blipFill>
        <p:spPr>
          <a:xfrm>
            <a:off x="269524" y="4419600"/>
            <a:ext cx="797276" cy="609600"/>
          </a:xfrm>
          <a:prstGeom prst="rect">
            <a:avLst/>
          </a:prstGeom>
        </p:spPr>
      </p:pic>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Lst>
  <p:hf hdr="0" ftr="0" dt="0"/>
  <p:txStyles>
    <p:titleStyle>
      <a:lvl1pPr algn="l" defTabSz="914400" rtl="0" eaLnBrk="1" latinLnBrk="0" hangingPunct="1">
        <a:spcBef>
          <a:spcPct val="0"/>
        </a:spcBef>
        <a:buNone/>
        <a:defRPr sz="4400" b="1" kern="1200">
          <a:solidFill>
            <a:srgbClr val="002060"/>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Clr>
          <a:schemeClr val="accent6">
            <a:lumMod val="75000"/>
          </a:schemeClr>
        </a:buClr>
        <a:buFont typeface="Arial" pitchFamily="34" charset="0"/>
        <a:buChar char="■"/>
        <a:defRPr sz="3200" kern="1200">
          <a:solidFill>
            <a:srgbClr val="0070C0"/>
          </a:solidFill>
          <a:latin typeface="Arial" pitchFamily="34" charset="0"/>
          <a:ea typeface="+mn-ea"/>
          <a:cs typeface="Arial" pitchFamily="34" charset="0"/>
        </a:defRPr>
      </a:lvl1pPr>
      <a:lvl2pPr marL="742950" indent="-285750" algn="l" defTabSz="914400" rtl="0" eaLnBrk="1" latinLnBrk="0" hangingPunct="1">
        <a:spcBef>
          <a:spcPct val="20000"/>
        </a:spcBef>
        <a:buClr>
          <a:srgbClr val="F9CF67"/>
        </a:buClr>
        <a:buFont typeface="Wingdings" pitchFamily="2" charset="2"/>
        <a:buChar char="§"/>
        <a:defRPr sz="2800" kern="1200">
          <a:solidFill>
            <a:srgbClr val="0070C0"/>
          </a:solidFill>
          <a:latin typeface="Arial" pitchFamily="34" charset="0"/>
          <a:ea typeface="+mn-ea"/>
          <a:cs typeface="Arial" pitchFamily="34" charset="0"/>
        </a:defRPr>
      </a:lvl2pPr>
      <a:lvl3pPr marL="1143000" indent="-228600" algn="l" defTabSz="914400" rtl="0" eaLnBrk="1" latinLnBrk="0" hangingPunct="1">
        <a:spcBef>
          <a:spcPct val="20000"/>
        </a:spcBef>
        <a:buClr>
          <a:srgbClr val="0000FF"/>
        </a:buClr>
        <a:buFont typeface="Wingdings" pitchFamily="2" charset="2"/>
        <a:buChar char="w"/>
        <a:defRPr sz="2400" kern="1200">
          <a:solidFill>
            <a:srgbClr val="0070C0"/>
          </a:solidFill>
          <a:latin typeface="Arial" pitchFamily="34" charset="0"/>
          <a:ea typeface="+mn-ea"/>
          <a:cs typeface="Arial" pitchFamily="34" charset="0"/>
        </a:defRPr>
      </a:lvl3pPr>
      <a:lvl4pPr marL="1600200" indent="-228600" algn="l" defTabSz="914400" rtl="0" eaLnBrk="1" latinLnBrk="0" hangingPunct="1">
        <a:spcBef>
          <a:spcPct val="20000"/>
        </a:spcBef>
        <a:buClr>
          <a:srgbClr val="00B050"/>
        </a:buClr>
        <a:buSzPct val="80000"/>
        <a:buFont typeface="Arial" pitchFamily="34" charset="0"/>
        <a:buChar char="▼"/>
        <a:defRPr sz="2000" kern="1200">
          <a:solidFill>
            <a:srgbClr val="0070C0"/>
          </a:solidFill>
          <a:latin typeface="Arial" pitchFamily="34" charset="0"/>
          <a:ea typeface="+mn-ea"/>
          <a:cs typeface="Arial" pitchFamily="34" charset="0"/>
        </a:defRPr>
      </a:lvl4pPr>
      <a:lvl5pPr marL="2057400" indent="-228600" algn="l" defTabSz="914400" rtl="0" eaLnBrk="1" latinLnBrk="0" hangingPunct="1">
        <a:spcBef>
          <a:spcPct val="20000"/>
        </a:spcBef>
        <a:buClr>
          <a:srgbClr val="DFDA00"/>
        </a:buClr>
        <a:buSzPct val="65000"/>
        <a:buFont typeface="Wingdings" pitchFamily="2" charset="2"/>
        <a:buChar char="q"/>
        <a:defRPr sz="2000" kern="1200">
          <a:solidFill>
            <a:srgbClr val="0070C0"/>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subTitle" idx="1"/>
          </p:nvPr>
        </p:nvSpPr>
        <p:spPr>
          <a:xfrm>
            <a:off x="4800600" y="4724400"/>
            <a:ext cx="4018999" cy="990600"/>
          </a:xfrm>
        </p:spPr>
        <p:txBody>
          <a:bodyPr>
            <a:normAutofit fontScale="47500" lnSpcReduction="20000"/>
          </a:bodyPr>
          <a:lstStyle/>
          <a:p>
            <a:r>
              <a:rPr lang="en-US" b="1" dirty="0" smtClean="0"/>
              <a:t>November 16, 2017</a:t>
            </a:r>
          </a:p>
          <a:p>
            <a:r>
              <a:rPr lang="en-US" b="1" dirty="0" smtClean="0"/>
              <a:t>Ashley Mills, M.S.</a:t>
            </a:r>
          </a:p>
          <a:p>
            <a:r>
              <a:rPr lang="en-US" b="1" dirty="0" smtClean="0"/>
              <a:t>Senior Researcher</a:t>
            </a:r>
          </a:p>
          <a:p>
            <a:r>
              <a:rPr lang="en-US" b="1" dirty="0" smtClean="0"/>
              <a:t>Criminal Justice and Mental Health Project Lead</a:t>
            </a:r>
          </a:p>
        </p:txBody>
      </p:sp>
      <p:sp>
        <p:nvSpPr>
          <p:cNvPr id="3" name="Text Placeholder 2"/>
          <p:cNvSpPr>
            <a:spLocks noGrp="1"/>
          </p:cNvSpPr>
          <p:nvPr>
            <p:ph type="body" sz="quarter" idx="4294967295"/>
          </p:nvPr>
        </p:nvSpPr>
        <p:spPr>
          <a:xfrm>
            <a:off x="2286000" y="2514600"/>
            <a:ext cx="6172200" cy="1174750"/>
          </a:xfrm>
        </p:spPr>
        <p:txBody>
          <a:bodyPr>
            <a:noAutofit/>
          </a:bodyPr>
          <a:lstStyle/>
          <a:p>
            <a:pPr marL="0" indent="4763" algn="ctr">
              <a:buNone/>
            </a:pPr>
            <a:r>
              <a:rPr lang="en-US" b="1" dirty="0" smtClean="0">
                <a:solidFill>
                  <a:srgbClr val="002060"/>
                </a:solidFill>
              </a:rPr>
              <a:t>Revised Draft Criminal Justice and Mental Health Project  Final Report</a:t>
            </a:r>
            <a:endParaRPr lang="en-US" b="1" dirty="0">
              <a:solidFill>
                <a:srgbClr val="00206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685800"/>
            <a:ext cx="7162800" cy="5440363"/>
          </a:xfrm>
        </p:spPr>
        <p:txBody>
          <a:bodyPr>
            <a:normAutofit fontScale="92500"/>
          </a:bodyPr>
          <a:lstStyle/>
          <a:p>
            <a:r>
              <a:rPr lang="en-US" sz="3100" b="1" dirty="0"/>
              <a:t>FINDING </a:t>
            </a:r>
            <a:r>
              <a:rPr lang="en-US" sz="3100" b="1" dirty="0" smtClean="0"/>
              <a:t>SIX </a:t>
            </a:r>
          </a:p>
          <a:p>
            <a:pPr lvl="1"/>
            <a:r>
              <a:rPr lang="en-US" sz="2400" dirty="0" smtClean="0"/>
              <a:t>To </a:t>
            </a:r>
            <a:r>
              <a:rPr lang="en-US" sz="2400" dirty="0"/>
              <a:t>build effective prevention and diversion systems, criminal justice and mental health professionals will need new knowledge, skills, and abilities to better serve mental health consumers and their communities. </a:t>
            </a:r>
          </a:p>
          <a:p>
            <a:pPr marL="0" indent="0">
              <a:buNone/>
            </a:pPr>
            <a:endParaRPr lang="en-US" sz="2800" dirty="0"/>
          </a:p>
          <a:p>
            <a:r>
              <a:rPr lang="en-US" sz="3100" b="1" dirty="0"/>
              <a:t>RECOMMENDATION </a:t>
            </a:r>
            <a:r>
              <a:rPr lang="en-US" sz="3100" b="1" dirty="0" smtClean="0"/>
              <a:t>SIX </a:t>
            </a:r>
          </a:p>
          <a:p>
            <a:pPr lvl="1"/>
            <a:r>
              <a:rPr lang="en-US" sz="2400" dirty="0" smtClean="0"/>
              <a:t>The </a:t>
            </a:r>
            <a:r>
              <a:rPr lang="en-US" sz="2400" dirty="0"/>
              <a:t>State, in partnership with the counties, should expand technical assistance resources to improve cross-professional training, increase the use of data and evaluation, and the dissemination of best practices, including community-driven and evidence-based practices.</a:t>
            </a:r>
          </a:p>
          <a:p>
            <a:pPr marL="0" indent="0">
              <a:buNone/>
            </a:pPr>
            <a:endParaRPr lang="en-US" dirty="0"/>
          </a:p>
        </p:txBody>
      </p:sp>
      <p:sp>
        <p:nvSpPr>
          <p:cNvPr id="4" name="Slide Number Placeholder 3"/>
          <p:cNvSpPr>
            <a:spLocks noGrp="1"/>
          </p:cNvSpPr>
          <p:nvPr>
            <p:ph type="sldNum" sz="quarter" idx="12"/>
          </p:nvPr>
        </p:nvSpPr>
        <p:spPr/>
        <p:txBody>
          <a:bodyPr/>
          <a:lstStyle/>
          <a:p>
            <a:fld id="{A06937FC-6FAD-4A6B-BCA5-C823257A8725}" type="slidenum">
              <a:rPr lang="en-US" smtClean="0"/>
              <a:pPr/>
              <a:t>10</a:t>
            </a:fld>
            <a:endParaRPr lang="en-US" dirty="0"/>
          </a:p>
        </p:txBody>
      </p:sp>
    </p:spTree>
    <p:extLst>
      <p:ext uri="{BB962C8B-B14F-4D97-AF65-F5344CB8AC3E}">
        <p14:creationId xmlns:p14="http://schemas.microsoft.com/office/powerpoint/2010/main" val="2710453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Motion</a:t>
            </a:r>
            <a:endParaRPr lang="en-US" dirty="0"/>
          </a:p>
        </p:txBody>
      </p:sp>
      <p:sp>
        <p:nvSpPr>
          <p:cNvPr id="3" name="Content Placeholder 2"/>
          <p:cNvSpPr>
            <a:spLocks noGrp="1"/>
          </p:cNvSpPr>
          <p:nvPr>
            <p:ph idx="1"/>
          </p:nvPr>
        </p:nvSpPr>
        <p:spPr/>
        <p:txBody>
          <a:bodyPr>
            <a:normAutofit/>
          </a:bodyPr>
          <a:lstStyle/>
          <a:p>
            <a:pPr marL="0" indent="0">
              <a:buNone/>
            </a:pPr>
            <a:r>
              <a:rPr lang="en-US" dirty="0"/>
              <a:t>The MHSOAC adopts the criminal justice and mental health project report as revised to be consistent with the Commission’s direction at the October 26, 2017 meeting.</a:t>
            </a:r>
          </a:p>
        </p:txBody>
      </p:sp>
      <p:sp>
        <p:nvSpPr>
          <p:cNvPr id="4" name="Slide Number Placeholder 3"/>
          <p:cNvSpPr>
            <a:spLocks noGrp="1"/>
          </p:cNvSpPr>
          <p:nvPr>
            <p:ph type="sldNum" sz="quarter" idx="12"/>
          </p:nvPr>
        </p:nvSpPr>
        <p:spPr/>
        <p:txBody>
          <a:bodyPr/>
          <a:lstStyle/>
          <a:p>
            <a:fld id="{A06937FC-6FAD-4A6B-BCA5-C823257A8725}" type="slidenum">
              <a:rPr lang="en-US" smtClean="0"/>
              <a:pPr/>
              <a:t>11</a:t>
            </a:fld>
            <a:endParaRPr lang="en-US" dirty="0"/>
          </a:p>
        </p:txBody>
      </p:sp>
    </p:spTree>
    <p:extLst>
      <p:ext uri="{BB962C8B-B14F-4D97-AF65-F5344CB8AC3E}">
        <p14:creationId xmlns:p14="http://schemas.microsoft.com/office/powerpoint/2010/main" val="9913491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Report Overview: </a:t>
            </a:r>
            <a:br>
              <a:rPr lang="en-US" dirty="0" smtClean="0"/>
            </a:br>
            <a:r>
              <a:rPr lang="en-US" sz="3900" dirty="0" smtClean="0"/>
              <a:t>About the Project</a:t>
            </a:r>
            <a:endParaRPr lang="en-US" sz="3900" dirty="0"/>
          </a:p>
        </p:txBody>
      </p:sp>
      <p:sp>
        <p:nvSpPr>
          <p:cNvPr id="3" name="Content Placeholder 2"/>
          <p:cNvSpPr>
            <a:spLocks noGrp="1"/>
          </p:cNvSpPr>
          <p:nvPr>
            <p:ph idx="1"/>
          </p:nvPr>
        </p:nvSpPr>
        <p:spPr/>
        <p:txBody>
          <a:bodyPr>
            <a:normAutofit fontScale="92500" lnSpcReduction="10000"/>
          </a:bodyPr>
          <a:lstStyle/>
          <a:p>
            <a:r>
              <a:rPr lang="en-US" dirty="0" smtClean="0"/>
              <a:t>Criminal Justice and Mental Health Project Subcommittee</a:t>
            </a:r>
          </a:p>
          <a:p>
            <a:r>
              <a:rPr lang="en-US" dirty="0" smtClean="0"/>
              <a:t>Project activities:</a:t>
            </a:r>
          </a:p>
          <a:p>
            <a:pPr lvl="1"/>
            <a:r>
              <a:rPr lang="en-US" dirty="0" smtClean="0"/>
              <a:t>Subcommittee Meetings</a:t>
            </a:r>
          </a:p>
          <a:p>
            <a:pPr lvl="1"/>
            <a:r>
              <a:rPr lang="en-US" dirty="0" smtClean="0"/>
              <a:t>Public Hearings</a:t>
            </a:r>
          </a:p>
          <a:p>
            <a:pPr lvl="1"/>
            <a:r>
              <a:rPr lang="en-US" dirty="0" smtClean="0"/>
              <a:t>Community Forums</a:t>
            </a:r>
          </a:p>
          <a:p>
            <a:pPr lvl="1"/>
            <a:r>
              <a:rPr lang="en-US" dirty="0" smtClean="0"/>
              <a:t>Site Visits</a:t>
            </a:r>
          </a:p>
          <a:p>
            <a:pPr lvl="1"/>
            <a:r>
              <a:rPr lang="en-US" dirty="0" smtClean="0"/>
              <a:t>Local and National Initiatives </a:t>
            </a:r>
          </a:p>
          <a:p>
            <a:pPr lvl="1"/>
            <a:r>
              <a:rPr lang="en-US" dirty="0" smtClean="0"/>
              <a:t>Small Group Discussions</a:t>
            </a:r>
          </a:p>
          <a:p>
            <a:pPr lvl="1"/>
            <a:r>
              <a:rPr lang="en-US" dirty="0" smtClean="0"/>
              <a:t>And more</a:t>
            </a:r>
          </a:p>
          <a:p>
            <a:pPr lvl="1"/>
            <a:endParaRPr lang="en-US" dirty="0" smtClean="0"/>
          </a:p>
        </p:txBody>
      </p:sp>
      <p:sp>
        <p:nvSpPr>
          <p:cNvPr id="4" name="Slide Number Placeholder 3"/>
          <p:cNvSpPr>
            <a:spLocks noGrp="1"/>
          </p:cNvSpPr>
          <p:nvPr>
            <p:ph type="sldNum" sz="quarter" idx="12"/>
          </p:nvPr>
        </p:nvSpPr>
        <p:spPr/>
        <p:txBody>
          <a:bodyPr/>
          <a:lstStyle/>
          <a:p>
            <a:fld id="{A06937FC-6FAD-4A6B-BCA5-C823257A8725}" type="slidenum">
              <a:rPr lang="en-US" smtClean="0"/>
              <a:pPr/>
              <a:t>2</a:t>
            </a:fld>
            <a:endParaRPr lang="en-US" dirty="0"/>
          </a:p>
        </p:txBody>
      </p:sp>
    </p:spTree>
    <p:extLst>
      <p:ext uri="{BB962C8B-B14F-4D97-AF65-F5344CB8AC3E}">
        <p14:creationId xmlns:p14="http://schemas.microsoft.com/office/powerpoint/2010/main" val="26149026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Report Overview: </a:t>
            </a:r>
            <a:r>
              <a:rPr lang="en-US" sz="3900" dirty="0" smtClean="0"/>
              <a:t>Background</a:t>
            </a:r>
            <a:endParaRPr lang="en-US" sz="3900" dirty="0"/>
          </a:p>
        </p:txBody>
      </p:sp>
      <p:sp>
        <p:nvSpPr>
          <p:cNvPr id="3" name="Content Placeholder 2"/>
          <p:cNvSpPr>
            <a:spLocks noGrp="1"/>
          </p:cNvSpPr>
          <p:nvPr>
            <p:ph idx="1"/>
          </p:nvPr>
        </p:nvSpPr>
        <p:spPr/>
        <p:txBody>
          <a:bodyPr>
            <a:normAutofit fontScale="85000" lnSpcReduction="10000"/>
          </a:bodyPr>
          <a:lstStyle/>
          <a:p>
            <a:r>
              <a:rPr lang="en-US" dirty="0" smtClean="0"/>
              <a:t>Background</a:t>
            </a:r>
          </a:p>
          <a:p>
            <a:pPr lvl="1"/>
            <a:r>
              <a:rPr lang="en-US" dirty="0" smtClean="0"/>
              <a:t>Factors that Increase Criminal Justice Contact</a:t>
            </a:r>
          </a:p>
          <a:p>
            <a:pPr lvl="1"/>
            <a:r>
              <a:rPr lang="en-US" dirty="0" smtClean="0"/>
              <a:t>Diverse Communities and System Disparities</a:t>
            </a:r>
          </a:p>
          <a:p>
            <a:pPr lvl="1"/>
            <a:r>
              <a:rPr lang="en-US" dirty="0" smtClean="0"/>
              <a:t>Stigma and Implicit Biases</a:t>
            </a:r>
          </a:p>
          <a:p>
            <a:pPr marL="457200" lvl="1" indent="0">
              <a:buNone/>
            </a:pPr>
            <a:endParaRPr lang="en-US" dirty="0" smtClean="0"/>
          </a:p>
          <a:p>
            <a:r>
              <a:rPr lang="en-US" dirty="0" smtClean="0"/>
              <a:t>Planning for Prevention and Diversion</a:t>
            </a:r>
          </a:p>
          <a:p>
            <a:pPr lvl="1"/>
            <a:r>
              <a:rPr lang="en-US" dirty="0" smtClean="0"/>
              <a:t>Identifying Opportunities for Prevention and Diversion</a:t>
            </a:r>
          </a:p>
          <a:p>
            <a:pPr lvl="1"/>
            <a:r>
              <a:rPr lang="en-US" dirty="0" smtClean="0"/>
              <a:t>The Sequential Intercept Model</a:t>
            </a:r>
          </a:p>
          <a:p>
            <a:pPr lvl="1"/>
            <a:r>
              <a:rPr lang="en-US" dirty="0" smtClean="0"/>
              <a:t>Community Collaboration and Blending Funds</a:t>
            </a:r>
          </a:p>
        </p:txBody>
      </p:sp>
      <p:sp>
        <p:nvSpPr>
          <p:cNvPr id="4" name="Slide Number Placeholder 3"/>
          <p:cNvSpPr>
            <a:spLocks noGrp="1"/>
          </p:cNvSpPr>
          <p:nvPr>
            <p:ph type="sldNum" sz="quarter" idx="12"/>
          </p:nvPr>
        </p:nvSpPr>
        <p:spPr/>
        <p:txBody>
          <a:bodyPr/>
          <a:lstStyle/>
          <a:p>
            <a:fld id="{A06937FC-6FAD-4A6B-BCA5-C823257A8725}" type="slidenum">
              <a:rPr lang="en-US" smtClean="0"/>
              <a:pPr/>
              <a:t>3</a:t>
            </a:fld>
            <a:endParaRPr lang="en-US" dirty="0"/>
          </a:p>
        </p:txBody>
      </p:sp>
    </p:spTree>
    <p:extLst>
      <p:ext uri="{BB962C8B-B14F-4D97-AF65-F5344CB8AC3E}">
        <p14:creationId xmlns:p14="http://schemas.microsoft.com/office/powerpoint/2010/main" val="6017218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Report Overview: </a:t>
            </a:r>
            <a:r>
              <a:rPr lang="en-US" sz="4000" dirty="0" smtClean="0"/>
              <a:t/>
            </a:r>
            <a:br>
              <a:rPr lang="en-US" sz="4000" dirty="0" smtClean="0"/>
            </a:br>
            <a:r>
              <a:rPr lang="en-US" sz="3900" dirty="0" smtClean="0"/>
              <a:t>Findings and Recommendations</a:t>
            </a:r>
            <a:endParaRPr lang="en-US" sz="3900" dirty="0"/>
          </a:p>
        </p:txBody>
      </p:sp>
      <p:sp>
        <p:nvSpPr>
          <p:cNvPr id="3" name="Slide Number Placeholder 2"/>
          <p:cNvSpPr>
            <a:spLocks noGrp="1"/>
          </p:cNvSpPr>
          <p:nvPr>
            <p:ph type="sldNum" sz="quarter" idx="12"/>
          </p:nvPr>
        </p:nvSpPr>
        <p:spPr/>
        <p:txBody>
          <a:bodyPr/>
          <a:lstStyle/>
          <a:p>
            <a:fld id="{A06937FC-6FAD-4A6B-BCA5-C823257A8725}" type="slidenum">
              <a:rPr lang="en-US" smtClean="0"/>
              <a:pPr/>
              <a:t>4</a:t>
            </a:fld>
            <a:endParaRPr lang="en-US" dirty="0"/>
          </a:p>
        </p:txBody>
      </p:sp>
      <p:graphicFrame>
        <p:nvGraphicFramePr>
          <p:cNvPr id="7" name="Diagram 6"/>
          <p:cNvGraphicFramePr/>
          <p:nvPr>
            <p:extLst>
              <p:ext uri="{D42A27DB-BD31-4B8C-83A1-F6EECF244321}">
                <p14:modId xmlns:p14="http://schemas.microsoft.com/office/powerpoint/2010/main" val="451273289"/>
              </p:ext>
            </p:extLst>
          </p:nvPr>
        </p:nvGraphicFramePr>
        <p:xfrm>
          <a:off x="1447800" y="1828800"/>
          <a:ext cx="7239000" cy="3810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8" name="Picture 7"/>
          <p:cNvPicPr>
            <a:picLocks noChangeAspect="1"/>
          </p:cNvPicPr>
          <p:nvPr/>
        </p:nvPicPr>
        <p:blipFill>
          <a:blip r:embed="rId8"/>
          <a:stretch>
            <a:fillRect/>
          </a:stretch>
        </p:blipFill>
        <p:spPr>
          <a:xfrm>
            <a:off x="4191000" y="4458463"/>
            <a:ext cx="4495800" cy="990600"/>
          </a:xfrm>
          <a:prstGeom prst="rect">
            <a:avLst/>
          </a:prstGeom>
        </p:spPr>
      </p:pic>
      <p:sp>
        <p:nvSpPr>
          <p:cNvPr id="11" name="Rectangle 10"/>
          <p:cNvSpPr/>
          <p:nvPr/>
        </p:nvSpPr>
        <p:spPr>
          <a:xfrm>
            <a:off x="4267200" y="4584431"/>
            <a:ext cx="4668232" cy="738664"/>
          </a:xfrm>
          <a:prstGeom prst="rect">
            <a:avLst/>
          </a:prstGeom>
        </p:spPr>
        <p:txBody>
          <a:bodyPr wrap="square">
            <a:spAutoFit/>
          </a:bodyPr>
          <a:lstStyle/>
          <a:p>
            <a:pPr marL="182880" indent="-182880">
              <a:buFont typeface="Arial" panose="020B0604020202020204" pitchFamily="34" charset="0"/>
              <a:buChar char="•"/>
            </a:pPr>
            <a:r>
              <a:rPr lang="en-US" sz="2100" dirty="0" smtClean="0">
                <a:solidFill>
                  <a:schemeClr val="bg1"/>
                </a:solidFill>
              </a:rPr>
              <a:t>R5: Integrated Data</a:t>
            </a:r>
            <a:endParaRPr lang="en-US" sz="2100" dirty="0">
              <a:solidFill>
                <a:schemeClr val="bg1"/>
              </a:solidFill>
            </a:endParaRPr>
          </a:p>
          <a:p>
            <a:pPr marL="182880" indent="-182880">
              <a:buFont typeface="Arial" panose="020B0604020202020204" pitchFamily="34" charset="0"/>
              <a:buChar char="•"/>
            </a:pPr>
            <a:r>
              <a:rPr lang="en-US" sz="2100" dirty="0" smtClean="0">
                <a:solidFill>
                  <a:schemeClr val="bg1"/>
                </a:solidFill>
              </a:rPr>
              <a:t>R6: Training and Technical Assistance</a:t>
            </a:r>
            <a:endParaRPr lang="en-US" sz="2100" dirty="0">
              <a:solidFill>
                <a:schemeClr val="bg1"/>
              </a:solidFill>
            </a:endParaRPr>
          </a:p>
        </p:txBody>
      </p:sp>
      <p:sp>
        <p:nvSpPr>
          <p:cNvPr id="12" name="Left Brace 11"/>
          <p:cNvSpPr/>
          <p:nvPr/>
        </p:nvSpPr>
        <p:spPr>
          <a:xfrm>
            <a:off x="2474448" y="2057399"/>
            <a:ext cx="328936" cy="3581401"/>
          </a:xfrm>
          <a:prstGeom prst="leftBrace">
            <a:avLst>
              <a:gd name="adj1" fmla="val 35000"/>
              <a:gd name="adj2" fmla="val 50000"/>
            </a:avLst>
          </a:prstGeom>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sp>
        <p:nvSpPr>
          <p:cNvPr id="13" name="TextBox 12"/>
          <p:cNvSpPr txBox="1"/>
          <p:nvPr/>
        </p:nvSpPr>
        <p:spPr>
          <a:xfrm>
            <a:off x="1441383" y="3524933"/>
            <a:ext cx="1143000" cy="677108"/>
          </a:xfrm>
          <a:prstGeom prst="rect">
            <a:avLst/>
          </a:prstGeom>
          <a:noFill/>
        </p:spPr>
        <p:txBody>
          <a:bodyPr wrap="square" rtlCol="0">
            <a:spAutoFit/>
          </a:bodyPr>
          <a:lstStyle/>
          <a:p>
            <a:r>
              <a:rPr lang="en-US" sz="1900" dirty="0" smtClean="0"/>
              <a:t>Guiding Principles</a:t>
            </a:r>
            <a:endParaRPr lang="en-US" sz="1900" dirty="0"/>
          </a:p>
        </p:txBody>
      </p:sp>
    </p:spTree>
    <p:extLst>
      <p:ext uri="{BB962C8B-B14F-4D97-AF65-F5344CB8AC3E}">
        <p14:creationId xmlns:p14="http://schemas.microsoft.com/office/powerpoint/2010/main" val="40553738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762000"/>
            <a:ext cx="7162800" cy="5364163"/>
          </a:xfrm>
        </p:spPr>
        <p:txBody>
          <a:bodyPr>
            <a:normAutofit fontScale="92500" lnSpcReduction="20000"/>
          </a:bodyPr>
          <a:lstStyle/>
          <a:p>
            <a:r>
              <a:rPr lang="en-US" sz="3000" b="1" dirty="0"/>
              <a:t>FINDING </a:t>
            </a:r>
            <a:r>
              <a:rPr lang="en-US" sz="3000" b="1" dirty="0" smtClean="0"/>
              <a:t>ONE </a:t>
            </a:r>
          </a:p>
          <a:p>
            <a:pPr lvl="1"/>
            <a:r>
              <a:rPr lang="en-US" sz="2600" dirty="0" smtClean="0"/>
              <a:t>Too </a:t>
            </a:r>
            <a:r>
              <a:rPr lang="en-US" sz="2600" dirty="0"/>
              <a:t>many mental health consumers, particularly those from </a:t>
            </a:r>
            <a:r>
              <a:rPr lang="en-US" sz="2600" dirty="0"/>
              <a:t>African American, Latino, Native American, and LGBTQ communities, </a:t>
            </a:r>
            <a:r>
              <a:rPr lang="en-US" sz="2600" dirty="0"/>
              <a:t>end up in jail because of unmet needs and system inequities. </a:t>
            </a:r>
            <a:endParaRPr lang="en-US" sz="2600" dirty="0" smtClean="0"/>
          </a:p>
          <a:p>
            <a:pPr lvl="1"/>
            <a:r>
              <a:rPr lang="en-US" sz="2600" dirty="0" smtClean="0"/>
              <a:t>A </a:t>
            </a:r>
            <a:r>
              <a:rPr lang="en-US" sz="2600" dirty="0"/>
              <a:t>robust, prevention-oriented system can reduce this unnecessary harm.</a:t>
            </a:r>
          </a:p>
          <a:p>
            <a:endParaRPr lang="en-US" sz="3000" b="1" dirty="0"/>
          </a:p>
          <a:p>
            <a:r>
              <a:rPr lang="en-US" sz="3000" b="1" dirty="0"/>
              <a:t>RECOMMENDATION </a:t>
            </a:r>
            <a:r>
              <a:rPr lang="en-US" sz="3000" b="1" dirty="0" smtClean="0"/>
              <a:t>ONE </a:t>
            </a:r>
          </a:p>
          <a:p>
            <a:pPr lvl="1"/>
            <a:r>
              <a:rPr lang="en-US" sz="2600" dirty="0" smtClean="0"/>
              <a:t>California’s </a:t>
            </a:r>
            <a:r>
              <a:rPr lang="en-US" sz="2600" dirty="0"/>
              <a:t>mental health agencies, in partnership with law enforcement and others, should have a comprehensive prevention-focused plan that reduces the incarceration of mental health consumers in their communities.</a:t>
            </a:r>
          </a:p>
        </p:txBody>
      </p:sp>
      <p:sp>
        <p:nvSpPr>
          <p:cNvPr id="4" name="Slide Number Placeholder 3"/>
          <p:cNvSpPr>
            <a:spLocks noGrp="1"/>
          </p:cNvSpPr>
          <p:nvPr>
            <p:ph type="sldNum" sz="quarter" idx="12"/>
          </p:nvPr>
        </p:nvSpPr>
        <p:spPr/>
        <p:txBody>
          <a:bodyPr/>
          <a:lstStyle/>
          <a:p>
            <a:fld id="{A06937FC-6FAD-4A6B-BCA5-C823257A8725}" type="slidenum">
              <a:rPr lang="en-US" smtClean="0"/>
              <a:pPr/>
              <a:t>5</a:t>
            </a:fld>
            <a:endParaRPr lang="en-US" dirty="0"/>
          </a:p>
        </p:txBody>
      </p:sp>
    </p:spTree>
    <p:extLst>
      <p:ext uri="{BB962C8B-B14F-4D97-AF65-F5344CB8AC3E}">
        <p14:creationId xmlns:p14="http://schemas.microsoft.com/office/powerpoint/2010/main" val="42146335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685800"/>
            <a:ext cx="7162800" cy="5440363"/>
          </a:xfrm>
        </p:spPr>
        <p:txBody>
          <a:bodyPr>
            <a:normAutofit fontScale="77500" lnSpcReduction="20000"/>
          </a:bodyPr>
          <a:lstStyle/>
          <a:p>
            <a:r>
              <a:rPr lang="en-US" sz="3700" b="1" dirty="0"/>
              <a:t>FINDING </a:t>
            </a:r>
            <a:r>
              <a:rPr lang="en-US" sz="3700" b="1" dirty="0" smtClean="0"/>
              <a:t>TWO </a:t>
            </a:r>
          </a:p>
          <a:p>
            <a:pPr lvl="1"/>
            <a:r>
              <a:rPr lang="en-US" sz="3100" dirty="0" smtClean="0"/>
              <a:t>California’s </a:t>
            </a:r>
            <a:r>
              <a:rPr lang="en-US" sz="3100" dirty="0"/>
              <a:t>jails are not equipped to serve mental health consumers. </a:t>
            </a:r>
            <a:endParaRPr lang="en-US" sz="3100" dirty="0" smtClean="0"/>
          </a:p>
          <a:p>
            <a:pPr lvl="1"/>
            <a:r>
              <a:rPr lang="en-US" sz="3100" dirty="0" smtClean="0"/>
              <a:t>Diversion </a:t>
            </a:r>
            <a:r>
              <a:rPr lang="en-US" sz="3100" dirty="0"/>
              <a:t>should be prioritized but counties need more effective in-custody options to ensure they can provide appropriate and necessary services for those who cannot be diverted. </a:t>
            </a:r>
          </a:p>
          <a:p>
            <a:pPr marL="0" indent="0">
              <a:buNone/>
            </a:pPr>
            <a:endParaRPr lang="en-US" sz="2800" dirty="0"/>
          </a:p>
          <a:p>
            <a:r>
              <a:rPr lang="en-US" sz="3700" b="1" dirty="0"/>
              <a:t>RECOMMENDATION </a:t>
            </a:r>
            <a:r>
              <a:rPr lang="en-US" sz="3700" b="1" dirty="0" smtClean="0"/>
              <a:t>TWO </a:t>
            </a:r>
          </a:p>
          <a:p>
            <a:pPr lvl="1"/>
            <a:r>
              <a:rPr lang="en-US" sz="2900" dirty="0" smtClean="0"/>
              <a:t>The </a:t>
            </a:r>
            <a:r>
              <a:rPr lang="en-US" sz="2900" dirty="0"/>
              <a:t>Board of State and Community Corrections should facilitate a collaborative effort with counties to identify, develop, and deploy services and strategies that improve outcomes for mental health consumers in jail, including universal screening for mental health needs at booking and enhanced training for custody staff.</a:t>
            </a:r>
          </a:p>
        </p:txBody>
      </p:sp>
      <p:sp>
        <p:nvSpPr>
          <p:cNvPr id="4" name="Slide Number Placeholder 3"/>
          <p:cNvSpPr>
            <a:spLocks noGrp="1"/>
          </p:cNvSpPr>
          <p:nvPr>
            <p:ph type="sldNum" sz="quarter" idx="12"/>
          </p:nvPr>
        </p:nvSpPr>
        <p:spPr/>
        <p:txBody>
          <a:bodyPr/>
          <a:lstStyle/>
          <a:p>
            <a:fld id="{A06937FC-6FAD-4A6B-BCA5-C823257A8725}" type="slidenum">
              <a:rPr lang="en-US" smtClean="0"/>
              <a:pPr/>
              <a:t>6</a:t>
            </a:fld>
            <a:endParaRPr lang="en-US" dirty="0"/>
          </a:p>
        </p:txBody>
      </p:sp>
    </p:spTree>
    <p:extLst>
      <p:ext uri="{BB962C8B-B14F-4D97-AF65-F5344CB8AC3E}">
        <p14:creationId xmlns:p14="http://schemas.microsoft.com/office/powerpoint/2010/main" val="34966462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685800"/>
            <a:ext cx="7162800" cy="5440363"/>
          </a:xfrm>
        </p:spPr>
        <p:txBody>
          <a:bodyPr>
            <a:normAutofit fontScale="92500" lnSpcReduction="20000"/>
          </a:bodyPr>
          <a:lstStyle/>
          <a:p>
            <a:r>
              <a:rPr lang="en-US" sz="3100" b="1" dirty="0"/>
              <a:t>FINDING </a:t>
            </a:r>
            <a:r>
              <a:rPr lang="en-US" sz="3100" b="1" dirty="0" smtClean="0"/>
              <a:t>THREE </a:t>
            </a:r>
          </a:p>
          <a:p>
            <a:pPr lvl="1"/>
            <a:r>
              <a:rPr lang="en-US" sz="2600" dirty="0" smtClean="0"/>
              <a:t>A </a:t>
            </a:r>
            <a:r>
              <a:rPr lang="en-US" sz="2600" dirty="0"/>
              <a:t>large and growing number of people found incompetent to stand trial because of unmet mental health needs are forced to spend months in jail awaiting services necessary for their cases to proceed.</a:t>
            </a:r>
          </a:p>
          <a:p>
            <a:pPr marL="0" indent="0">
              <a:buNone/>
            </a:pPr>
            <a:endParaRPr lang="en-US" sz="2800" dirty="0"/>
          </a:p>
          <a:p>
            <a:r>
              <a:rPr lang="en-US" sz="3100" b="1" dirty="0"/>
              <a:t>RECOMMENDATION </a:t>
            </a:r>
            <a:r>
              <a:rPr lang="en-US" sz="3100" b="1" dirty="0" smtClean="0"/>
              <a:t>THREE </a:t>
            </a:r>
          </a:p>
          <a:p>
            <a:pPr lvl="1"/>
            <a:r>
              <a:rPr lang="en-US" sz="2600" dirty="0" smtClean="0"/>
              <a:t>To </a:t>
            </a:r>
            <a:r>
              <a:rPr lang="en-US" sz="2600" dirty="0"/>
              <a:t>reduce the backlog of people found incompetent to stand trial, California must maximize diversion from the criminal justice system. </a:t>
            </a:r>
            <a:endParaRPr lang="en-US" sz="2600" dirty="0" smtClean="0"/>
          </a:p>
          <a:p>
            <a:pPr lvl="1"/>
            <a:r>
              <a:rPr lang="en-US" sz="2600" dirty="0" smtClean="0"/>
              <a:t>For </a:t>
            </a:r>
            <a:r>
              <a:rPr lang="en-US" sz="2600" dirty="0"/>
              <a:t>people who cannot be diverted and are found incompetent to stand trial, the state and counties should expand options for restoring competency.  </a:t>
            </a:r>
          </a:p>
          <a:p>
            <a:pPr marL="0" indent="0">
              <a:buNone/>
            </a:pPr>
            <a:endParaRPr lang="en-US" dirty="0"/>
          </a:p>
        </p:txBody>
      </p:sp>
      <p:sp>
        <p:nvSpPr>
          <p:cNvPr id="4" name="Slide Number Placeholder 3"/>
          <p:cNvSpPr>
            <a:spLocks noGrp="1"/>
          </p:cNvSpPr>
          <p:nvPr>
            <p:ph type="sldNum" sz="quarter" idx="12"/>
          </p:nvPr>
        </p:nvSpPr>
        <p:spPr/>
        <p:txBody>
          <a:bodyPr/>
          <a:lstStyle/>
          <a:p>
            <a:fld id="{A06937FC-6FAD-4A6B-BCA5-C823257A8725}" type="slidenum">
              <a:rPr lang="en-US" smtClean="0"/>
              <a:pPr/>
              <a:t>7</a:t>
            </a:fld>
            <a:endParaRPr lang="en-US" dirty="0"/>
          </a:p>
        </p:txBody>
      </p:sp>
    </p:spTree>
    <p:extLst>
      <p:ext uri="{BB962C8B-B14F-4D97-AF65-F5344CB8AC3E}">
        <p14:creationId xmlns:p14="http://schemas.microsoft.com/office/powerpoint/2010/main" val="13862877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533400"/>
            <a:ext cx="7162800" cy="5592763"/>
          </a:xfrm>
        </p:spPr>
        <p:txBody>
          <a:bodyPr>
            <a:normAutofit lnSpcReduction="10000"/>
          </a:bodyPr>
          <a:lstStyle/>
          <a:p>
            <a:r>
              <a:rPr lang="en-US" sz="3100" b="1" dirty="0"/>
              <a:t>FINDING </a:t>
            </a:r>
            <a:r>
              <a:rPr lang="en-US" sz="3100" b="1" dirty="0" smtClean="0"/>
              <a:t>FOUR </a:t>
            </a:r>
          </a:p>
          <a:p>
            <a:pPr lvl="1"/>
            <a:r>
              <a:rPr lang="en-US" sz="2400" dirty="0" smtClean="0"/>
              <a:t>California </a:t>
            </a:r>
            <a:r>
              <a:rPr lang="en-US" sz="2400" dirty="0"/>
              <a:t>has not put in place a statewide, systemic approach for prevention and diversion to reduce criminal justice involvement for mental health consumers and improve outcomes.</a:t>
            </a:r>
          </a:p>
          <a:p>
            <a:pPr marL="0" indent="0">
              <a:buNone/>
            </a:pPr>
            <a:endParaRPr lang="en-US" sz="2800" dirty="0"/>
          </a:p>
          <a:p>
            <a:r>
              <a:rPr lang="en-US" sz="2800" b="1" dirty="0"/>
              <a:t>RECOMMENDATION </a:t>
            </a:r>
            <a:r>
              <a:rPr lang="en-US" sz="2800" b="1" dirty="0" smtClean="0"/>
              <a:t>FOUR</a:t>
            </a:r>
          </a:p>
          <a:p>
            <a:pPr lvl="1"/>
            <a:r>
              <a:rPr lang="en-US" sz="2400" dirty="0" smtClean="0"/>
              <a:t>The </a:t>
            </a:r>
            <a:r>
              <a:rPr lang="en-US" sz="2400" dirty="0"/>
              <a:t>Council on Criminal Justice and Behavioral </a:t>
            </a:r>
            <a:r>
              <a:rPr lang="en-US" sz="2400" dirty="0" smtClean="0"/>
              <a:t>Health should </a:t>
            </a:r>
            <a:r>
              <a:rPr lang="en-US" sz="2400" dirty="0"/>
              <a:t>fortify its efforts to champion collaboration among state agencies to support local prevention and diversion of mental health consumers from the criminal justice system.</a:t>
            </a:r>
          </a:p>
          <a:p>
            <a:pPr marL="0" indent="0">
              <a:buNone/>
            </a:pPr>
            <a:endParaRPr lang="en-US" dirty="0" smtClean="0"/>
          </a:p>
        </p:txBody>
      </p:sp>
      <p:sp>
        <p:nvSpPr>
          <p:cNvPr id="4" name="Slide Number Placeholder 3"/>
          <p:cNvSpPr>
            <a:spLocks noGrp="1"/>
          </p:cNvSpPr>
          <p:nvPr>
            <p:ph type="sldNum" sz="quarter" idx="12"/>
          </p:nvPr>
        </p:nvSpPr>
        <p:spPr/>
        <p:txBody>
          <a:bodyPr/>
          <a:lstStyle/>
          <a:p>
            <a:fld id="{A06937FC-6FAD-4A6B-BCA5-C823257A8725}" type="slidenum">
              <a:rPr lang="en-US" smtClean="0"/>
              <a:pPr/>
              <a:t>8</a:t>
            </a:fld>
            <a:endParaRPr lang="en-US" dirty="0"/>
          </a:p>
        </p:txBody>
      </p:sp>
    </p:spTree>
    <p:extLst>
      <p:ext uri="{BB962C8B-B14F-4D97-AF65-F5344CB8AC3E}">
        <p14:creationId xmlns:p14="http://schemas.microsoft.com/office/powerpoint/2010/main" val="19688616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609600"/>
            <a:ext cx="7162800" cy="5516563"/>
          </a:xfrm>
        </p:spPr>
        <p:txBody>
          <a:bodyPr>
            <a:normAutofit lnSpcReduction="10000"/>
          </a:bodyPr>
          <a:lstStyle/>
          <a:p>
            <a:r>
              <a:rPr lang="en-US" sz="2800" b="1" dirty="0"/>
              <a:t>FINDING </a:t>
            </a:r>
            <a:r>
              <a:rPr lang="en-US" sz="2800" b="1" dirty="0" smtClean="0"/>
              <a:t>FIVE </a:t>
            </a:r>
          </a:p>
          <a:p>
            <a:pPr lvl="1"/>
            <a:r>
              <a:rPr lang="en-US" sz="2400" dirty="0" smtClean="0"/>
              <a:t>Data </a:t>
            </a:r>
            <a:r>
              <a:rPr lang="en-US" sz="2400" dirty="0"/>
              <a:t>is a critical tool in decision-making and service delivery, but state and local agencies are not effectively harnessing its power to improve outcomes for those in need. </a:t>
            </a:r>
          </a:p>
          <a:p>
            <a:endParaRPr lang="en-US" sz="3600" dirty="0"/>
          </a:p>
          <a:p>
            <a:r>
              <a:rPr lang="en-US" sz="2800" b="1" dirty="0"/>
              <a:t>RECOMMENDATION </a:t>
            </a:r>
            <a:r>
              <a:rPr lang="en-US" sz="2800" b="1" dirty="0" smtClean="0"/>
              <a:t>FIVE </a:t>
            </a:r>
          </a:p>
          <a:p>
            <a:pPr lvl="1"/>
            <a:r>
              <a:rPr lang="en-US" sz="2400" dirty="0" smtClean="0"/>
              <a:t>The </a:t>
            </a:r>
            <a:r>
              <a:rPr lang="en-US" sz="2400" dirty="0"/>
              <a:t>California Health and Human Services Agency should reduce or eliminate barriers so that data and information technology are used to drive decision-making, identify service gaps, and guide investments in programs to reduce the number of people with mental health needs in the criminal justice system.</a:t>
            </a:r>
          </a:p>
          <a:p>
            <a:pPr marL="0" indent="0">
              <a:buNone/>
            </a:pPr>
            <a:endParaRPr lang="en-US" dirty="0"/>
          </a:p>
        </p:txBody>
      </p:sp>
      <p:sp>
        <p:nvSpPr>
          <p:cNvPr id="4" name="Slide Number Placeholder 3"/>
          <p:cNvSpPr>
            <a:spLocks noGrp="1"/>
          </p:cNvSpPr>
          <p:nvPr>
            <p:ph type="sldNum" sz="quarter" idx="12"/>
          </p:nvPr>
        </p:nvSpPr>
        <p:spPr/>
        <p:txBody>
          <a:bodyPr/>
          <a:lstStyle/>
          <a:p>
            <a:fld id="{A06937FC-6FAD-4A6B-BCA5-C823257A8725}" type="slidenum">
              <a:rPr lang="en-US" smtClean="0"/>
              <a:pPr/>
              <a:t>9</a:t>
            </a:fld>
            <a:endParaRPr lang="en-US" dirty="0"/>
          </a:p>
        </p:txBody>
      </p:sp>
    </p:spTree>
    <p:extLst>
      <p:ext uri="{BB962C8B-B14F-4D97-AF65-F5344CB8AC3E}">
        <p14:creationId xmlns:p14="http://schemas.microsoft.com/office/powerpoint/2010/main" val="2210247483"/>
      </p:ext>
    </p:extLst>
  </p:cSld>
  <p:clrMapOvr>
    <a:masterClrMapping/>
  </p:clrMapOvr>
  <p:timing>
    <p:tnLst>
      <p:par>
        <p:cTn id="1" dur="indefinite" restart="never" nodeType="tmRoot"/>
      </p:par>
    </p:tnLst>
  </p:timing>
</p:sld>
</file>

<file path=ppt/theme/theme1.xml><?xml version="1.0" encoding="utf-8"?>
<a:theme xmlns:a="http://schemas.openxmlformats.org/drawingml/2006/main" name="Blue-Orang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7233</TotalTime>
  <Words>4197</Words>
  <Application>Microsoft Office PowerPoint</Application>
  <PresentationFormat>On-screen Show (4:3)</PresentationFormat>
  <Paragraphs>210</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Wingdings</vt:lpstr>
      <vt:lpstr>Blue-Orange</vt:lpstr>
      <vt:lpstr>PowerPoint Presentation</vt:lpstr>
      <vt:lpstr>Report Overview:  About the Project</vt:lpstr>
      <vt:lpstr>Report Overview: Background</vt:lpstr>
      <vt:lpstr>Report Overview:  Findings and Recommendations</vt:lpstr>
      <vt:lpstr>PowerPoint Presentation</vt:lpstr>
      <vt:lpstr>PowerPoint Presentation</vt:lpstr>
      <vt:lpstr>PowerPoint Presentation</vt:lpstr>
      <vt:lpstr>PowerPoint Presentation</vt:lpstr>
      <vt:lpstr>PowerPoint Presentation</vt:lpstr>
      <vt:lpstr>PowerPoint Presentation</vt:lpstr>
      <vt:lpstr>Proposed Motion</vt:lpstr>
    </vt:vector>
  </TitlesOfParts>
  <Company>Department of Technology Services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oacKristalCarter</dc:creator>
  <cp:lastModifiedBy>Ashley Mills</cp:lastModifiedBy>
  <cp:revision>418</cp:revision>
  <cp:lastPrinted>2017-10-24T20:46:23Z</cp:lastPrinted>
  <dcterms:created xsi:type="dcterms:W3CDTF">2014-02-11T23:16:15Z</dcterms:created>
  <dcterms:modified xsi:type="dcterms:W3CDTF">2017-11-07T22:04:31Z</dcterms:modified>
</cp:coreProperties>
</file>