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4"/>
  </p:notesMasterIdLst>
  <p:handoutMasterIdLst>
    <p:handoutMasterId r:id="rId25"/>
  </p:handoutMasterIdLst>
  <p:sldIdLst>
    <p:sldId id="293" r:id="rId5"/>
    <p:sldId id="314" r:id="rId6"/>
    <p:sldId id="307" r:id="rId7"/>
    <p:sldId id="308" r:id="rId8"/>
    <p:sldId id="309" r:id="rId9"/>
    <p:sldId id="310" r:id="rId10"/>
    <p:sldId id="311" r:id="rId11"/>
    <p:sldId id="312" r:id="rId12"/>
    <p:sldId id="313" r:id="rId13"/>
    <p:sldId id="315" r:id="rId14"/>
    <p:sldId id="316" r:id="rId15"/>
    <p:sldId id="317" r:id="rId16"/>
    <p:sldId id="318" r:id="rId17"/>
    <p:sldId id="319" r:id="rId18"/>
    <p:sldId id="320" r:id="rId19"/>
    <p:sldId id="321" r:id="rId20"/>
    <p:sldId id="272" r:id="rId21"/>
    <p:sldId id="323" r:id="rId22"/>
    <p:sldId id="324" r:id="rId23"/>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22">
          <p15:clr>
            <a:srgbClr val="A4A3A4"/>
          </p15:clr>
        </p15:guide>
        <p15:guide id="2" pos="27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E8E"/>
    <a:srgbClr val="5A5A5A"/>
    <a:srgbClr val="9CC672"/>
    <a:srgbClr val="2DA99C"/>
    <a:srgbClr val="1C3463"/>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0148" autoAdjust="0"/>
  </p:normalViewPr>
  <p:slideViewPr>
    <p:cSldViewPr snapToGrid="0" snapToObjects="1" showGuides="1">
      <p:cViewPr varScale="1">
        <p:scale>
          <a:sx n="87" d="100"/>
          <a:sy n="87" d="100"/>
        </p:scale>
        <p:origin x="690" y="90"/>
      </p:cViewPr>
      <p:guideLst>
        <p:guide orient="horz" pos="522"/>
        <p:guide pos="27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Pt>
            <c:idx val="4"/>
            <c:bubble3D val="0"/>
            <c:spPr>
              <a:solidFill>
                <a:schemeClr val="accent5"/>
              </a:solidFill>
              <a:ln w="19050">
                <a:solidFill>
                  <a:schemeClr val="lt1"/>
                </a:solidFill>
              </a:ln>
              <a:effectLst/>
            </c:spPr>
          </c:dPt>
          <c:dPt>
            <c:idx val="5"/>
            <c:bubble3D val="0"/>
            <c:spPr>
              <a:solidFill>
                <a:schemeClr val="accent6"/>
              </a:solidFill>
              <a:ln w="19050">
                <a:solidFill>
                  <a:schemeClr val="lt1"/>
                </a:solidFill>
              </a:ln>
              <a:effectLst/>
            </c:spPr>
          </c:dPt>
          <c:dPt>
            <c:idx val="6"/>
            <c:bubble3D val="0"/>
            <c:spPr>
              <a:solidFill>
                <a:schemeClr val="accent1">
                  <a:lumMod val="60000"/>
                </a:schemeClr>
              </a:solidFill>
              <a:ln w="19050">
                <a:solidFill>
                  <a:schemeClr val="lt1"/>
                </a:solidFill>
              </a:ln>
              <a:effectLst/>
            </c:spPr>
          </c:dPt>
          <c:dLbls>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Sheet1!$A$2:$A$8</c:f>
              <c:strCache>
                <c:ptCount val="7"/>
                <c:pt idx="0">
                  <c:v>Catholic</c:v>
                </c:pt>
                <c:pt idx="1">
                  <c:v>NonDenom</c:v>
                </c:pt>
                <c:pt idx="2">
                  <c:v>Hindu</c:v>
                </c:pt>
                <c:pt idx="3">
                  <c:v>Mormon</c:v>
                </c:pt>
                <c:pt idx="4">
                  <c:v>Bhuddhist</c:v>
                </c:pt>
                <c:pt idx="5">
                  <c:v>Muslim</c:v>
                </c:pt>
                <c:pt idx="6">
                  <c:v>Protestant</c:v>
                </c:pt>
              </c:strCache>
            </c:strRef>
          </c:cat>
          <c:val>
            <c:numRef>
              <c:f>Sheet1!$B$2:$B$8</c:f>
              <c:numCache>
                <c:formatCode>General</c:formatCode>
                <c:ptCount val="7"/>
                <c:pt idx="0">
                  <c:v>447369</c:v>
                </c:pt>
                <c:pt idx="1">
                  <c:v>76984</c:v>
                </c:pt>
                <c:pt idx="2">
                  <c:v>41436</c:v>
                </c:pt>
                <c:pt idx="3">
                  <c:v>24739</c:v>
                </c:pt>
                <c:pt idx="4">
                  <c:v>19243</c:v>
                </c:pt>
                <c:pt idx="5">
                  <c:v>18851</c:v>
                </c:pt>
                <c:pt idx="6">
                  <c:v>48961</c:v>
                </c:pt>
              </c:numCache>
            </c:numRef>
          </c:val>
        </c:ser>
        <c:dLbls>
          <c:showLegendKey val="0"/>
          <c:showVal val="0"/>
          <c:showCatName val="0"/>
          <c:showSerName val="0"/>
          <c:showPercent val="0"/>
          <c:showBubbleSize val="0"/>
          <c:showLeaderLines val="0"/>
        </c:dLbls>
        <c:firstSliceAng val="0"/>
      </c:pieChart>
      <c:spPr>
        <a:noFill/>
        <a:ln>
          <a:noFill/>
        </a:ln>
        <a:effectLst/>
      </c:spPr>
    </c:plotArea>
    <c:legend>
      <c:legendPos val="r"/>
      <c:layout>
        <c:manualLayout>
          <c:xMode val="edge"/>
          <c:yMode val="edge"/>
          <c:x val="0.82817610539067232"/>
          <c:y val="0.12673941572520828"/>
          <c:w val="0.12054184332727638"/>
          <c:h val="0.49289769485336071"/>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2620" tIns="46310" rIns="92620" bIns="46310" rtlCol="0"/>
          <a:lstStyle>
            <a:lvl1pPr algn="l">
              <a:defRPr sz="1200"/>
            </a:lvl1pPr>
          </a:lstStyle>
          <a:p>
            <a:endParaRPr lang="en-US" dirty="0"/>
          </a:p>
        </p:txBody>
      </p:sp>
      <p:sp>
        <p:nvSpPr>
          <p:cNvPr id="3" name="Date Placeholder 2"/>
          <p:cNvSpPr>
            <a:spLocks noGrp="1"/>
          </p:cNvSpPr>
          <p:nvPr>
            <p:ph type="dt" sz="quarter" idx="1"/>
          </p:nvPr>
        </p:nvSpPr>
        <p:spPr>
          <a:xfrm>
            <a:off x="3970942" y="0"/>
            <a:ext cx="3037840" cy="464820"/>
          </a:xfrm>
          <a:prstGeom prst="rect">
            <a:avLst/>
          </a:prstGeom>
        </p:spPr>
        <p:txBody>
          <a:bodyPr vert="horz" lIns="92620" tIns="46310" rIns="92620" bIns="46310" rtlCol="0"/>
          <a:lstStyle>
            <a:lvl1pPr algn="r">
              <a:defRPr sz="1200"/>
            </a:lvl1pPr>
          </a:lstStyle>
          <a:p>
            <a:endParaRPr lang="en-US" dirty="0"/>
          </a:p>
        </p:txBody>
      </p:sp>
      <p:sp>
        <p:nvSpPr>
          <p:cNvPr id="4" name="Footer Placeholder 3"/>
          <p:cNvSpPr>
            <a:spLocks noGrp="1"/>
          </p:cNvSpPr>
          <p:nvPr>
            <p:ph type="ftr" sz="quarter" idx="2"/>
          </p:nvPr>
        </p:nvSpPr>
        <p:spPr>
          <a:xfrm>
            <a:off x="0" y="8829966"/>
            <a:ext cx="3037840" cy="464820"/>
          </a:xfrm>
          <a:prstGeom prst="rect">
            <a:avLst/>
          </a:prstGeom>
        </p:spPr>
        <p:txBody>
          <a:bodyPr vert="horz" lIns="92620" tIns="46310" rIns="92620" bIns="4631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42" y="8829966"/>
            <a:ext cx="3037840" cy="464820"/>
          </a:xfrm>
          <a:prstGeom prst="rect">
            <a:avLst/>
          </a:prstGeom>
        </p:spPr>
        <p:txBody>
          <a:bodyPr vert="horz" lIns="92620" tIns="46310" rIns="92620" bIns="46310" rtlCol="0" anchor="b"/>
          <a:lstStyle>
            <a:lvl1pPr algn="r">
              <a:defRPr sz="1200"/>
            </a:lvl1pPr>
          </a:lstStyle>
          <a:p>
            <a:fld id="{5B782C51-5808-C349-A920-8CCBCEB1596B}" type="slidenum">
              <a:rPr lang="en-US" smtClean="0"/>
              <a:t>‹#›</a:t>
            </a:fld>
            <a:endParaRPr lang="en-US" dirty="0"/>
          </a:p>
        </p:txBody>
      </p:sp>
    </p:spTree>
    <p:extLst>
      <p:ext uri="{BB962C8B-B14F-4D97-AF65-F5344CB8AC3E}">
        <p14:creationId xmlns:p14="http://schemas.microsoft.com/office/powerpoint/2010/main" val="3620685664"/>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2620" tIns="46310" rIns="92620" bIns="46310" rtlCol="0"/>
          <a:lstStyle>
            <a:lvl1pPr algn="l">
              <a:defRPr sz="1200"/>
            </a:lvl1pPr>
          </a:lstStyle>
          <a:p>
            <a:endParaRPr lang="en-US" dirty="0"/>
          </a:p>
        </p:txBody>
      </p:sp>
      <p:sp>
        <p:nvSpPr>
          <p:cNvPr id="3" name="Date Placeholder 2"/>
          <p:cNvSpPr>
            <a:spLocks noGrp="1"/>
          </p:cNvSpPr>
          <p:nvPr>
            <p:ph type="dt" idx="1"/>
          </p:nvPr>
        </p:nvSpPr>
        <p:spPr>
          <a:xfrm>
            <a:off x="3970942" y="0"/>
            <a:ext cx="3037840" cy="464820"/>
          </a:xfrm>
          <a:prstGeom prst="rect">
            <a:avLst/>
          </a:prstGeom>
        </p:spPr>
        <p:txBody>
          <a:bodyPr vert="horz" lIns="92620" tIns="46310" rIns="92620" bIns="46310" rtlCol="0"/>
          <a:lstStyle>
            <a:lvl1pPr algn="r">
              <a:defRPr sz="1200"/>
            </a:lvl1pPr>
          </a:lstStyle>
          <a:p>
            <a:endParaRPr lang="en-US" dirty="0"/>
          </a:p>
        </p:txBody>
      </p:sp>
      <p:sp>
        <p:nvSpPr>
          <p:cNvPr id="4" name="Slide Image Placeholder 3"/>
          <p:cNvSpPr>
            <a:spLocks noGrp="1" noRot="1" noChangeAspect="1"/>
          </p:cNvSpPr>
          <p:nvPr>
            <p:ph type="sldImg" idx="2"/>
          </p:nvPr>
        </p:nvSpPr>
        <p:spPr>
          <a:xfrm>
            <a:off x="1182688" y="698500"/>
            <a:ext cx="4645025" cy="3484563"/>
          </a:xfrm>
          <a:prstGeom prst="rect">
            <a:avLst/>
          </a:prstGeom>
          <a:noFill/>
          <a:ln w="12700">
            <a:solidFill>
              <a:prstClr val="black"/>
            </a:solidFill>
          </a:ln>
        </p:spPr>
        <p:txBody>
          <a:bodyPr vert="horz" lIns="92620" tIns="46310" rIns="92620" bIns="46310" rtlCol="0" anchor="ctr"/>
          <a:lstStyle/>
          <a:p>
            <a:endParaRPr lang="en-US" dirty="0"/>
          </a:p>
        </p:txBody>
      </p:sp>
      <p:sp>
        <p:nvSpPr>
          <p:cNvPr id="5" name="Notes Placeholder 4"/>
          <p:cNvSpPr>
            <a:spLocks noGrp="1"/>
          </p:cNvSpPr>
          <p:nvPr>
            <p:ph type="body" sz="quarter" idx="3"/>
          </p:nvPr>
        </p:nvSpPr>
        <p:spPr>
          <a:xfrm>
            <a:off x="701040" y="4415794"/>
            <a:ext cx="5608320" cy="4183380"/>
          </a:xfrm>
          <a:prstGeom prst="rect">
            <a:avLst/>
          </a:prstGeom>
        </p:spPr>
        <p:txBody>
          <a:bodyPr vert="horz" lIns="92620" tIns="46310" rIns="92620" bIns="4631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6"/>
            <a:ext cx="3037840" cy="464820"/>
          </a:xfrm>
          <a:prstGeom prst="rect">
            <a:avLst/>
          </a:prstGeom>
        </p:spPr>
        <p:txBody>
          <a:bodyPr vert="horz" lIns="92620" tIns="46310" rIns="92620" bIns="4631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42" y="8829966"/>
            <a:ext cx="3037840" cy="464820"/>
          </a:xfrm>
          <a:prstGeom prst="rect">
            <a:avLst/>
          </a:prstGeom>
        </p:spPr>
        <p:txBody>
          <a:bodyPr vert="horz" lIns="92620" tIns="46310" rIns="92620" bIns="46310" rtlCol="0" anchor="b"/>
          <a:lstStyle>
            <a:lvl1pPr algn="r">
              <a:defRPr sz="1200"/>
            </a:lvl1pPr>
          </a:lstStyle>
          <a:p>
            <a:fld id="{BC7EAABC-D80F-E44F-A3C2-E6D2F33D73C4}" type="slidenum">
              <a:rPr lang="en-US" smtClean="0"/>
              <a:t>‹#›</a:t>
            </a:fld>
            <a:endParaRPr lang="en-US" dirty="0"/>
          </a:p>
        </p:txBody>
      </p:sp>
    </p:spTree>
    <p:extLst>
      <p:ext uri="{BB962C8B-B14F-4D97-AF65-F5344CB8AC3E}">
        <p14:creationId xmlns:p14="http://schemas.microsoft.com/office/powerpoint/2010/main" val="1434764866"/>
      </p:ext>
    </p:extLst>
  </p:cSld>
  <p:clrMap bg1="lt1" tx1="dk1" bg2="lt2" tx2="dk2" accent1="accent1" accent2="accent2" accent3="accent3" accent4="accent4" accent5="accent5" accent6="accent6" hlink="hlink" folHlink="folHlink"/>
  <p:hf hdr="0" ftr="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C7EAABC-D80F-E44F-A3C2-E6D2F33D73C4}" type="slidenum">
              <a:rPr lang="en-US" smtClean="0"/>
              <a:t>1</a:t>
            </a:fld>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5313086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C7EAABC-D80F-E44F-A3C2-E6D2F33D73C4}" type="slidenum">
              <a:rPr lang="en-US" smtClean="0"/>
              <a:t>10</a:t>
            </a:fld>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18520890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buNone/>
            </a:pPr>
            <a:endParaRPr lang="en-US" sz="2400" dirty="0" smtClean="0">
              <a:solidFill>
                <a:schemeClr val="tx1"/>
              </a:solidFill>
              <a:latin typeface="Tw Cen MT" panose="020B0602020104020603" pitchFamily="34" charset="0"/>
            </a:endParaRPr>
          </a:p>
          <a:p>
            <a:pPr marL="457200" indent="-457200">
              <a:buFont typeface="Arial" panose="020B0604020202020204" pitchFamily="34" charset="0"/>
              <a:buChar char="•"/>
            </a:pPr>
            <a:endParaRPr lang="en-US" sz="2400" dirty="0" smtClean="0">
              <a:solidFill>
                <a:schemeClr val="tx1"/>
              </a:solidFill>
              <a:latin typeface="Tw Cen MT" panose="020B0602020104020603" pitchFamily="34" charset="0"/>
            </a:endParaRPr>
          </a:p>
          <a:p>
            <a:pPr marL="685800" lvl="1" indent="-228600">
              <a:buFont typeface="+mj-lt"/>
              <a:buAutoNum type="arabicPeriod"/>
            </a:pPr>
            <a:endParaRPr lang="en-US" dirty="0">
              <a:solidFill>
                <a:schemeClr val="tx1"/>
              </a:solidFill>
            </a:endParaRPr>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BC7EAABC-D80F-E44F-A3C2-E6D2F33D73C4}" type="slidenum">
              <a:rPr lang="en-US" smtClean="0"/>
              <a:t>11</a:t>
            </a:fld>
            <a:endParaRPr lang="en-US" dirty="0"/>
          </a:p>
        </p:txBody>
      </p:sp>
    </p:spTree>
    <p:extLst>
      <p:ext uri="{BB962C8B-B14F-4D97-AF65-F5344CB8AC3E}">
        <p14:creationId xmlns:p14="http://schemas.microsoft.com/office/powerpoint/2010/main" val="24851288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smtClean="0">
              <a:effectLst/>
            </a:endParaRPr>
          </a:p>
        </p:txBody>
      </p:sp>
      <p:sp>
        <p:nvSpPr>
          <p:cNvPr id="4" name="Slide Number Placeholder 3"/>
          <p:cNvSpPr>
            <a:spLocks noGrp="1"/>
          </p:cNvSpPr>
          <p:nvPr>
            <p:ph type="sldNum" sz="quarter" idx="10"/>
          </p:nvPr>
        </p:nvSpPr>
        <p:spPr/>
        <p:txBody>
          <a:bodyPr/>
          <a:lstStyle/>
          <a:p>
            <a:fld id="{75EFB73E-9A8B-4005-9DD8-106A48589332}" type="slidenum">
              <a:rPr lang="en-US" smtClean="0"/>
              <a:t>12</a:t>
            </a:fld>
            <a:endParaRPr lang="en-US" dirty="0"/>
          </a:p>
        </p:txBody>
      </p:sp>
    </p:spTree>
    <p:extLst>
      <p:ext uri="{BB962C8B-B14F-4D97-AF65-F5344CB8AC3E}">
        <p14:creationId xmlns:p14="http://schemas.microsoft.com/office/powerpoint/2010/main" val="1713830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endParaRPr lang="en-US" dirty="0"/>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BC7EAABC-D80F-E44F-A3C2-E6D2F33D73C4}" type="slidenum">
              <a:rPr lang="en-US" smtClean="0"/>
              <a:t>13</a:t>
            </a:fld>
            <a:endParaRPr lang="en-US" dirty="0"/>
          </a:p>
        </p:txBody>
      </p:sp>
    </p:spTree>
    <p:extLst>
      <p:ext uri="{BB962C8B-B14F-4D97-AF65-F5344CB8AC3E}">
        <p14:creationId xmlns:p14="http://schemas.microsoft.com/office/powerpoint/2010/main" val="21291707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BC7EAABC-D80F-E44F-A3C2-E6D2F33D73C4}" type="slidenum">
              <a:rPr lang="en-US" smtClean="0"/>
              <a:t>14</a:t>
            </a:fld>
            <a:endParaRPr lang="en-US" dirty="0"/>
          </a:p>
        </p:txBody>
      </p:sp>
    </p:spTree>
    <p:extLst>
      <p:ext uri="{BB962C8B-B14F-4D97-AF65-F5344CB8AC3E}">
        <p14:creationId xmlns:p14="http://schemas.microsoft.com/office/powerpoint/2010/main" val="1985664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BC7EAABC-D80F-E44F-A3C2-E6D2F33D73C4}" type="slidenum">
              <a:rPr lang="en-US" smtClean="0"/>
              <a:t>15</a:t>
            </a:fld>
            <a:endParaRPr lang="en-US" dirty="0"/>
          </a:p>
        </p:txBody>
      </p:sp>
    </p:spTree>
    <p:extLst>
      <p:ext uri="{BB962C8B-B14F-4D97-AF65-F5344CB8AC3E}">
        <p14:creationId xmlns:p14="http://schemas.microsoft.com/office/powerpoint/2010/main" val="4464244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smtClean="0">
              <a:effectLst/>
            </a:endParaRPr>
          </a:p>
        </p:txBody>
      </p:sp>
      <p:sp>
        <p:nvSpPr>
          <p:cNvPr id="4" name="Slide Number Placeholder 3"/>
          <p:cNvSpPr>
            <a:spLocks noGrp="1"/>
          </p:cNvSpPr>
          <p:nvPr>
            <p:ph type="sldNum" sz="quarter" idx="10"/>
          </p:nvPr>
        </p:nvSpPr>
        <p:spPr/>
        <p:txBody>
          <a:bodyPr/>
          <a:lstStyle/>
          <a:p>
            <a:fld id="{75EFB73E-9A8B-4005-9DD8-106A48589332}" type="slidenum">
              <a:rPr lang="en-US" smtClean="0"/>
              <a:t>16</a:t>
            </a:fld>
            <a:endParaRPr lang="en-US" dirty="0"/>
          </a:p>
        </p:txBody>
      </p:sp>
    </p:spTree>
    <p:extLst>
      <p:ext uri="{BB962C8B-B14F-4D97-AF65-F5344CB8AC3E}">
        <p14:creationId xmlns:p14="http://schemas.microsoft.com/office/powerpoint/2010/main" val="40200086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BC7EAABC-D80F-E44F-A3C2-E6D2F33D73C4}" type="slidenum">
              <a:rPr lang="en-US" smtClean="0"/>
              <a:t>17</a:t>
            </a:fld>
            <a:endParaRPr lang="en-US" dirty="0"/>
          </a:p>
        </p:txBody>
      </p:sp>
    </p:spTree>
    <p:extLst>
      <p:ext uri="{BB962C8B-B14F-4D97-AF65-F5344CB8AC3E}">
        <p14:creationId xmlns:p14="http://schemas.microsoft.com/office/powerpoint/2010/main" val="18108673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BC7EAABC-D80F-E44F-A3C2-E6D2F33D73C4}" type="slidenum">
              <a:rPr lang="en-US" smtClean="0"/>
              <a:t>18</a:t>
            </a:fld>
            <a:endParaRPr lang="en-US" dirty="0"/>
          </a:p>
        </p:txBody>
      </p:sp>
    </p:spTree>
    <p:extLst>
      <p:ext uri="{BB962C8B-B14F-4D97-AF65-F5344CB8AC3E}">
        <p14:creationId xmlns:p14="http://schemas.microsoft.com/office/powerpoint/2010/main" val="14207974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smtClean="0">
              <a:effectLst/>
            </a:endParaRPr>
          </a:p>
        </p:txBody>
      </p:sp>
      <p:sp>
        <p:nvSpPr>
          <p:cNvPr id="4" name="Slide Number Placeholder 3"/>
          <p:cNvSpPr>
            <a:spLocks noGrp="1"/>
          </p:cNvSpPr>
          <p:nvPr>
            <p:ph type="sldNum" sz="quarter" idx="10"/>
          </p:nvPr>
        </p:nvSpPr>
        <p:spPr/>
        <p:txBody>
          <a:bodyPr/>
          <a:lstStyle/>
          <a:p>
            <a:fld id="{75EFB73E-9A8B-4005-9DD8-106A48589332}" type="slidenum">
              <a:rPr lang="en-US" smtClean="0"/>
              <a:t>19</a:t>
            </a:fld>
            <a:endParaRPr lang="en-US" dirty="0"/>
          </a:p>
        </p:txBody>
      </p:sp>
    </p:spTree>
    <p:extLst>
      <p:ext uri="{BB962C8B-B14F-4D97-AF65-F5344CB8AC3E}">
        <p14:creationId xmlns:p14="http://schemas.microsoft.com/office/powerpoint/2010/main" val="9577690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EFB73E-9A8B-4005-9DD8-106A48589332}" type="slidenum">
              <a:rPr lang="en-US" smtClean="0"/>
              <a:t>2</a:t>
            </a:fld>
            <a:endParaRPr lang="en-US" dirty="0"/>
          </a:p>
        </p:txBody>
      </p:sp>
    </p:spTree>
    <p:extLst>
      <p:ext uri="{BB962C8B-B14F-4D97-AF65-F5344CB8AC3E}">
        <p14:creationId xmlns:p14="http://schemas.microsoft.com/office/powerpoint/2010/main" val="33003296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i="0" u="none" strike="noStrike" kern="1200" baseline="0" dirty="0" smtClean="0">
              <a:solidFill>
                <a:schemeClr val="tx1"/>
              </a:solidFill>
              <a:latin typeface="+mn-lt"/>
              <a:ea typeface="+mn-ea"/>
              <a:cs typeface="+mn-cs"/>
            </a:endParaRPr>
          </a:p>
          <a:p>
            <a:pPr marL="228600" indent="-228600">
              <a:buFont typeface="+mj-lt"/>
              <a:buAutoNum type="arabicPeriod"/>
            </a:pPr>
            <a:endParaRPr lang="en-US" sz="1200" b="1" i="0" u="none" strike="noStrike" kern="1200" baseline="0" dirty="0" smtClean="0">
              <a:solidFill>
                <a:schemeClr val="tx1"/>
              </a:solidFill>
              <a:latin typeface="+mn-lt"/>
              <a:ea typeface="+mn-ea"/>
              <a:cs typeface="+mn-cs"/>
            </a:endParaRPr>
          </a:p>
          <a:p>
            <a:pPr marL="228600" indent="-228600">
              <a:buFont typeface="+mj-lt"/>
              <a:buAutoNum type="arabicPeriod"/>
            </a:pPr>
            <a:endParaRPr lang="en-US" sz="1200" b="1" i="0" u="none" strike="noStrike" kern="1200" baseline="0" dirty="0" smtClean="0">
              <a:solidFill>
                <a:schemeClr val="tx1"/>
              </a:solidFill>
              <a:latin typeface="+mn-lt"/>
              <a:ea typeface="+mn-ea"/>
              <a:cs typeface="+mn-cs"/>
            </a:endParaRPr>
          </a:p>
          <a:p>
            <a:pPr marL="228600" indent="-228600">
              <a:buFont typeface="+mj-lt"/>
              <a:buAutoNum type="arabicPeriod"/>
            </a:pPr>
            <a:endParaRPr lang="en-US" sz="1200" b="1" i="0" u="none" strike="noStrike" kern="1200" baseline="0" dirty="0" smtClean="0">
              <a:solidFill>
                <a:schemeClr val="tx1"/>
              </a:solidFill>
              <a:latin typeface="+mn-lt"/>
              <a:ea typeface="+mn-ea"/>
              <a:cs typeface="+mn-cs"/>
            </a:endParaRPr>
          </a:p>
          <a:p>
            <a:pPr marL="228600" indent="-228600">
              <a:buFont typeface="+mj-lt"/>
              <a:buAutoNum type="arabicPeriod"/>
            </a:pPr>
            <a:endParaRPr lang="en-US" sz="1200" b="1"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75EFB73E-9A8B-4005-9DD8-106A48589332}" type="slidenum">
              <a:rPr lang="en-US" smtClean="0"/>
              <a:t>3</a:t>
            </a:fld>
            <a:endParaRPr lang="en-US" dirty="0"/>
          </a:p>
        </p:txBody>
      </p:sp>
    </p:spTree>
    <p:extLst>
      <p:ext uri="{BB962C8B-B14F-4D97-AF65-F5344CB8AC3E}">
        <p14:creationId xmlns:p14="http://schemas.microsoft.com/office/powerpoint/2010/main" val="3782613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EFB73E-9A8B-4005-9DD8-106A48589332}" type="slidenum">
              <a:rPr lang="en-US" smtClean="0"/>
              <a:t>4</a:t>
            </a:fld>
            <a:endParaRPr lang="en-US" dirty="0"/>
          </a:p>
        </p:txBody>
      </p:sp>
    </p:spTree>
    <p:extLst>
      <p:ext uri="{BB962C8B-B14F-4D97-AF65-F5344CB8AC3E}">
        <p14:creationId xmlns:p14="http://schemas.microsoft.com/office/powerpoint/2010/main" val="27513402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EFB73E-9A8B-4005-9DD8-106A48589332}" type="slidenum">
              <a:rPr lang="en-US" smtClean="0"/>
              <a:t>5</a:t>
            </a:fld>
            <a:endParaRPr lang="en-US" dirty="0"/>
          </a:p>
        </p:txBody>
      </p:sp>
    </p:spTree>
    <p:extLst>
      <p:ext uri="{BB962C8B-B14F-4D97-AF65-F5344CB8AC3E}">
        <p14:creationId xmlns:p14="http://schemas.microsoft.com/office/powerpoint/2010/main" val="32547341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EFB73E-9A8B-4005-9DD8-106A48589332}" type="slidenum">
              <a:rPr lang="en-US" smtClean="0"/>
              <a:t>6</a:t>
            </a:fld>
            <a:endParaRPr lang="en-US" dirty="0"/>
          </a:p>
        </p:txBody>
      </p:sp>
    </p:spTree>
    <p:extLst>
      <p:ext uri="{BB962C8B-B14F-4D97-AF65-F5344CB8AC3E}">
        <p14:creationId xmlns:p14="http://schemas.microsoft.com/office/powerpoint/2010/main" val="24739933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endParaRPr lang="en-US" dirty="0" smtClean="0"/>
          </a:p>
        </p:txBody>
      </p:sp>
      <p:sp>
        <p:nvSpPr>
          <p:cNvPr id="4" name="Slide Number Placeholder 3"/>
          <p:cNvSpPr>
            <a:spLocks noGrp="1"/>
          </p:cNvSpPr>
          <p:nvPr>
            <p:ph type="sldNum" sz="quarter" idx="10"/>
          </p:nvPr>
        </p:nvSpPr>
        <p:spPr/>
        <p:txBody>
          <a:bodyPr/>
          <a:lstStyle/>
          <a:p>
            <a:fld id="{75EFB73E-9A8B-4005-9DD8-106A48589332}" type="slidenum">
              <a:rPr lang="en-US" smtClean="0"/>
              <a:t>7</a:t>
            </a:fld>
            <a:endParaRPr lang="en-US" dirty="0"/>
          </a:p>
        </p:txBody>
      </p:sp>
    </p:spTree>
    <p:extLst>
      <p:ext uri="{BB962C8B-B14F-4D97-AF65-F5344CB8AC3E}">
        <p14:creationId xmlns:p14="http://schemas.microsoft.com/office/powerpoint/2010/main" val="17481111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75EFB73E-9A8B-4005-9DD8-106A48589332}" type="slidenum">
              <a:rPr lang="en-US" smtClean="0"/>
              <a:t>8</a:t>
            </a:fld>
            <a:endParaRPr lang="en-US" dirty="0"/>
          </a:p>
        </p:txBody>
      </p:sp>
    </p:spTree>
    <p:extLst>
      <p:ext uri="{BB962C8B-B14F-4D97-AF65-F5344CB8AC3E}">
        <p14:creationId xmlns:p14="http://schemas.microsoft.com/office/powerpoint/2010/main" val="29185674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smtClean="0">
              <a:effectLst/>
            </a:endParaRPr>
          </a:p>
        </p:txBody>
      </p:sp>
      <p:sp>
        <p:nvSpPr>
          <p:cNvPr id="4" name="Slide Number Placeholder 3"/>
          <p:cNvSpPr>
            <a:spLocks noGrp="1"/>
          </p:cNvSpPr>
          <p:nvPr>
            <p:ph type="sldNum" sz="quarter" idx="10"/>
          </p:nvPr>
        </p:nvSpPr>
        <p:spPr/>
        <p:txBody>
          <a:bodyPr/>
          <a:lstStyle/>
          <a:p>
            <a:fld id="{75EFB73E-9A8B-4005-9DD8-106A48589332}" type="slidenum">
              <a:rPr lang="en-US" smtClean="0"/>
              <a:t>9</a:t>
            </a:fld>
            <a:endParaRPr lang="en-US" dirty="0"/>
          </a:p>
        </p:txBody>
      </p:sp>
    </p:spTree>
    <p:extLst>
      <p:ext uri="{BB962C8B-B14F-4D97-AF65-F5344CB8AC3E}">
        <p14:creationId xmlns:p14="http://schemas.microsoft.com/office/powerpoint/2010/main" val="8022762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1" name="TextBox 10"/>
          <p:cNvSpPr txBox="1"/>
          <p:nvPr userDrawn="1"/>
        </p:nvSpPr>
        <p:spPr>
          <a:xfrm>
            <a:off x="1152707" y="6453370"/>
            <a:ext cx="184666" cy="369332"/>
          </a:xfrm>
          <a:prstGeom prst="rect">
            <a:avLst/>
          </a:prstGeom>
          <a:noFill/>
        </p:spPr>
        <p:txBody>
          <a:bodyPr wrap="none" rtlCol="0">
            <a:spAutoFit/>
          </a:bodyPr>
          <a:lstStyle/>
          <a:p>
            <a:endParaRPr lang="en-US" dirty="0"/>
          </a:p>
        </p:txBody>
      </p:sp>
      <p:sp>
        <p:nvSpPr>
          <p:cNvPr id="14" name="Footer Placeholder 9"/>
          <p:cNvSpPr txBox="1">
            <a:spLocks/>
          </p:cNvSpPr>
          <p:nvPr userDrawn="1"/>
        </p:nvSpPr>
        <p:spPr>
          <a:xfrm>
            <a:off x="312869" y="6289749"/>
            <a:ext cx="2123561" cy="365125"/>
          </a:xfrm>
          <a:prstGeom prst="rect">
            <a:avLst/>
          </a:prstGeom>
        </p:spPr>
        <p:txBody>
          <a:bodyPr vert="horz" lIns="91440" tIns="45720" rIns="91440" bIns="45720" rtlCol="0" anchor="ctr"/>
          <a:lstStyle>
            <a:defPPr>
              <a:defRPr lang="en-US"/>
            </a:defPPr>
            <a:lvl1pPr algn="l" defTabSz="457200" rtl="0" fontAlgn="base">
              <a:spcBef>
                <a:spcPct val="0"/>
              </a:spcBef>
              <a:spcAft>
                <a:spcPct val="0"/>
              </a:spcAft>
              <a:defRPr sz="900" kern="1200">
                <a:solidFill>
                  <a:schemeClr val="accent4"/>
                </a:solidFill>
                <a:latin typeface="Segoe UI"/>
                <a:ea typeface="ＭＳ Ｐゴシック" pitchFamily="-105" charset="-128"/>
                <a:cs typeface="Segoe UI"/>
              </a:defRPr>
            </a:lvl1pPr>
            <a:lvl2pPr marL="457200" algn="l" defTabSz="457200" rtl="0" fontAlgn="base">
              <a:spcBef>
                <a:spcPct val="0"/>
              </a:spcBef>
              <a:spcAft>
                <a:spcPct val="0"/>
              </a:spcAft>
              <a:defRPr sz="2400" kern="1200">
                <a:solidFill>
                  <a:schemeClr val="tx1"/>
                </a:solidFill>
                <a:latin typeface="Arial" pitchFamily="-105" charset="0"/>
                <a:ea typeface="ＭＳ Ｐゴシック" pitchFamily="-105" charset="-128"/>
                <a:cs typeface="ＭＳ Ｐゴシック" pitchFamily="-105" charset="-128"/>
              </a:defRPr>
            </a:lvl2pPr>
            <a:lvl3pPr marL="914400" algn="l" defTabSz="457200" rtl="0" fontAlgn="base">
              <a:spcBef>
                <a:spcPct val="0"/>
              </a:spcBef>
              <a:spcAft>
                <a:spcPct val="0"/>
              </a:spcAft>
              <a:defRPr sz="2400" kern="1200">
                <a:solidFill>
                  <a:schemeClr val="tx1"/>
                </a:solidFill>
                <a:latin typeface="Arial" pitchFamily="-105" charset="0"/>
                <a:ea typeface="ＭＳ Ｐゴシック" pitchFamily="-105" charset="-128"/>
                <a:cs typeface="ＭＳ Ｐゴシック" pitchFamily="-105" charset="-128"/>
              </a:defRPr>
            </a:lvl3pPr>
            <a:lvl4pPr marL="1371600" algn="l" defTabSz="457200" rtl="0" fontAlgn="base">
              <a:spcBef>
                <a:spcPct val="0"/>
              </a:spcBef>
              <a:spcAft>
                <a:spcPct val="0"/>
              </a:spcAft>
              <a:defRPr sz="2400" kern="1200">
                <a:solidFill>
                  <a:schemeClr val="tx1"/>
                </a:solidFill>
                <a:latin typeface="Arial" pitchFamily="-105" charset="0"/>
                <a:ea typeface="ＭＳ Ｐゴシック" pitchFamily="-105" charset="-128"/>
                <a:cs typeface="ＭＳ Ｐゴシック" pitchFamily="-105" charset="-128"/>
              </a:defRPr>
            </a:lvl4pPr>
            <a:lvl5pPr marL="1828800" algn="l" defTabSz="457200" rtl="0" fontAlgn="base">
              <a:spcBef>
                <a:spcPct val="0"/>
              </a:spcBef>
              <a:spcAft>
                <a:spcPct val="0"/>
              </a:spcAft>
              <a:defRPr sz="2400" kern="1200">
                <a:solidFill>
                  <a:schemeClr val="tx1"/>
                </a:solidFill>
                <a:latin typeface="Arial" pitchFamily="-105" charset="0"/>
                <a:ea typeface="ＭＳ Ｐゴシック" pitchFamily="-105" charset="-128"/>
                <a:cs typeface="ＭＳ Ｐゴシック" pitchFamily="-105" charset="-128"/>
              </a:defRPr>
            </a:lvl5pPr>
            <a:lvl6pPr marL="2286000" algn="l" defTabSz="457200" rtl="0" eaLnBrk="1" latinLnBrk="0" hangingPunct="1">
              <a:defRPr sz="2400" kern="1200">
                <a:solidFill>
                  <a:schemeClr val="tx1"/>
                </a:solidFill>
                <a:latin typeface="Arial" pitchFamily="-105" charset="0"/>
                <a:ea typeface="ＭＳ Ｐゴシック" pitchFamily="-105" charset="-128"/>
                <a:cs typeface="ＭＳ Ｐゴシック" pitchFamily="-105" charset="-128"/>
              </a:defRPr>
            </a:lvl6pPr>
            <a:lvl7pPr marL="2743200" algn="l" defTabSz="457200" rtl="0" eaLnBrk="1" latinLnBrk="0" hangingPunct="1">
              <a:defRPr sz="2400" kern="1200">
                <a:solidFill>
                  <a:schemeClr val="tx1"/>
                </a:solidFill>
                <a:latin typeface="Arial" pitchFamily="-105" charset="0"/>
                <a:ea typeface="ＭＳ Ｐゴシック" pitchFamily="-105" charset="-128"/>
                <a:cs typeface="ＭＳ Ｐゴシック" pitchFamily="-105" charset="-128"/>
              </a:defRPr>
            </a:lvl7pPr>
            <a:lvl8pPr marL="3200400" algn="l" defTabSz="457200" rtl="0" eaLnBrk="1" latinLnBrk="0" hangingPunct="1">
              <a:defRPr sz="2400" kern="1200">
                <a:solidFill>
                  <a:schemeClr val="tx1"/>
                </a:solidFill>
                <a:latin typeface="Arial" pitchFamily="-105" charset="0"/>
                <a:ea typeface="ＭＳ Ｐゴシック" pitchFamily="-105" charset="-128"/>
                <a:cs typeface="ＭＳ Ｐゴシック" pitchFamily="-105" charset="-128"/>
              </a:defRPr>
            </a:lvl8pPr>
            <a:lvl9pPr marL="3657600" algn="l" defTabSz="457200" rtl="0" eaLnBrk="1" latinLnBrk="0" hangingPunct="1">
              <a:defRPr sz="2400" kern="1200">
                <a:solidFill>
                  <a:schemeClr val="tx1"/>
                </a:solidFill>
                <a:latin typeface="Arial" pitchFamily="-105" charset="0"/>
                <a:ea typeface="ＭＳ Ｐゴシック" pitchFamily="-105" charset="-128"/>
                <a:cs typeface="ＭＳ Ｐゴシック" pitchFamily="-105" charset="-128"/>
              </a:defRPr>
            </a:lvl9pPr>
          </a:lstStyle>
          <a:p>
            <a:pPr defTabSz="914400" fontAlgn="auto">
              <a:spcBef>
                <a:spcPts val="0"/>
              </a:spcBef>
              <a:spcAft>
                <a:spcPts val="0"/>
              </a:spcAft>
              <a:defRPr/>
            </a:pPr>
            <a:r>
              <a:rPr lang="en-US" kern="0" dirty="0" smtClean="0">
                <a:solidFill>
                  <a:schemeClr val="bg1">
                    <a:lumMod val="50000"/>
                  </a:schemeClr>
                </a:solidFill>
              </a:rPr>
              <a:t>Month</a:t>
            </a:r>
            <a:r>
              <a:rPr lang="en-US" kern="0" baseline="0" dirty="0" smtClean="0">
                <a:solidFill>
                  <a:schemeClr val="bg1">
                    <a:lumMod val="50000"/>
                  </a:schemeClr>
                </a:solidFill>
              </a:rPr>
              <a:t> Date, Year</a:t>
            </a:r>
            <a:endParaRPr lang="en-US" kern="0" dirty="0">
              <a:solidFill>
                <a:schemeClr val="bg1">
                  <a:lumMod val="50000"/>
                </a:schemeClr>
              </a:solidFill>
            </a:endParaRPr>
          </a:p>
        </p:txBody>
      </p:sp>
      <p:pic>
        <p:nvPicPr>
          <p:cNvPr id="9" name="Picture 8" descr="SCV_BHS_4C.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536838" y="6140015"/>
            <a:ext cx="2282086" cy="442733"/>
          </a:xfrm>
          <a:prstGeom prst="rect">
            <a:avLst/>
          </a:prstGeom>
        </p:spPr>
      </p:pic>
    </p:spTree>
    <p:extLst>
      <p:ext uri="{BB962C8B-B14F-4D97-AF65-F5344CB8AC3E}">
        <p14:creationId xmlns:p14="http://schemas.microsoft.com/office/powerpoint/2010/main" val="5965230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ectangle 6"/>
          <p:cNvSpPr/>
          <p:nvPr userDrawn="1"/>
        </p:nvSpPr>
        <p:spPr>
          <a:xfrm>
            <a:off x="0" y="0"/>
            <a:ext cx="9144000" cy="250582"/>
          </a:xfrm>
          <a:prstGeom prst="rect">
            <a:avLst/>
          </a:prstGeom>
          <a:solidFill>
            <a:srgbClr val="2DA99C">
              <a:alpha val="9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3D78"/>
              </a:solidFill>
            </a:endParaRPr>
          </a:p>
        </p:txBody>
      </p:sp>
      <p:sp>
        <p:nvSpPr>
          <p:cNvPr id="8" name="Text Placeholder 17"/>
          <p:cNvSpPr>
            <a:spLocks noGrp="1"/>
          </p:cNvSpPr>
          <p:nvPr>
            <p:ph type="body" sz="quarter" idx="10" hasCustomPrompt="1"/>
          </p:nvPr>
        </p:nvSpPr>
        <p:spPr>
          <a:xfrm>
            <a:off x="343707" y="947852"/>
            <a:ext cx="7810500" cy="361228"/>
          </a:xfrm>
          <a:prstGeom prst="rect">
            <a:avLst/>
          </a:prstGeom>
          <a:noFill/>
        </p:spPr>
        <p:txBody>
          <a:bodyPr vert="horz"/>
          <a:lstStyle>
            <a:lvl1pPr marL="0" indent="0">
              <a:buNone/>
              <a:defRPr sz="1600" b="0" i="0">
                <a:solidFill>
                  <a:srgbClr val="7D8A8B"/>
                </a:solidFill>
                <a:latin typeface="Grotesque MT Lt"/>
                <a:cs typeface="Grotesque MT Lt"/>
              </a:defRPr>
            </a:lvl1pPr>
          </a:lstStyle>
          <a:p>
            <a:pPr lvl="0"/>
            <a:r>
              <a:rPr lang="en-US" dirty="0" smtClean="0"/>
              <a:t>Click to edit master text styles</a:t>
            </a:r>
          </a:p>
        </p:txBody>
      </p:sp>
      <p:sp>
        <p:nvSpPr>
          <p:cNvPr id="9" name="Title 6"/>
          <p:cNvSpPr>
            <a:spLocks noGrp="1"/>
          </p:cNvSpPr>
          <p:nvPr>
            <p:ph type="title"/>
          </p:nvPr>
        </p:nvSpPr>
        <p:spPr>
          <a:xfrm>
            <a:off x="343707" y="530339"/>
            <a:ext cx="8229600" cy="417513"/>
          </a:xfrm>
          <a:prstGeom prst="rect">
            <a:avLst/>
          </a:prstGeom>
        </p:spPr>
        <p:txBody>
          <a:bodyPr vert="horz"/>
          <a:lstStyle>
            <a:lvl1pPr algn="l">
              <a:defRPr sz="2000" b="1" i="0" cap="all">
                <a:solidFill>
                  <a:srgbClr val="003D78"/>
                </a:solidFill>
                <a:latin typeface="Grotesque MT"/>
                <a:cs typeface="Grotesque MT"/>
              </a:defRPr>
            </a:lvl1pPr>
          </a:lstStyle>
          <a:p>
            <a:r>
              <a:rPr lang="en-US" dirty="0" smtClean="0"/>
              <a:t>Click to edit Master title style</a:t>
            </a:r>
            <a:endParaRPr lang="en-US" dirty="0"/>
          </a:p>
        </p:txBody>
      </p:sp>
      <p:sp>
        <p:nvSpPr>
          <p:cNvPr id="13" name="Slide Number Placeholder 3"/>
          <p:cNvSpPr>
            <a:spLocks noGrp="1"/>
          </p:cNvSpPr>
          <p:nvPr>
            <p:ph type="sldNum" sz="quarter" idx="4"/>
          </p:nvPr>
        </p:nvSpPr>
        <p:spPr>
          <a:xfrm>
            <a:off x="343707" y="6357249"/>
            <a:ext cx="650470" cy="194644"/>
          </a:xfrm>
          <a:prstGeom prst="rect">
            <a:avLst/>
          </a:prstGeom>
        </p:spPr>
        <p:txBody>
          <a:bodyPr/>
          <a:lstStyle>
            <a:lvl1pPr algn="l">
              <a:defRPr sz="1100">
                <a:solidFill>
                  <a:schemeClr val="accent6">
                    <a:lumMod val="50000"/>
                  </a:schemeClr>
                </a:solidFill>
                <a:latin typeface="Segoe UI"/>
                <a:cs typeface="Segoe UI"/>
              </a:defRPr>
            </a:lvl1pPr>
          </a:lstStyle>
          <a:p>
            <a:fld id="{28B51358-CE0E-9945-9CC5-94791B0336D7}" type="slidenum">
              <a:rPr lang="en-US" sz="900" smtClean="0"/>
              <a:pPr/>
              <a:t>‹#›</a:t>
            </a:fld>
            <a:endParaRPr lang="en-US" sz="900" dirty="0"/>
          </a:p>
        </p:txBody>
      </p:sp>
      <p:pic>
        <p:nvPicPr>
          <p:cNvPr id="10" name="Picture 9" descr="cid:image001.jpg@01D32BB6.8D019610"/>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436659" y="6096000"/>
            <a:ext cx="2262154" cy="559174"/>
          </a:xfrm>
          <a:prstGeom prst="rect">
            <a:avLst/>
          </a:prstGeom>
          <a:noFill/>
          <a:ln>
            <a:noFill/>
          </a:ln>
        </p:spPr>
      </p:pic>
    </p:spTree>
    <p:extLst>
      <p:ext uri="{BB962C8B-B14F-4D97-AF65-F5344CB8AC3E}">
        <p14:creationId xmlns:p14="http://schemas.microsoft.com/office/powerpoint/2010/main" val="236221683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7" name="Picture 6" descr="SCV_BHS_4C.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965758" y="6192372"/>
            <a:ext cx="1853166" cy="359521"/>
          </a:xfrm>
          <a:prstGeom prst="rect">
            <a:avLst/>
          </a:prstGeom>
        </p:spPr>
      </p:pic>
      <p:sp>
        <p:nvSpPr>
          <p:cNvPr id="9" name="Slide Number Placeholder 3"/>
          <p:cNvSpPr>
            <a:spLocks noGrp="1"/>
          </p:cNvSpPr>
          <p:nvPr>
            <p:ph type="sldNum" sz="quarter" idx="4"/>
          </p:nvPr>
        </p:nvSpPr>
        <p:spPr>
          <a:xfrm>
            <a:off x="343707" y="6357249"/>
            <a:ext cx="650470" cy="194644"/>
          </a:xfrm>
          <a:prstGeom prst="rect">
            <a:avLst/>
          </a:prstGeom>
        </p:spPr>
        <p:txBody>
          <a:bodyPr/>
          <a:lstStyle>
            <a:lvl1pPr algn="l">
              <a:defRPr sz="1100">
                <a:solidFill>
                  <a:schemeClr val="accent6">
                    <a:lumMod val="50000"/>
                  </a:schemeClr>
                </a:solidFill>
                <a:latin typeface="Segoe UI"/>
                <a:cs typeface="Segoe UI"/>
              </a:defRPr>
            </a:lvl1pPr>
          </a:lstStyle>
          <a:p>
            <a:fld id="{28B51358-CE0E-9945-9CC5-94791B0336D7}" type="slidenum">
              <a:rPr lang="en-US" sz="900" smtClean="0"/>
              <a:pPr/>
              <a:t>‹#›</a:t>
            </a:fld>
            <a:endParaRPr lang="en-US" sz="900" dirty="0"/>
          </a:p>
        </p:txBody>
      </p:sp>
    </p:spTree>
    <p:extLst>
      <p:ext uri="{BB962C8B-B14F-4D97-AF65-F5344CB8AC3E}">
        <p14:creationId xmlns:p14="http://schemas.microsoft.com/office/powerpoint/2010/main" val="16031652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13" name="Picture 12" descr="SCV_BHS_4C.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965758" y="6192372"/>
            <a:ext cx="1853166" cy="359521"/>
          </a:xfrm>
          <a:prstGeom prst="rect">
            <a:avLst/>
          </a:prstGeom>
        </p:spPr>
      </p:pic>
      <p:sp>
        <p:nvSpPr>
          <p:cNvPr id="14" name="Slide Number Placeholder 3"/>
          <p:cNvSpPr>
            <a:spLocks noGrp="1"/>
          </p:cNvSpPr>
          <p:nvPr>
            <p:ph type="sldNum" sz="quarter" idx="4"/>
          </p:nvPr>
        </p:nvSpPr>
        <p:spPr>
          <a:xfrm>
            <a:off x="343707" y="6357249"/>
            <a:ext cx="650470" cy="194644"/>
          </a:xfrm>
          <a:prstGeom prst="rect">
            <a:avLst/>
          </a:prstGeom>
        </p:spPr>
        <p:txBody>
          <a:bodyPr/>
          <a:lstStyle>
            <a:lvl1pPr algn="l">
              <a:defRPr sz="1100">
                <a:solidFill>
                  <a:schemeClr val="accent6">
                    <a:lumMod val="50000"/>
                  </a:schemeClr>
                </a:solidFill>
                <a:latin typeface="Segoe UI"/>
                <a:cs typeface="Segoe UI"/>
              </a:defRPr>
            </a:lvl1pPr>
          </a:lstStyle>
          <a:p>
            <a:fld id="{28B51358-CE0E-9945-9CC5-94791B0336D7}" type="slidenum">
              <a:rPr lang="en-US" sz="900" smtClean="0"/>
              <a:pPr/>
              <a:t>‹#›</a:t>
            </a:fld>
            <a:endParaRPr lang="en-US" sz="900" dirty="0"/>
          </a:p>
        </p:txBody>
      </p:sp>
    </p:spTree>
    <p:extLst>
      <p:ext uri="{BB962C8B-B14F-4D97-AF65-F5344CB8AC3E}">
        <p14:creationId xmlns:p14="http://schemas.microsoft.com/office/powerpoint/2010/main" val="157305191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523808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iming>
    <p:tnLst>
      <p:par>
        <p:cTn id="1" dur="indefinite" restart="never" nodeType="tmRoot"/>
      </p:par>
    </p:tnLst>
  </p:timing>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hyperlink" Target="https://www.sccgov.org/sites/phd/hi/hd/epi-aid/Pages/epi-aid.aspx"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samhsa.gov/data/sites/default/files/California.pdf"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SCV_BHS_4C.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3786" y="2012786"/>
            <a:ext cx="8036395" cy="1559089"/>
          </a:xfrm>
          <a:prstGeom prst="rect">
            <a:avLst/>
          </a:prstGeom>
        </p:spPr>
      </p:pic>
      <p:sp>
        <p:nvSpPr>
          <p:cNvPr id="2" name="TextBox 1"/>
          <p:cNvSpPr txBox="1"/>
          <p:nvPr/>
        </p:nvSpPr>
        <p:spPr>
          <a:xfrm>
            <a:off x="110169" y="5353050"/>
            <a:ext cx="8549089" cy="923330"/>
          </a:xfrm>
          <a:prstGeom prst="rect">
            <a:avLst/>
          </a:prstGeom>
          <a:noFill/>
        </p:spPr>
        <p:txBody>
          <a:bodyPr wrap="square" rtlCol="0">
            <a:spAutoFit/>
          </a:bodyPr>
          <a:lstStyle/>
          <a:p>
            <a:pPr algn="r"/>
            <a:r>
              <a:rPr lang="en-US" b="1" cap="all" dirty="0" smtClean="0">
                <a:solidFill>
                  <a:srgbClr val="006E8E"/>
                </a:solidFill>
                <a:latin typeface="Tw Cen MT" panose="020B0602020104020603" pitchFamily="34" charset="0"/>
              </a:rPr>
              <a:t>Proposed </a:t>
            </a:r>
            <a:r>
              <a:rPr lang="en-US" b="1" cap="all" dirty="0" err="1" smtClean="0">
                <a:solidFill>
                  <a:srgbClr val="006E8E"/>
                </a:solidFill>
                <a:latin typeface="Tw Cen MT" panose="020B0602020104020603" pitchFamily="34" charset="0"/>
              </a:rPr>
              <a:t>mHSA</a:t>
            </a:r>
            <a:r>
              <a:rPr lang="en-US" b="1" cap="all" dirty="0" smtClean="0">
                <a:solidFill>
                  <a:srgbClr val="006E8E"/>
                </a:solidFill>
                <a:latin typeface="Tw Cen MT" panose="020B0602020104020603" pitchFamily="34" charset="0"/>
              </a:rPr>
              <a:t> Innovations Projects</a:t>
            </a:r>
          </a:p>
          <a:p>
            <a:pPr algn="r"/>
            <a:r>
              <a:rPr lang="en-US" cap="all" dirty="0" smtClean="0">
                <a:solidFill>
                  <a:srgbClr val="006E8E"/>
                </a:solidFill>
                <a:latin typeface="Tw Cen MT" panose="020B0602020104020603" pitchFamily="34" charset="0"/>
              </a:rPr>
              <a:t>Mental health services oversight and accountability commission (MHSOAC)</a:t>
            </a:r>
          </a:p>
          <a:p>
            <a:pPr algn="r"/>
            <a:r>
              <a:rPr lang="en-US" cap="all" dirty="0" smtClean="0">
                <a:solidFill>
                  <a:srgbClr val="006E8E"/>
                </a:solidFill>
                <a:latin typeface="Tw Cen MT" panose="020B0602020104020603" pitchFamily="34" charset="0"/>
              </a:rPr>
              <a:t>November 16, 2017</a:t>
            </a:r>
            <a:endParaRPr lang="en-US" cap="all" dirty="0">
              <a:solidFill>
                <a:srgbClr val="006E8E"/>
              </a:solidFill>
              <a:latin typeface="Tw Cen MT" panose="020B0602020104020603" pitchFamily="34" charset="0"/>
            </a:endParaRPr>
          </a:p>
        </p:txBody>
      </p:sp>
    </p:spTree>
    <p:extLst>
      <p:ext uri="{BB962C8B-B14F-4D97-AF65-F5344CB8AC3E}">
        <p14:creationId xmlns:p14="http://schemas.microsoft.com/office/powerpoint/2010/main" val="2353799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69644" y="1570658"/>
            <a:ext cx="7999713" cy="4641299"/>
          </a:xfrm>
        </p:spPr>
        <p:txBody>
          <a:bodyPr/>
          <a:lstStyle/>
          <a:p>
            <a:pPr marL="457200" indent="-457200">
              <a:buFont typeface="Arial" panose="020B0604020202020204" pitchFamily="34" charset="0"/>
              <a:buChar char="•"/>
            </a:pPr>
            <a:r>
              <a:rPr lang="en-US" sz="2400" dirty="0" smtClean="0">
                <a:solidFill>
                  <a:schemeClr val="accent5"/>
                </a:solidFill>
                <a:latin typeface="Tw Cen MT" panose="020B0602020104020603" pitchFamily="34" charset="0"/>
              </a:rPr>
              <a:t>A recent study conducted by the Centers for Disease Control and Prevention (CDC) in Santa Clara County found:</a:t>
            </a:r>
          </a:p>
          <a:p>
            <a:pPr lvl="1">
              <a:buFont typeface="Arial" panose="020B0604020202020204" pitchFamily="34" charset="0"/>
              <a:buChar char="•"/>
            </a:pPr>
            <a:r>
              <a:rPr lang="en-US" sz="2000" dirty="0" smtClean="0">
                <a:solidFill>
                  <a:schemeClr val="accent5"/>
                </a:solidFill>
                <a:latin typeface="Tw Cen MT" panose="020B0602020104020603" pitchFamily="34" charset="0"/>
              </a:rPr>
              <a:t>Hospitalizations </a:t>
            </a:r>
            <a:r>
              <a:rPr lang="en-US" sz="2000" dirty="0">
                <a:solidFill>
                  <a:schemeClr val="accent5"/>
                </a:solidFill>
                <a:latin typeface="Tw Cen MT" panose="020B0602020104020603" pitchFamily="34" charset="0"/>
              </a:rPr>
              <a:t>for suicide attempt/self‐injury increased from 2004 to 2014</a:t>
            </a:r>
          </a:p>
          <a:p>
            <a:pPr lvl="1">
              <a:buFont typeface="Arial" panose="020B0604020202020204" pitchFamily="34" charset="0"/>
              <a:buChar char="•"/>
            </a:pPr>
            <a:r>
              <a:rPr lang="en-US" sz="2000" dirty="0">
                <a:solidFill>
                  <a:schemeClr val="accent5"/>
                </a:solidFill>
                <a:latin typeface="Tw Cen MT" panose="020B0602020104020603" pitchFamily="34" charset="0"/>
              </a:rPr>
              <a:t>Emergency Department visit rates for both Palo Alto/Stanford and for Morgan Hill are both higher than the rates for Santa Clara County </a:t>
            </a:r>
            <a:r>
              <a:rPr lang="en-US" sz="2000" dirty="0" smtClean="0">
                <a:solidFill>
                  <a:schemeClr val="accent5"/>
                </a:solidFill>
                <a:latin typeface="Tw Cen MT" panose="020B0602020104020603" pitchFamily="34" charset="0"/>
              </a:rPr>
              <a:t>overall</a:t>
            </a:r>
          </a:p>
          <a:p>
            <a:pPr lvl="1">
              <a:buFont typeface="Arial" panose="020B0604020202020204" pitchFamily="34" charset="0"/>
              <a:buChar char="•"/>
            </a:pPr>
            <a:r>
              <a:rPr lang="en-US" sz="2000" dirty="0">
                <a:solidFill>
                  <a:schemeClr val="accent5"/>
                </a:solidFill>
                <a:latin typeface="Tw Cen MT" panose="020B0602020104020603" pitchFamily="34" charset="0"/>
              </a:rPr>
              <a:t>62% of suicides among 10-24 year olds in Santa Clara County occurred in ages 20-24</a:t>
            </a:r>
          </a:p>
          <a:p>
            <a:pPr lvl="1">
              <a:buFont typeface="Arial" panose="020B0604020202020204" pitchFamily="34" charset="0"/>
              <a:buChar char="•"/>
            </a:pPr>
            <a:r>
              <a:rPr lang="en-US" sz="2000" dirty="0">
                <a:solidFill>
                  <a:schemeClr val="accent5"/>
                </a:solidFill>
                <a:latin typeface="Tw Cen MT" panose="020B0602020104020603" pitchFamily="34" charset="0"/>
              </a:rPr>
              <a:t>29% had prior suicide </a:t>
            </a:r>
            <a:r>
              <a:rPr lang="en-US" sz="2000" dirty="0" smtClean="0">
                <a:solidFill>
                  <a:schemeClr val="accent5"/>
                </a:solidFill>
                <a:latin typeface="Tw Cen MT" panose="020B0602020104020603" pitchFamily="34" charset="0"/>
              </a:rPr>
              <a:t>attempts</a:t>
            </a:r>
          </a:p>
          <a:p>
            <a:pPr lvl="1">
              <a:buFont typeface="Arial" panose="020B0604020202020204" pitchFamily="34" charset="0"/>
              <a:buChar char="•"/>
            </a:pPr>
            <a:r>
              <a:rPr lang="en-US" sz="2000" dirty="0" smtClean="0">
                <a:solidFill>
                  <a:schemeClr val="accent5"/>
                </a:solidFill>
                <a:latin typeface="Tw Cen MT" panose="020B0602020104020603" pitchFamily="34" charset="0"/>
              </a:rPr>
              <a:t>Suicide is </a:t>
            </a:r>
            <a:r>
              <a:rPr lang="en-US" sz="2000" dirty="0">
                <a:solidFill>
                  <a:schemeClr val="accent5"/>
                </a:solidFill>
                <a:latin typeface="Tw Cen MT" panose="020B0602020104020603" pitchFamily="34" charset="0"/>
              </a:rPr>
              <a:t>the second leading cause of death among 18 – 24 year </a:t>
            </a:r>
            <a:r>
              <a:rPr lang="en-US" sz="2000" dirty="0" smtClean="0">
                <a:solidFill>
                  <a:schemeClr val="accent5"/>
                </a:solidFill>
                <a:latin typeface="Tw Cen MT" panose="020B0602020104020603" pitchFamily="34" charset="0"/>
              </a:rPr>
              <a:t>olds</a:t>
            </a:r>
            <a:endParaRPr lang="en-US" sz="2000" dirty="0">
              <a:solidFill>
                <a:schemeClr val="accent5"/>
              </a:solidFill>
              <a:latin typeface="Tw Cen MT" panose="020B0602020104020603" pitchFamily="34" charset="0"/>
            </a:endParaRPr>
          </a:p>
        </p:txBody>
      </p:sp>
      <p:sp>
        <p:nvSpPr>
          <p:cNvPr id="6" name="Title 2"/>
          <p:cNvSpPr txBox="1">
            <a:spLocks/>
          </p:cNvSpPr>
          <p:nvPr/>
        </p:nvSpPr>
        <p:spPr>
          <a:xfrm>
            <a:off x="269644" y="542808"/>
            <a:ext cx="8499351" cy="858623"/>
          </a:xfrm>
          <a:prstGeom prst="rect">
            <a:avLst/>
          </a:prstGeom>
        </p:spPr>
        <p:txBody>
          <a:bodyPr vert="horz"/>
          <a:lstStyle>
            <a:lvl1pPr algn="l" defTabSz="457200" rtl="0" eaLnBrk="1" latinLnBrk="0" hangingPunct="1">
              <a:spcBef>
                <a:spcPct val="0"/>
              </a:spcBef>
              <a:buNone/>
              <a:defRPr sz="2000" b="1" i="0" kern="1200" cap="all">
                <a:solidFill>
                  <a:srgbClr val="003D78"/>
                </a:solidFill>
                <a:latin typeface="Grotesque MT"/>
                <a:ea typeface="+mj-ea"/>
                <a:cs typeface="Grotesque MT"/>
              </a:defRPr>
            </a:lvl1pPr>
          </a:lstStyle>
          <a:p>
            <a:r>
              <a:rPr lang="en-US" sz="2800" dirty="0" smtClean="0">
                <a:solidFill>
                  <a:srgbClr val="0070C0"/>
                </a:solidFill>
                <a:latin typeface="Tw Cen MT" panose="020B0602020104020603" pitchFamily="34" charset="0"/>
              </a:rPr>
              <a:t>Addressing crisis and post crisis needs</a:t>
            </a:r>
            <a:endParaRPr lang="en-US" sz="2800" dirty="0">
              <a:solidFill>
                <a:srgbClr val="0070C0"/>
              </a:solidFill>
              <a:latin typeface="Tw Cen MT" panose="020B0602020104020603" pitchFamily="34" charset="0"/>
            </a:endParaRPr>
          </a:p>
        </p:txBody>
      </p:sp>
      <p:sp>
        <p:nvSpPr>
          <p:cNvPr id="2" name="TextBox 1"/>
          <p:cNvSpPr txBox="1"/>
          <p:nvPr/>
        </p:nvSpPr>
        <p:spPr>
          <a:xfrm>
            <a:off x="715616" y="6311348"/>
            <a:ext cx="5615609" cy="276999"/>
          </a:xfrm>
          <a:prstGeom prst="rect">
            <a:avLst/>
          </a:prstGeom>
          <a:noFill/>
        </p:spPr>
        <p:txBody>
          <a:bodyPr wrap="square" rtlCol="0">
            <a:spAutoFit/>
          </a:bodyPr>
          <a:lstStyle/>
          <a:p>
            <a:r>
              <a:rPr lang="en-US" sz="1200" dirty="0" smtClean="0"/>
              <a:t>Source: </a:t>
            </a:r>
            <a:r>
              <a:rPr lang="en-US" sz="1200" u="sng" dirty="0">
                <a:hlinkClick r:id="rId3"/>
              </a:rPr>
              <a:t>https://www.sccgov.org/sites/phd/hi/hd/epi-aid/Pages/epi-aid.aspx</a:t>
            </a:r>
            <a:endParaRPr lang="en-US" sz="1200" dirty="0"/>
          </a:p>
        </p:txBody>
      </p:sp>
    </p:spTree>
    <p:extLst>
      <p:ext uri="{BB962C8B-B14F-4D97-AF65-F5344CB8AC3E}">
        <p14:creationId xmlns:p14="http://schemas.microsoft.com/office/powerpoint/2010/main" val="15824580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txBox="1">
            <a:spLocks/>
          </p:cNvSpPr>
          <p:nvPr/>
        </p:nvSpPr>
        <p:spPr>
          <a:xfrm>
            <a:off x="343707" y="528663"/>
            <a:ext cx="8229600" cy="858623"/>
          </a:xfrm>
          <a:prstGeom prst="rect">
            <a:avLst/>
          </a:prstGeom>
        </p:spPr>
        <p:txBody>
          <a:bodyPr vert="horz"/>
          <a:lstStyle>
            <a:lvl1pPr algn="l" defTabSz="457200" rtl="0" eaLnBrk="1" latinLnBrk="0" hangingPunct="1">
              <a:spcBef>
                <a:spcPct val="0"/>
              </a:spcBef>
              <a:buNone/>
              <a:defRPr sz="2000" b="1" i="0" kern="1200" cap="all">
                <a:solidFill>
                  <a:srgbClr val="003D78"/>
                </a:solidFill>
                <a:latin typeface="Grotesque MT"/>
                <a:ea typeface="+mj-ea"/>
                <a:cs typeface="Grotesque MT"/>
              </a:defRPr>
            </a:lvl1pPr>
          </a:lstStyle>
          <a:p>
            <a:r>
              <a:rPr lang="en-US" sz="2800" dirty="0" smtClean="0">
                <a:solidFill>
                  <a:srgbClr val="0070C0"/>
                </a:solidFill>
                <a:latin typeface="Tw Cen MT" panose="020B0602020104020603" pitchFamily="34" charset="0"/>
              </a:rPr>
              <a:t>Psychiatric emergency response </a:t>
            </a:r>
            <a:r>
              <a:rPr lang="en-US" sz="2800" dirty="0">
                <a:solidFill>
                  <a:srgbClr val="0070C0"/>
                </a:solidFill>
                <a:latin typeface="Tw Cen MT" panose="020B0602020104020603" pitchFamily="34" charset="0"/>
              </a:rPr>
              <a:t>team (PERT) and </a:t>
            </a:r>
            <a:r>
              <a:rPr lang="en-US" sz="2800" dirty="0" smtClean="0">
                <a:solidFill>
                  <a:srgbClr val="0070C0"/>
                </a:solidFill>
                <a:latin typeface="Tw Cen MT" panose="020B0602020104020603" pitchFamily="34" charset="0"/>
              </a:rPr>
              <a:t>peer linkage</a:t>
            </a:r>
            <a:br>
              <a:rPr lang="en-US" sz="2800" dirty="0" smtClean="0">
                <a:solidFill>
                  <a:srgbClr val="0070C0"/>
                </a:solidFill>
                <a:latin typeface="Tw Cen MT" panose="020B0602020104020603" pitchFamily="34" charset="0"/>
              </a:rPr>
            </a:br>
            <a:endParaRPr lang="en-US" sz="2800" dirty="0">
              <a:solidFill>
                <a:srgbClr val="0070C0"/>
              </a:solidFill>
              <a:latin typeface="Tw Cen MT" panose="020B0602020104020603" pitchFamily="34" charset="0"/>
            </a:endParaRPr>
          </a:p>
        </p:txBody>
      </p:sp>
      <p:sp>
        <p:nvSpPr>
          <p:cNvPr id="8" name="Text Placeholder 3"/>
          <p:cNvSpPr>
            <a:spLocks noGrp="1"/>
          </p:cNvSpPr>
          <p:nvPr>
            <p:ph type="body" sz="quarter" idx="10"/>
          </p:nvPr>
        </p:nvSpPr>
        <p:spPr>
          <a:xfrm>
            <a:off x="343707" y="1550481"/>
            <a:ext cx="7866015" cy="4575683"/>
          </a:xfrm>
        </p:spPr>
        <p:txBody>
          <a:bodyPr/>
          <a:lstStyle/>
          <a:p>
            <a:pPr marL="457200" indent="-457200">
              <a:buFont typeface="Arial" panose="020B0604020202020204" pitchFamily="34" charset="0"/>
              <a:buChar char="•"/>
            </a:pPr>
            <a:r>
              <a:rPr lang="en-US" sz="2800" dirty="0" smtClean="0">
                <a:solidFill>
                  <a:schemeClr val="accent5"/>
                </a:solidFill>
                <a:latin typeface="Tw Cen MT" panose="020B0602020104020603" pitchFamily="34" charset="0"/>
              </a:rPr>
              <a:t>Pilot two county-operated teams in first 6 months</a:t>
            </a:r>
            <a:r>
              <a:rPr lang="en-US" sz="2800" dirty="0">
                <a:solidFill>
                  <a:schemeClr val="accent5"/>
                </a:solidFill>
                <a:latin typeface="Tw Cen MT" panose="020B0602020104020603" pitchFamily="34" charset="0"/>
              </a:rPr>
              <a:t> </a:t>
            </a:r>
            <a:r>
              <a:rPr lang="en-US" sz="2800" dirty="0" smtClean="0">
                <a:solidFill>
                  <a:schemeClr val="accent5"/>
                </a:solidFill>
                <a:latin typeface="Tw Cen MT" panose="020B0602020104020603" pitchFamily="34" charset="0"/>
              </a:rPr>
              <a:t>in partnership with City of Palo Alto Police Department and Santa Clara County Sherriff’s Office</a:t>
            </a:r>
          </a:p>
          <a:p>
            <a:pPr marL="457200" indent="-457200">
              <a:buFont typeface="Arial" panose="020B0604020202020204" pitchFamily="34" charset="0"/>
              <a:buChar char="•"/>
            </a:pPr>
            <a:r>
              <a:rPr lang="en-US" sz="2800" dirty="0" smtClean="0">
                <a:solidFill>
                  <a:schemeClr val="accent5"/>
                </a:solidFill>
                <a:latin typeface="Tw Cen MT" panose="020B0602020104020603" pitchFamily="34" charset="0"/>
              </a:rPr>
              <a:t>Roll out at least two additional teams in Santa Clara County </a:t>
            </a:r>
          </a:p>
          <a:p>
            <a:pPr marL="457200" indent="-457200">
              <a:buFont typeface="Arial" panose="020B0604020202020204" pitchFamily="34" charset="0"/>
              <a:buChar char="•"/>
            </a:pPr>
            <a:r>
              <a:rPr lang="en-US" sz="2800" dirty="0" smtClean="0">
                <a:solidFill>
                  <a:schemeClr val="accent5"/>
                </a:solidFill>
                <a:latin typeface="Tw Cen MT" panose="020B0602020104020603" pitchFamily="34" charset="0"/>
              </a:rPr>
              <a:t>Provide post-crisis services specifically for ages 18-25 through a peer support network</a:t>
            </a:r>
          </a:p>
          <a:p>
            <a:pPr marL="457200" indent="-457200">
              <a:buFont typeface="Arial" panose="020B0604020202020204" pitchFamily="34" charset="0"/>
              <a:buChar char="•"/>
            </a:pPr>
            <a:r>
              <a:rPr lang="en-US" sz="2800" dirty="0" smtClean="0">
                <a:solidFill>
                  <a:schemeClr val="accent5"/>
                </a:solidFill>
                <a:latin typeface="Tw Cen MT" panose="020B0602020104020603" pitchFamily="34" charset="0"/>
              </a:rPr>
              <a:t>Partner with local jurisdictions on PERT </a:t>
            </a:r>
          </a:p>
          <a:p>
            <a:pPr marL="457200" indent="-457200">
              <a:buFont typeface="Arial" panose="020B0604020202020204" pitchFamily="34" charset="0"/>
              <a:buChar char="•"/>
            </a:pPr>
            <a:r>
              <a:rPr lang="en-US" sz="2800" dirty="0">
                <a:solidFill>
                  <a:schemeClr val="accent5"/>
                </a:solidFill>
                <a:latin typeface="Tw Cen MT" panose="020B0602020104020603" pitchFamily="34" charset="0"/>
              </a:rPr>
              <a:t>24 months project</a:t>
            </a:r>
          </a:p>
          <a:p>
            <a:pPr marL="457200" indent="-457200">
              <a:buFont typeface="Arial" panose="020B0604020202020204" pitchFamily="34" charset="0"/>
              <a:buChar char="•"/>
            </a:pPr>
            <a:endParaRPr lang="en-US" sz="2800" dirty="0" smtClean="0">
              <a:solidFill>
                <a:schemeClr val="accent5"/>
              </a:solidFill>
              <a:latin typeface="Tw Cen MT" panose="020B0602020104020603" pitchFamily="34" charset="0"/>
            </a:endParaRPr>
          </a:p>
          <a:p>
            <a:pPr marL="457200" indent="-457200">
              <a:buFont typeface="Arial" panose="020B0604020202020204" pitchFamily="34" charset="0"/>
              <a:buChar char="•"/>
            </a:pPr>
            <a:endParaRPr lang="en-US" sz="2800" dirty="0" smtClean="0">
              <a:solidFill>
                <a:schemeClr val="accent5"/>
              </a:solidFill>
              <a:latin typeface="Tw Cen MT" panose="020B0602020104020603" pitchFamily="34" charset="0"/>
            </a:endParaRPr>
          </a:p>
        </p:txBody>
      </p:sp>
    </p:spTree>
    <p:extLst>
      <p:ext uri="{BB962C8B-B14F-4D97-AF65-F5344CB8AC3E}">
        <p14:creationId xmlns:p14="http://schemas.microsoft.com/office/powerpoint/2010/main" val="37541159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a:xfrm>
            <a:off x="610518" y="371985"/>
            <a:ext cx="7134340" cy="1084996"/>
          </a:xfrm>
        </p:spPr>
        <p:txBody>
          <a:bodyPr>
            <a:normAutofit/>
          </a:bodyPr>
          <a:lstStyle/>
          <a:p>
            <a:r>
              <a:rPr lang="en-US" sz="3300" dirty="0" smtClean="0">
                <a:solidFill>
                  <a:srgbClr val="0070C0"/>
                </a:solidFill>
                <a:latin typeface="Tw Cen MT" panose="020B0602020104020603" pitchFamily="34" charset="0"/>
              </a:rPr>
              <a:t>Learning Goals</a:t>
            </a:r>
            <a:endParaRPr lang="en-US" sz="2700" i="1" dirty="0">
              <a:solidFill>
                <a:srgbClr val="0070C0"/>
              </a:solidFill>
              <a:latin typeface="Tw Cen MT" panose="020B0602020104020603" pitchFamily="34" charset="0"/>
            </a:endParaRPr>
          </a:p>
        </p:txBody>
      </p:sp>
      <p:sp>
        <p:nvSpPr>
          <p:cNvPr id="20" name="Rectangle 19"/>
          <p:cNvSpPr/>
          <p:nvPr/>
        </p:nvSpPr>
        <p:spPr>
          <a:xfrm>
            <a:off x="610518" y="1090835"/>
            <a:ext cx="8331767" cy="5259888"/>
          </a:xfrm>
          <a:prstGeom prst="rect">
            <a:avLst/>
          </a:prstGeom>
        </p:spPr>
        <p:txBody>
          <a:bodyPr wrap="square">
            <a:noAutofit/>
          </a:bodyPr>
          <a:lstStyle/>
          <a:p>
            <a:r>
              <a:rPr lang="en-US" sz="2400" dirty="0" smtClean="0">
                <a:solidFill>
                  <a:schemeClr val="accent5"/>
                </a:solidFill>
                <a:latin typeface="Tw Cen MT" panose="020B0602020104020603" pitchFamily="34" charset="0"/>
              </a:rPr>
              <a:t>In addition to feasibility checks and tracking all project activities, client/consumer outcome impact will be prioritized to address the following learning goals:</a:t>
            </a:r>
          </a:p>
          <a:p>
            <a:pPr marL="914400" lvl="1" indent="-457200">
              <a:buFont typeface="Wingdings" panose="05000000000000000000" pitchFamily="2" charset="2"/>
              <a:buChar char="§"/>
            </a:pPr>
            <a:r>
              <a:rPr lang="en-US" sz="2400" dirty="0" smtClean="0">
                <a:solidFill>
                  <a:schemeClr val="accent5"/>
                </a:solidFill>
                <a:latin typeface="Tw Cen MT" panose="020B0602020104020603" pitchFamily="34" charset="0"/>
              </a:rPr>
              <a:t>Can the measures show improved outcomes for youth participating in peer linkage project and how does this support increase help-seeking behavior?</a:t>
            </a:r>
          </a:p>
          <a:p>
            <a:pPr marL="914400" lvl="1" indent="-457200">
              <a:buFont typeface="Wingdings" panose="05000000000000000000" pitchFamily="2" charset="2"/>
              <a:buChar char="§"/>
            </a:pPr>
            <a:r>
              <a:rPr lang="en-US" sz="2400" dirty="0" smtClean="0">
                <a:solidFill>
                  <a:schemeClr val="accent5"/>
                </a:solidFill>
                <a:latin typeface="Tw Cen MT" panose="020B0602020104020603" pitchFamily="34" charset="0"/>
              </a:rPr>
              <a:t>Can comparisons with existing stand alone CIT efforts with PERT model show benefits of a combined approach?</a:t>
            </a:r>
          </a:p>
          <a:p>
            <a:pPr marL="914400" lvl="1" indent="-457200">
              <a:buFont typeface="Wingdings" panose="05000000000000000000" pitchFamily="2" charset="2"/>
              <a:buChar char="§"/>
            </a:pPr>
            <a:r>
              <a:rPr lang="en-US" sz="2400" dirty="0" smtClean="0">
                <a:solidFill>
                  <a:schemeClr val="accent5"/>
                </a:solidFill>
                <a:latin typeface="Tw Cen MT" panose="020B0602020104020603" pitchFamily="34" charset="0"/>
              </a:rPr>
              <a:t>To what extent does SCC PERT improve law enforcement </a:t>
            </a:r>
            <a:r>
              <a:rPr lang="en-US" sz="2400" dirty="0">
                <a:solidFill>
                  <a:schemeClr val="accent5"/>
                </a:solidFill>
                <a:latin typeface="Tw Cen MT" panose="020B0602020104020603" pitchFamily="34" charset="0"/>
              </a:rPr>
              <a:t>attitudes and abilities to safely respond to mental health related calls, link people to mental health services, and possibly reduce the number of persons with mental illnesses entering the front door of the criminal justice </a:t>
            </a:r>
            <a:r>
              <a:rPr lang="en-US" sz="2400" dirty="0" smtClean="0">
                <a:solidFill>
                  <a:schemeClr val="accent5"/>
                </a:solidFill>
                <a:latin typeface="Tw Cen MT" panose="020B0602020104020603" pitchFamily="34" charset="0"/>
              </a:rPr>
              <a:t>system?</a:t>
            </a:r>
          </a:p>
          <a:p>
            <a:pPr marL="457200" indent="-457200">
              <a:buFont typeface="Wingdings" panose="05000000000000000000" pitchFamily="2" charset="2"/>
              <a:buChar char="§"/>
            </a:pPr>
            <a:endParaRPr lang="en-US" sz="2400" dirty="0">
              <a:latin typeface="Tw Cen MT" panose="020B0602020104020603" pitchFamily="34" charset="0"/>
            </a:endParaRPr>
          </a:p>
        </p:txBody>
      </p:sp>
    </p:spTree>
    <p:extLst>
      <p:ext uri="{BB962C8B-B14F-4D97-AF65-F5344CB8AC3E}">
        <p14:creationId xmlns:p14="http://schemas.microsoft.com/office/powerpoint/2010/main" val="11018458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43706" y="1333041"/>
            <a:ext cx="8601989" cy="5111826"/>
          </a:xfrm>
        </p:spPr>
        <p:txBody>
          <a:bodyPr/>
          <a:lstStyle/>
          <a:p>
            <a:pPr marL="342900" indent="-342900">
              <a:buFont typeface="Arial" panose="020B0604020202020204" pitchFamily="34" charset="0"/>
              <a:buChar char="•"/>
            </a:pPr>
            <a:r>
              <a:rPr lang="en-US" sz="2400" dirty="0">
                <a:solidFill>
                  <a:schemeClr val="accent5"/>
                </a:solidFill>
                <a:latin typeface="Tw Cen MT" panose="020B0602020104020603" pitchFamily="34" charset="0"/>
              </a:rPr>
              <a:t>Young people with emerging mental health issues have difficulty finding timely, appropriate treatment and a service system that can respond to their </a:t>
            </a:r>
            <a:r>
              <a:rPr lang="en-US" sz="2400" dirty="0" smtClean="0">
                <a:solidFill>
                  <a:schemeClr val="accent5"/>
                </a:solidFill>
                <a:latin typeface="Tw Cen MT" panose="020B0602020104020603" pitchFamily="34" charset="0"/>
              </a:rPr>
              <a:t>needs</a:t>
            </a:r>
          </a:p>
          <a:p>
            <a:pPr marL="342900" indent="-342900">
              <a:buFont typeface="Arial" panose="020B0604020202020204" pitchFamily="34" charset="0"/>
              <a:buChar char="•"/>
            </a:pPr>
            <a:r>
              <a:rPr lang="en-US" sz="2400" dirty="0">
                <a:solidFill>
                  <a:schemeClr val="accent5"/>
                </a:solidFill>
                <a:latin typeface="Tw Cen MT" panose="020B0602020104020603" pitchFamily="34" charset="0"/>
              </a:rPr>
              <a:t>Y</a:t>
            </a:r>
            <a:r>
              <a:rPr lang="en-US" sz="2400" dirty="0" smtClean="0">
                <a:solidFill>
                  <a:schemeClr val="accent5"/>
                </a:solidFill>
                <a:latin typeface="Tw Cen MT" panose="020B0602020104020603" pitchFamily="34" charset="0"/>
              </a:rPr>
              <a:t>oung </a:t>
            </a:r>
            <a:r>
              <a:rPr lang="en-US" sz="2400" dirty="0">
                <a:solidFill>
                  <a:schemeClr val="accent5"/>
                </a:solidFill>
                <a:latin typeface="Tw Cen MT" panose="020B0602020104020603" pitchFamily="34" charset="0"/>
              </a:rPr>
              <a:t>people rarely receive holistic services even though mental health problems often coexist with other physical, social and emotional </a:t>
            </a:r>
            <a:r>
              <a:rPr lang="en-US" sz="2400" dirty="0" smtClean="0">
                <a:solidFill>
                  <a:schemeClr val="accent5"/>
                </a:solidFill>
                <a:latin typeface="Tw Cen MT" panose="020B0602020104020603" pitchFamily="34" charset="0"/>
              </a:rPr>
              <a:t>problems</a:t>
            </a:r>
          </a:p>
          <a:p>
            <a:pPr marL="342900" indent="-342900">
              <a:buFont typeface="Arial" panose="020B0604020202020204" pitchFamily="34" charset="0"/>
              <a:buChar char="•"/>
            </a:pPr>
            <a:r>
              <a:rPr lang="en-US" sz="2400" dirty="0" smtClean="0">
                <a:solidFill>
                  <a:schemeClr val="accent5"/>
                </a:solidFill>
                <a:latin typeface="Tw Cen MT" panose="020B0602020104020603" pitchFamily="34" charset="0"/>
              </a:rPr>
              <a:t>Young </a:t>
            </a:r>
            <a:r>
              <a:rPr lang="en-US" sz="2400" dirty="0">
                <a:solidFill>
                  <a:schemeClr val="accent5"/>
                </a:solidFill>
                <a:latin typeface="Tw Cen MT" panose="020B0602020104020603" pitchFamily="34" charset="0"/>
              </a:rPr>
              <a:t>people often </a:t>
            </a:r>
            <a:r>
              <a:rPr lang="en-US" sz="2400" dirty="0" smtClean="0">
                <a:solidFill>
                  <a:schemeClr val="accent5"/>
                </a:solidFill>
                <a:latin typeface="Tw Cen MT" panose="020B0602020104020603" pitchFamily="34" charset="0"/>
              </a:rPr>
              <a:t>seek health</a:t>
            </a:r>
            <a:r>
              <a:rPr lang="en-US" sz="2400" dirty="0">
                <a:solidFill>
                  <a:schemeClr val="accent5"/>
                </a:solidFill>
                <a:latin typeface="Tw Cen MT" panose="020B0602020104020603" pitchFamily="34" charset="0"/>
              </a:rPr>
              <a:t>, social service, or justice systems until their mental health problems have become more severe and often more difficult and costly to </a:t>
            </a:r>
            <a:r>
              <a:rPr lang="en-US" sz="2400" dirty="0" smtClean="0">
                <a:solidFill>
                  <a:schemeClr val="accent5"/>
                </a:solidFill>
                <a:latin typeface="Tw Cen MT" panose="020B0602020104020603" pitchFamily="34" charset="0"/>
              </a:rPr>
              <a:t>treat</a:t>
            </a:r>
            <a:endParaRPr lang="en-US" sz="2400" dirty="0">
              <a:solidFill>
                <a:schemeClr val="accent5"/>
              </a:solidFill>
            </a:endParaRPr>
          </a:p>
        </p:txBody>
      </p:sp>
      <p:sp>
        <p:nvSpPr>
          <p:cNvPr id="3" name="Title 2"/>
          <p:cNvSpPr>
            <a:spLocks noGrp="1"/>
          </p:cNvSpPr>
          <p:nvPr>
            <p:ph type="title"/>
          </p:nvPr>
        </p:nvSpPr>
        <p:spPr/>
        <p:txBody>
          <a:bodyPr/>
          <a:lstStyle/>
          <a:p>
            <a:r>
              <a:rPr lang="en-US" dirty="0" smtClean="0">
                <a:solidFill>
                  <a:srgbClr val="0070C0"/>
                </a:solidFill>
              </a:rPr>
              <a:t>Improving behavioral health outcomes for </a:t>
            </a:r>
            <a:r>
              <a:rPr lang="en-US" sz="2400" dirty="0" smtClean="0">
                <a:solidFill>
                  <a:srgbClr val="0070C0"/>
                </a:solidFill>
              </a:rPr>
              <a:t>all</a:t>
            </a:r>
            <a:r>
              <a:rPr lang="en-US" dirty="0" smtClean="0">
                <a:solidFill>
                  <a:srgbClr val="0070C0"/>
                </a:solidFill>
              </a:rPr>
              <a:t> youth</a:t>
            </a:r>
            <a:endParaRPr lang="en-US" dirty="0">
              <a:solidFill>
                <a:srgbClr val="0070C0"/>
              </a:solidFill>
            </a:endParaRPr>
          </a:p>
        </p:txBody>
      </p:sp>
      <p:sp>
        <p:nvSpPr>
          <p:cNvPr id="4" name="TextBox 3"/>
          <p:cNvSpPr txBox="1"/>
          <p:nvPr/>
        </p:nvSpPr>
        <p:spPr>
          <a:xfrm>
            <a:off x="353646" y="5822746"/>
            <a:ext cx="7245626" cy="553998"/>
          </a:xfrm>
          <a:prstGeom prst="rect">
            <a:avLst/>
          </a:prstGeom>
          <a:noFill/>
        </p:spPr>
        <p:txBody>
          <a:bodyPr wrap="square" rtlCol="0">
            <a:spAutoFit/>
          </a:bodyPr>
          <a:lstStyle/>
          <a:p>
            <a:r>
              <a:rPr lang="en-US" sz="1200" dirty="0" smtClean="0"/>
              <a:t>Source: </a:t>
            </a:r>
            <a:r>
              <a:rPr lang="en-US" sz="1200" dirty="0"/>
              <a:t>Adelsheim, S., Tanti, C., Harrison, V., and King, R., (2015). </a:t>
            </a:r>
            <a:r>
              <a:rPr lang="en-US" sz="1200" i="1" dirty="0"/>
              <a:t>headspace</a:t>
            </a:r>
            <a:r>
              <a:rPr lang="en-US" sz="1200" dirty="0"/>
              <a:t>: US Feasibility Report</a:t>
            </a:r>
            <a:r>
              <a:rPr lang="en-US" sz="1200" dirty="0" smtClean="0"/>
              <a:t>.</a:t>
            </a:r>
          </a:p>
          <a:p>
            <a:endParaRPr lang="en-US" dirty="0"/>
          </a:p>
        </p:txBody>
      </p:sp>
    </p:spTree>
    <p:extLst>
      <p:ext uri="{BB962C8B-B14F-4D97-AF65-F5344CB8AC3E}">
        <p14:creationId xmlns:p14="http://schemas.microsoft.com/office/powerpoint/2010/main" val="41024255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43707" y="1019111"/>
            <a:ext cx="7975345" cy="5548920"/>
          </a:xfrm>
        </p:spPr>
        <p:txBody>
          <a:bodyPr/>
          <a:lstStyle/>
          <a:p>
            <a:pPr marL="285750" indent="-285750">
              <a:spcBef>
                <a:spcPts val="0"/>
              </a:spcBef>
              <a:buFont typeface="Arial" panose="020B0604020202020204" pitchFamily="34" charset="0"/>
              <a:buChar char="•"/>
            </a:pPr>
            <a:r>
              <a:rPr lang="en-US" sz="2400" dirty="0" smtClean="0">
                <a:solidFill>
                  <a:schemeClr val="accent5"/>
                </a:solidFill>
                <a:latin typeface="Tw Cen MT" panose="020B0602020104020603" pitchFamily="34" charset="0"/>
              </a:rPr>
              <a:t>Adapt and </a:t>
            </a:r>
            <a:r>
              <a:rPr lang="en-US" sz="2400" dirty="0">
                <a:solidFill>
                  <a:schemeClr val="accent5"/>
                </a:solidFill>
                <a:latin typeface="Tw Cen MT" panose="020B0602020104020603" pitchFamily="34" charset="0"/>
              </a:rPr>
              <a:t>replicate the </a:t>
            </a:r>
            <a:r>
              <a:rPr lang="en-US" sz="2400" b="1" i="1" dirty="0" smtClean="0">
                <a:solidFill>
                  <a:schemeClr val="accent5"/>
                </a:solidFill>
                <a:latin typeface="Tw Cen MT" panose="020B0602020104020603" pitchFamily="34" charset="0"/>
              </a:rPr>
              <a:t>headspace</a:t>
            </a:r>
            <a:r>
              <a:rPr lang="en-US" sz="2400" dirty="0">
                <a:solidFill>
                  <a:schemeClr val="accent5"/>
                </a:solidFill>
                <a:latin typeface="Tw Cen MT" panose="020B0602020104020603" pitchFamily="34" charset="0"/>
              </a:rPr>
              <a:t> </a:t>
            </a:r>
            <a:r>
              <a:rPr lang="en-US" sz="2400" dirty="0" smtClean="0">
                <a:solidFill>
                  <a:schemeClr val="accent5"/>
                </a:solidFill>
                <a:latin typeface="Tw Cen MT" panose="020B0602020104020603" pitchFamily="34" charset="0"/>
              </a:rPr>
              <a:t>model – a “one </a:t>
            </a:r>
            <a:r>
              <a:rPr lang="en-US" sz="2400" dirty="0">
                <a:solidFill>
                  <a:schemeClr val="accent5"/>
                </a:solidFill>
                <a:latin typeface="Tw Cen MT" panose="020B0602020104020603" pitchFamily="34" charset="0"/>
              </a:rPr>
              <a:t>stop shop” integrated health and mental health care by physicians, on-site psychiatric services, alcohol and drug treatment, educational and employment services for youth ages </a:t>
            </a:r>
            <a:r>
              <a:rPr lang="en-US" sz="2400" dirty="0" smtClean="0">
                <a:solidFill>
                  <a:schemeClr val="accent5"/>
                </a:solidFill>
                <a:latin typeface="Tw Cen MT" panose="020B0602020104020603" pitchFamily="34" charset="0"/>
              </a:rPr>
              <a:t>12-25</a:t>
            </a:r>
          </a:p>
          <a:p>
            <a:pPr marL="285750" indent="-285750">
              <a:spcBef>
                <a:spcPts val="0"/>
              </a:spcBef>
              <a:buFont typeface="Arial" panose="020B0604020202020204" pitchFamily="34" charset="0"/>
              <a:buChar char="•"/>
            </a:pPr>
            <a:r>
              <a:rPr lang="en-US" sz="2400" dirty="0">
                <a:solidFill>
                  <a:schemeClr val="accent5"/>
                </a:solidFill>
                <a:latin typeface="Tw Cen MT" panose="020B0602020104020603" pitchFamily="34" charset="0"/>
              </a:rPr>
              <a:t>A</a:t>
            </a:r>
            <a:r>
              <a:rPr lang="en-US" sz="2400" dirty="0" smtClean="0">
                <a:solidFill>
                  <a:schemeClr val="accent5"/>
                </a:solidFill>
                <a:latin typeface="Tw Cen MT" panose="020B0602020104020603" pitchFamily="34" charset="0"/>
              </a:rPr>
              <a:t> </a:t>
            </a:r>
            <a:r>
              <a:rPr lang="en-US" sz="2400" dirty="0">
                <a:solidFill>
                  <a:schemeClr val="accent5"/>
                </a:solidFill>
                <a:latin typeface="Tw Cen MT" panose="020B0602020104020603" pitchFamily="34" charset="0"/>
              </a:rPr>
              <a:t>community-driven approach that has been successful in a national health insurance </a:t>
            </a:r>
            <a:r>
              <a:rPr lang="en-US" sz="2400" dirty="0" smtClean="0">
                <a:solidFill>
                  <a:schemeClr val="accent5"/>
                </a:solidFill>
                <a:latin typeface="Tw Cen MT" panose="020B0602020104020603" pitchFamily="34" charset="0"/>
              </a:rPr>
              <a:t>model</a:t>
            </a:r>
          </a:p>
          <a:p>
            <a:pPr marL="285750" indent="-285750">
              <a:spcBef>
                <a:spcPts val="0"/>
              </a:spcBef>
              <a:buFont typeface="Arial" panose="020B0604020202020204" pitchFamily="34" charset="0"/>
              <a:buChar char="•"/>
            </a:pPr>
            <a:r>
              <a:rPr lang="en-US" sz="2400" dirty="0" smtClean="0">
                <a:solidFill>
                  <a:schemeClr val="accent5"/>
                </a:solidFill>
                <a:latin typeface="Tw Cen MT" panose="020B0602020104020603" pitchFamily="34" charset="0"/>
              </a:rPr>
              <a:t>A 2015 </a:t>
            </a:r>
            <a:r>
              <a:rPr lang="en-US" sz="2400" b="1" i="1" dirty="0" smtClean="0">
                <a:solidFill>
                  <a:schemeClr val="accent5"/>
                </a:solidFill>
                <a:latin typeface="Tw Cen MT" panose="020B0602020104020603" pitchFamily="34" charset="0"/>
              </a:rPr>
              <a:t>headspace</a:t>
            </a:r>
            <a:r>
              <a:rPr lang="en-US" sz="2400" i="1" dirty="0" smtClean="0">
                <a:solidFill>
                  <a:schemeClr val="accent5"/>
                </a:solidFill>
                <a:latin typeface="Tw Cen MT" panose="020B0602020104020603" pitchFamily="34" charset="0"/>
              </a:rPr>
              <a:t> </a:t>
            </a:r>
            <a:r>
              <a:rPr lang="en-US" sz="2400" dirty="0">
                <a:solidFill>
                  <a:schemeClr val="accent5"/>
                </a:solidFill>
                <a:latin typeface="Tw Cen MT" panose="020B0602020104020603" pitchFamily="34" charset="0"/>
              </a:rPr>
              <a:t>f</a:t>
            </a:r>
            <a:r>
              <a:rPr lang="en-US" sz="2400" dirty="0" smtClean="0">
                <a:solidFill>
                  <a:schemeClr val="accent5"/>
                </a:solidFill>
                <a:latin typeface="Tw Cen MT" panose="020B0602020104020603" pitchFamily="34" charset="0"/>
              </a:rPr>
              <a:t>easibility study </a:t>
            </a:r>
            <a:r>
              <a:rPr lang="en-US" sz="2400" dirty="0">
                <a:solidFill>
                  <a:schemeClr val="accent5"/>
                </a:solidFill>
                <a:latin typeface="Tw Cen MT" panose="020B0602020104020603" pitchFamily="34" charset="0"/>
              </a:rPr>
              <a:t>concluded </a:t>
            </a:r>
            <a:r>
              <a:rPr lang="en-US" sz="2400" dirty="0" smtClean="0">
                <a:solidFill>
                  <a:schemeClr val="accent5"/>
                </a:solidFill>
                <a:latin typeface="Tw Cen MT" panose="020B0602020104020603" pitchFamily="34" charset="0"/>
              </a:rPr>
              <a:t>that there </a:t>
            </a:r>
            <a:r>
              <a:rPr lang="en-US" sz="2400" dirty="0">
                <a:solidFill>
                  <a:schemeClr val="accent5"/>
                </a:solidFill>
                <a:latin typeface="Tw Cen MT" panose="020B0602020104020603" pitchFamily="34" charset="0"/>
              </a:rPr>
              <a:t>is clear value in developing this model in the US, since currently there is no similar public mental health early intervention structure in place for young people in the </a:t>
            </a:r>
            <a:r>
              <a:rPr lang="en-US" sz="2400" dirty="0" smtClean="0">
                <a:solidFill>
                  <a:schemeClr val="accent5"/>
                </a:solidFill>
                <a:latin typeface="Tw Cen MT" panose="020B0602020104020603" pitchFamily="34" charset="0"/>
              </a:rPr>
              <a:t>US </a:t>
            </a:r>
            <a:endParaRPr lang="en-US" sz="2400" dirty="0">
              <a:solidFill>
                <a:schemeClr val="accent5"/>
              </a:solidFill>
              <a:latin typeface="Tw Cen MT" panose="020B0602020104020603" pitchFamily="34" charset="0"/>
            </a:endParaRPr>
          </a:p>
          <a:p>
            <a:pPr marL="285750" indent="-285750">
              <a:spcBef>
                <a:spcPts val="0"/>
              </a:spcBef>
              <a:buFont typeface="Arial" panose="020B0604020202020204" pitchFamily="34" charset="0"/>
              <a:buChar char="•"/>
            </a:pPr>
            <a:endParaRPr lang="en-US" sz="2800" dirty="0">
              <a:solidFill>
                <a:schemeClr val="accent5"/>
              </a:solidFill>
              <a:latin typeface="Tw Cen MT" panose="020B0602020104020603" pitchFamily="34" charset="0"/>
            </a:endParaRPr>
          </a:p>
        </p:txBody>
      </p:sp>
      <p:sp>
        <p:nvSpPr>
          <p:cNvPr id="3" name="Title 2"/>
          <p:cNvSpPr>
            <a:spLocks noGrp="1"/>
          </p:cNvSpPr>
          <p:nvPr>
            <p:ph type="title"/>
          </p:nvPr>
        </p:nvSpPr>
        <p:spPr>
          <a:xfrm>
            <a:off x="343707" y="348242"/>
            <a:ext cx="8141465" cy="417513"/>
          </a:xfrm>
        </p:spPr>
        <p:txBody>
          <a:bodyPr/>
          <a:lstStyle/>
          <a:p>
            <a:r>
              <a:rPr lang="en-US" sz="2400" dirty="0" smtClean="0">
                <a:solidFill>
                  <a:srgbClr val="0070C0"/>
                </a:solidFill>
                <a:latin typeface="Tw Cen MT" panose="020B0602020104020603" pitchFamily="34" charset="0"/>
              </a:rPr>
              <a:t>Project overview</a:t>
            </a:r>
            <a:endParaRPr lang="en-US" sz="2400" dirty="0">
              <a:solidFill>
                <a:srgbClr val="0070C0"/>
              </a:solidFill>
              <a:latin typeface="Tw Cen MT" panose="020B0602020104020603" pitchFamily="34" charset="0"/>
            </a:endParaRPr>
          </a:p>
        </p:txBody>
      </p:sp>
      <p:sp>
        <p:nvSpPr>
          <p:cNvPr id="5" name="TextBox 4"/>
          <p:cNvSpPr txBox="1"/>
          <p:nvPr/>
        </p:nvSpPr>
        <p:spPr>
          <a:xfrm>
            <a:off x="674213" y="5877303"/>
            <a:ext cx="6629970" cy="553998"/>
          </a:xfrm>
          <a:prstGeom prst="rect">
            <a:avLst/>
          </a:prstGeom>
          <a:noFill/>
        </p:spPr>
        <p:txBody>
          <a:bodyPr wrap="square" rtlCol="0">
            <a:spAutoFit/>
          </a:bodyPr>
          <a:lstStyle/>
          <a:p>
            <a:r>
              <a:rPr lang="en-US" sz="1200" i="1" dirty="0" smtClean="0">
                <a:latin typeface="Tw Cen MT" panose="020B0602020104020603" pitchFamily="34" charset="0"/>
              </a:rPr>
              <a:t>Source: Adelsheim</a:t>
            </a:r>
            <a:r>
              <a:rPr lang="en-US" sz="1200" i="1" dirty="0">
                <a:latin typeface="Tw Cen MT" panose="020B0602020104020603" pitchFamily="34" charset="0"/>
              </a:rPr>
              <a:t>, S., Tanti, C., Harrison, V., and King, R., (2015). headspace: US Feasibility Report.</a:t>
            </a:r>
          </a:p>
          <a:p>
            <a:endParaRPr lang="en-US" dirty="0"/>
          </a:p>
        </p:txBody>
      </p:sp>
    </p:spTree>
    <p:extLst>
      <p:ext uri="{BB962C8B-B14F-4D97-AF65-F5344CB8AC3E}">
        <p14:creationId xmlns:p14="http://schemas.microsoft.com/office/powerpoint/2010/main" val="7668967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43707" y="1032765"/>
            <a:ext cx="7885893" cy="5548920"/>
          </a:xfrm>
        </p:spPr>
        <p:txBody>
          <a:bodyPr/>
          <a:lstStyle/>
          <a:p>
            <a:pPr marL="285750" indent="-285750">
              <a:spcBef>
                <a:spcPts val="0"/>
              </a:spcBef>
              <a:buFont typeface="Arial" panose="020B0604020202020204" pitchFamily="34" charset="0"/>
              <a:buChar char="•"/>
            </a:pPr>
            <a:r>
              <a:rPr lang="en-US" sz="2400" dirty="0" smtClean="0">
                <a:solidFill>
                  <a:schemeClr val="accent5"/>
                </a:solidFill>
                <a:latin typeface="Tw Cen MT" panose="020B0602020104020603" pitchFamily="34" charset="0"/>
              </a:rPr>
              <a:t>Recruit and maintain youth advocacy councils (for up to two sites)</a:t>
            </a:r>
          </a:p>
          <a:p>
            <a:pPr marL="285750" indent="-285750">
              <a:spcBef>
                <a:spcPts val="0"/>
              </a:spcBef>
              <a:buFont typeface="Arial" panose="020B0604020202020204" pitchFamily="34" charset="0"/>
              <a:buChar char="•"/>
            </a:pPr>
            <a:r>
              <a:rPr lang="en-US" sz="2400" dirty="0" smtClean="0">
                <a:solidFill>
                  <a:schemeClr val="accent5"/>
                </a:solidFill>
                <a:latin typeface="Tw Cen MT" panose="020B0602020104020603" pitchFamily="34" charset="0"/>
              </a:rPr>
              <a:t>Build Supported Employment and Education Specialist to ensure comprehensive youth-engaged services</a:t>
            </a:r>
          </a:p>
          <a:p>
            <a:pPr marL="285750" indent="-285750">
              <a:spcBef>
                <a:spcPts val="0"/>
              </a:spcBef>
              <a:buFont typeface="Arial" panose="020B0604020202020204" pitchFamily="34" charset="0"/>
              <a:buChar char="•"/>
            </a:pPr>
            <a:r>
              <a:rPr lang="en-US" sz="2400" dirty="0" smtClean="0">
                <a:solidFill>
                  <a:schemeClr val="accent5"/>
                </a:solidFill>
                <a:latin typeface="Tw Cen MT" panose="020B0602020104020603" pitchFamily="34" charset="0"/>
              </a:rPr>
              <a:t>Find turn-key center locations in high youth density areas and commuter access corridors</a:t>
            </a:r>
          </a:p>
          <a:p>
            <a:pPr marL="285750" indent="-285750">
              <a:spcBef>
                <a:spcPts val="0"/>
              </a:spcBef>
              <a:buFont typeface="Arial" panose="020B0604020202020204" pitchFamily="34" charset="0"/>
              <a:buChar char="•"/>
            </a:pPr>
            <a:r>
              <a:rPr lang="en-US" sz="2400" dirty="0">
                <a:solidFill>
                  <a:schemeClr val="accent5"/>
                </a:solidFill>
                <a:latin typeface="Tw Cen MT" panose="020B0602020104020603" pitchFamily="34" charset="0"/>
              </a:rPr>
              <a:t>Build implementation and evaluation infrastructures</a:t>
            </a:r>
          </a:p>
          <a:p>
            <a:pPr marL="285750" indent="-285750">
              <a:spcBef>
                <a:spcPts val="0"/>
              </a:spcBef>
              <a:buFont typeface="Arial" panose="020B0604020202020204" pitchFamily="34" charset="0"/>
              <a:buChar char="•"/>
            </a:pPr>
            <a:r>
              <a:rPr lang="en-US" sz="2400" dirty="0" smtClean="0">
                <a:solidFill>
                  <a:schemeClr val="accent5"/>
                </a:solidFill>
                <a:latin typeface="Tw Cen MT" panose="020B0602020104020603" pitchFamily="34" charset="0"/>
              </a:rPr>
              <a:t>Create a new model for public/private billing, thus providing a new service model for other counties and states</a:t>
            </a:r>
          </a:p>
          <a:p>
            <a:pPr marL="285750" indent="-285750">
              <a:spcBef>
                <a:spcPts val="0"/>
              </a:spcBef>
              <a:buFont typeface="Arial" panose="020B0604020202020204" pitchFamily="34" charset="0"/>
              <a:buChar char="•"/>
            </a:pPr>
            <a:r>
              <a:rPr lang="en-US" sz="2400" dirty="0" smtClean="0">
                <a:solidFill>
                  <a:schemeClr val="accent5"/>
                </a:solidFill>
                <a:latin typeface="Tw Cen MT" panose="020B0602020104020603" pitchFamily="34" charset="0"/>
              </a:rPr>
              <a:t>BHSD will return in Spring 2018 with a </a:t>
            </a:r>
            <a:r>
              <a:rPr lang="en-US" sz="2400" b="1" i="1" dirty="0" smtClean="0">
                <a:solidFill>
                  <a:schemeClr val="accent5"/>
                </a:solidFill>
                <a:latin typeface="Tw Cen MT" panose="020B0602020104020603" pitchFamily="34" charset="0"/>
              </a:rPr>
              <a:t>headspace</a:t>
            </a:r>
            <a:r>
              <a:rPr lang="en-US" sz="2400" dirty="0" smtClean="0">
                <a:solidFill>
                  <a:schemeClr val="accent5"/>
                </a:solidFill>
                <a:latin typeface="Tw Cen MT" panose="020B0602020104020603" pitchFamily="34" charset="0"/>
              </a:rPr>
              <a:t> framework for funding to cover up to four years of implementation </a:t>
            </a:r>
          </a:p>
          <a:p>
            <a:pPr marL="285750" indent="-285750">
              <a:spcBef>
                <a:spcPts val="0"/>
              </a:spcBef>
              <a:buFont typeface="Arial" panose="020B0604020202020204" pitchFamily="34" charset="0"/>
              <a:buChar char="•"/>
            </a:pPr>
            <a:r>
              <a:rPr lang="en-US" sz="2400" dirty="0" smtClean="0">
                <a:solidFill>
                  <a:schemeClr val="accent5"/>
                </a:solidFill>
                <a:latin typeface="Tw Cen MT" panose="020B0602020104020603" pitchFamily="34" charset="0"/>
              </a:rPr>
              <a:t>Ramp </a:t>
            </a:r>
            <a:r>
              <a:rPr lang="en-US" sz="2400" dirty="0">
                <a:solidFill>
                  <a:schemeClr val="accent5"/>
                </a:solidFill>
                <a:latin typeface="Tw Cen MT" panose="020B0602020104020603" pitchFamily="34" charset="0"/>
              </a:rPr>
              <a:t>Up Phase: 8 months</a:t>
            </a:r>
          </a:p>
          <a:p>
            <a:pPr>
              <a:spcBef>
                <a:spcPts val="0"/>
              </a:spcBef>
            </a:pPr>
            <a:endParaRPr lang="en-US" sz="2800" dirty="0">
              <a:solidFill>
                <a:schemeClr val="accent5"/>
              </a:solidFill>
              <a:latin typeface="Tw Cen MT" panose="020B0602020104020603" pitchFamily="34" charset="0"/>
            </a:endParaRPr>
          </a:p>
        </p:txBody>
      </p:sp>
      <p:sp>
        <p:nvSpPr>
          <p:cNvPr id="3" name="Title 2"/>
          <p:cNvSpPr>
            <a:spLocks noGrp="1"/>
          </p:cNvSpPr>
          <p:nvPr>
            <p:ph type="title"/>
          </p:nvPr>
        </p:nvSpPr>
        <p:spPr>
          <a:xfrm>
            <a:off x="343707" y="348242"/>
            <a:ext cx="8141465" cy="417513"/>
          </a:xfrm>
        </p:spPr>
        <p:txBody>
          <a:bodyPr/>
          <a:lstStyle/>
          <a:p>
            <a:r>
              <a:rPr lang="en-US" sz="2400" i="1" dirty="0" smtClean="0">
                <a:solidFill>
                  <a:srgbClr val="0070C0"/>
                </a:solidFill>
                <a:latin typeface="Tw Cen MT" panose="020B0602020104020603" pitchFamily="34" charset="0"/>
              </a:rPr>
              <a:t>Headspace</a:t>
            </a:r>
            <a:r>
              <a:rPr lang="en-US" sz="2400" dirty="0" smtClean="0">
                <a:solidFill>
                  <a:srgbClr val="0070C0"/>
                </a:solidFill>
                <a:latin typeface="Tw Cen MT" panose="020B0602020104020603" pitchFamily="34" charset="0"/>
              </a:rPr>
              <a:t>: Ramp up </a:t>
            </a:r>
            <a:endParaRPr lang="en-US" sz="2400" dirty="0">
              <a:solidFill>
                <a:srgbClr val="0070C0"/>
              </a:solidFill>
              <a:latin typeface="Tw Cen MT" panose="020B0602020104020603" pitchFamily="34" charset="0"/>
            </a:endParaRPr>
          </a:p>
        </p:txBody>
      </p:sp>
    </p:spTree>
    <p:extLst>
      <p:ext uri="{BB962C8B-B14F-4D97-AF65-F5344CB8AC3E}">
        <p14:creationId xmlns:p14="http://schemas.microsoft.com/office/powerpoint/2010/main" val="9071920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a:xfrm>
            <a:off x="291029" y="360968"/>
            <a:ext cx="8610600" cy="1084996"/>
          </a:xfrm>
        </p:spPr>
        <p:txBody>
          <a:bodyPr>
            <a:normAutofit/>
          </a:bodyPr>
          <a:lstStyle/>
          <a:p>
            <a:r>
              <a:rPr lang="en-US" sz="3300" dirty="0" smtClean="0">
                <a:solidFill>
                  <a:srgbClr val="0070C0"/>
                </a:solidFill>
                <a:latin typeface="Tw Cen MT" panose="020B0602020104020603" pitchFamily="34" charset="0"/>
              </a:rPr>
              <a:t>Learning Goals</a:t>
            </a:r>
            <a:endParaRPr lang="en-US" sz="2700" i="1" dirty="0">
              <a:solidFill>
                <a:srgbClr val="0070C0"/>
              </a:solidFill>
              <a:latin typeface="Tw Cen MT" panose="020B0602020104020603" pitchFamily="34" charset="0"/>
            </a:endParaRPr>
          </a:p>
        </p:txBody>
      </p:sp>
      <p:sp>
        <p:nvSpPr>
          <p:cNvPr id="20" name="Rectangle 19"/>
          <p:cNvSpPr/>
          <p:nvPr/>
        </p:nvSpPr>
        <p:spPr>
          <a:xfrm>
            <a:off x="291030" y="1211615"/>
            <a:ext cx="8689048" cy="5259888"/>
          </a:xfrm>
          <a:prstGeom prst="rect">
            <a:avLst/>
          </a:prstGeom>
        </p:spPr>
        <p:txBody>
          <a:bodyPr wrap="square">
            <a:noAutofit/>
          </a:bodyPr>
          <a:lstStyle/>
          <a:p>
            <a:pPr marL="542925" lvl="1" indent="-342900">
              <a:buFont typeface="Arial" panose="020B0604020202020204" pitchFamily="34" charset="0"/>
              <a:buChar char="•"/>
            </a:pPr>
            <a:r>
              <a:rPr lang="en-US" sz="2400" dirty="0" smtClean="0">
                <a:solidFill>
                  <a:schemeClr val="accent5"/>
                </a:solidFill>
                <a:latin typeface="Tw Cen MT" panose="020B0602020104020603" pitchFamily="34" charset="0"/>
              </a:rPr>
              <a:t>The learning goals of the Ramp Up Phase are focused on the BHSD-Stanford Team collaboration in designing a comprehensive, data collection system and a plan to systematically capture information from both private and public sector services </a:t>
            </a:r>
          </a:p>
          <a:p>
            <a:pPr marL="542925" lvl="1" indent="-342900">
              <a:buFont typeface="Arial" panose="020B0604020202020204" pitchFamily="34" charset="0"/>
              <a:buChar char="•"/>
            </a:pPr>
            <a:r>
              <a:rPr lang="en-US" sz="2400" dirty="0" smtClean="0">
                <a:solidFill>
                  <a:schemeClr val="accent5"/>
                </a:solidFill>
                <a:latin typeface="Tw Cen MT" panose="020B0602020104020603" pitchFamily="34" charset="0"/>
              </a:rPr>
              <a:t>Infrastructure and sustainability analysis would include:</a:t>
            </a:r>
          </a:p>
          <a:p>
            <a:pPr marL="1000125" lvl="2" indent="-342900">
              <a:buFont typeface="Arial" panose="020B0604020202020204" pitchFamily="34" charset="0"/>
              <a:buChar char="•"/>
            </a:pPr>
            <a:r>
              <a:rPr lang="en-US" sz="2400" dirty="0" smtClean="0">
                <a:solidFill>
                  <a:schemeClr val="accent5"/>
                </a:solidFill>
                <a:latin typeface="Tw Cen MT" panose="020B0602020104020603" pitchFamily="34" charset="0"/>
              </a:rPr>
              <a:t>Service activity </a:t>
            </a:r>
          </a:p>
          <a:p>
            <a:pPr marL="1000125" lvl="2" indent="-342900">
              <a:buFont typeface="Arial" panose="020B0604020202020204" pitchFamily="34" charset="0"/>
              <a:buChar char="•"/>
            </a:pPr>
            <a:r>
              <a:rPr lang="en-US" sz="2400" dirty="0" smtClean="0">
                <a:solidFill>
                  <a:schemeClr val="accent5"/>
                </a:solidFill>
                <a:latin typeface="Tw Cen MT" panose="020B0602020104020603" pitchFamily="34" charset="0"/>
              </a:rPr>
              <a:t>Client profile</a:t>
            </a:r>
          </a:p>
          <a:p>
            <a:pPr marL="1000125" lvl="2" indent="-342900">
              <a:buFont typeface="Arial" panose="020B0604020202020204" pitchFamily="34" charset="0"/>
              <a:buChar char="•"/>
            </a:pPr>
            <a:r>
              <a:rPr lang="en-US" sz="2400" dirty="0" smtClean="0">
                <a:solidFill>
                  <a:schemeClr val="accent5"/>
                </a:solidFill>
                <a:latin typeface="Tw Cen MT" panose="020B0602020104020603" pitchFamily="34" charset="0"/>
              </a:rPr>
              <a:t>Program/service outcomes/effectiveness</a:t>
            </a:r>
          </a:p>
          <a:p>
            <a:pPr marL="1000125" lvl="2" indent="-342900">
              <a:buFont typeface="Arial" panose="020B0604020202020204" pitchFamily="34" charset="0"/>
              <a:buChar char="•"/>
            </a:pPr>
            <a:r>
              <a:rPr lang="en-US" sz="2400" dirty="0" smtClean="0">
                <a:solidFill>
                  <a:schemeClr val="accent5"/>
                </a:solidFill>
                <a:latin typeface="Tw Cen MT" panose="020B0602020104020603" pitchFamily="34" charset="0"/>
              </a:rPr>
              <a:t>Program/service awareness</a:t>
            </a:r>
          </a:p>
          <a:p>
            <a:pPr marL="1000125" lvl="2" indent="-342900">
              <a:buFont typeface="Arial" panose="020B0604020202020204" pitchFamily="34" charset="0"/>
              <a:buChar char="•"/>
            </a:pPr>
            <a:r>
              <a:rPr lang="en-US" sz="2400" dirty="0" smtClean="0">
                <a:solidFill>
                  <a:schemeClr val="accent5"/>
                </a:solidFill>
                <a:latin typeface="Tw Cen MT" panose="020B0602020104020603" pitchFamily="34" charset="0"/>
              </a:rPr>
              <a:t>Services integration</a:t>
            </a:r>
          </a:p>
          <a:p>
            <a:pPr marL="1000125" lvl="2" indent="-342900">
              <a:buFont typeface="Arial" panose="020B0604020202020204" pitchFamily="34" charset="0"/>
              <a:buChar char="•"/>
            </a:pPr>
            <a:r>
              <a:rPr lang="en-US" sz="2400" dirty="0" smtClean="0">
                <a:solidFill>
                  <a:schemeClr val="accent5"/>
                </a:solidFill>
                <a:latin typeface="Tw Cen MT" panose="020B0602020104020603" pitchFamily="34" charset="0"/>
              </a:rPr>
              <a:t>Increased </a:t>
            </a:r>
            <a:r>
              <a:rPr lang="en-US" sz="2400" dirty="0">
                <a:solidFill>
                  <a:schemeClr val="accent5"/>
                </a:solidFill>
                <a:latin typeface="Tw Cen MT" panose="020B0602020104020603" pitchFamily="34" charset="0"/>
              </a:rPr>
              <a:t>accessibility for marginalized youth </a:t>
            </a:r>
            <a:r>
              <a:rPr lang="en-US" sz="2400" dirty="0" smtClean="0">
                <a:solidFill>
                  <a:schemeClr val="accent5"/>
                </a:solidFill>
                <a:latin typeface="Tw Cen MT" panose="020B0602020104020603" pitchFamily="34" charset="0"/>
              </a:rPr>
              <a:t>clients </a:t>
            </a:r>
          </a:p>
          <a:p>
            <a:pPr marL="1000125" lvl="2" indent="-342900">
              <a:buFont typeface="Arial" panose="020B0604020202020204" pitchFamily="34" charset="0"/>
              <a:buChar char="•"/>
            </a:pPr>
            <a:r>
              <a:rPr lang="en-US" sz="2400" dirty="0" smtClean="0">
                <a:solidFill>
                  <a:schemeClr val="accent5"/>
                </a:solidFill>
                <a:latin typeface="Tw Cen MT" panose="020B0602020104020603" pitchFamily="34" charset="0"/>
              </a:rPr>
              <a:t>Cost/financial </a:t>
            </a:r>
            <a:r>
              <a:rPr lang="en-US" sz="2400" dirty="0">
                <a:solidFill>
                  <a:schemeClr val="accent5"/>
                </a:solidFill>
                <a:latin typeface="Tw Cen MT" panose="020B0602020104020603" pitchFamily="34" charset="0"/>
              </a:rPr>
              <a:t>sustainability</a:t>
            </a:r>
          </a:p>
          <a:p>
            <a:pPr marL="457200" indent="-457200">
              <a:buFont typeface="Wingdings" panose="05000000000000000000" pitchFamily="2" charset="2"/>
              <a:buChar char="§"/>
            </a:pPr>
            <a:endParaRPr lang="en-US" sz="2400" dirty="0">
              <a:latin typeface="Tw Cen MT" panose="020B0602020104020603" pitchFamily="34" charset="0"/>
            </a:endParaRPr>
          </a:p>
        </p:txBody>
      </p:sp>
    </p:spTree>
    <p:extLst>
      <p:ext uri="{BB962C8B-B14F-4D97-AF65-F5344CB8AC3E}">
        <p14:creationId xmlns:p14="http://schemas.microsoft.com/office/powerpoint/2010/main" val="23213135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1828800"/>
            <a:ext cx="9144000" cy="3200400"/>
          </a:xfrm>
          <a:prstGeom prst="rect">
            <a:avLst/>
          </a:prstGeom>
        </p:spPr>
      </p:pic>
      <p:sp>
        <p:nvSpPr>
          <p:cNvPr id="9" name="Rectangle 8"/>
          <p:cNvSpPr/>
          <p:nvPr/>
        </p:nvSpPr>
        <p:spPr>
          <a:xfrm>
            <a:off x="0" y="4669273"/>
            <a:ext cx="5676900" cy="71206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extBox 6"/>
          <p:cNvSpPr txBox="1"/>
          <p:nvPr/>
        </p:nvSpPr>
        <p:spPr>
          <a:xfrm>
            <a:off x="138033" y="4706024"/>
            <a:ext cx="4757615" cy="584776"/>
          </a:xfrm>
          <a:prstGeom prst="rect">
            <a:avLst/>
          </a:prstGeom>
          <a:noFill/>
        </p:spPr>
        <p:txBody>
          <a:bodyPr wrap="square" rtlCol="0">
            <a:spAutoFit/>
          </a:bodyPr>
          <a:lstStyle/>
          <a:p>
            <a:r>
              <a:rPr lang="en-US" sz="3200" dirty="0" smtClean="0">
                <a:solidFill>
                  <a:srgbClr val="FFFFFF"/>
                </a:solidFill>
                <a:latin typeface="Grotesque MT Lt"/>
                <a:cs typeface="Grotesque MT Lt"/>
              </a:rPr>
              <a:t>Comments &amp; Questions</a:t>
            </a:r>
            <a:endParaRPr lang="en-US" sz="3200" dirty="0">
              <a:solidFill>
                <a:srgbClr val="FFFFFF"/>
              </a:solidFill>
              <a:latin typeface="Grotesque MT Lt"/>
              <a:cs typeface="Grotesque MT Lt"/>
            </a:endParaRPr>
          </a:p>
        </p:txBody>
      </p:sp>
    </p:spTree>
    <p:extLst>
      <p:ext uri="{BB962C8B-B14F-4D97-AF65-F5344CB8AC3E}">
        <p14:creationId xmlns:p14="http://schemas.microsoft.com/office/powerpoint/2010/main" val="249385195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43707" y="1157574"/>
            <a:ext cx="8512129" cy="4901703"/>
          </a:xfrm>
        </p:spPr>
        <p:txBody>
          <a:bodyPr/>
          <a:lstStyle/>
          <a:p>
            <a:pPr algn="ctr"/>
            <a:endParaRPr lang="en-US" sz="1200" dirty="0" smtClean="0">
              <a:solidFill>
                <a:schemeClr val="accent5"/>
              </a:solidFill>
              <a:latin typeface="Tw Cen MT" panose="020B0602020104020603" pitchFamily="34" charset="0"/>
            </a:endParaRPr>
          </a:p>
          <a:p>
            <a:pPr algn="ctr"/>
            <a:r>
              <a:rPr lang="en-US" sz="1400" b="1" dirty="0" smtClean="0">
                <a:solidFill>
                  <a:schemeClr val="accent5"/>
                </a:solidFill>
                <a:latin typeface="Tw Cen MT" panose="020B0602020104020603" pitchFamily="34" charset="0"/>
              </a:rPr>
              <a:t>Toni Tullys</a:t>
            </a:r>
            <a:r>
              <a:rPr lang="en-US" sz="1400" dirty="0" smtClean="0">
                <a:solidFill>
                  <a:schemeClr val="accent5"/>
                </a:solidFill>
                <a:latin typeface="Tw Cen MT" panose="020B0602020104020603" pitchFamily="34" charset="0"/>
              </a:rPr>
              <a:t>, MPA</a:t>
            </a:r>
            <a:endParaRPr lang="en-US" sz="1400" dirty="0">
              <a:solidFill>
                <a:schemeClr val="accent5"/>
              </a:solidFill>
              <a:latin typeface="Tw Cen MT" panose="020B0602020104020603" pitchFamily="34" charset="0"/>
            </a:endParaRPr>
          </a:p>
          <a:p>
            <a:pPr algn="ctr"/>
            <a:r>
              <a:rPr lang="en-US" sz="1400" dirty="0">
                <a:solidFill>
                  <a:schemeClr val="accent5"/>
                </a:solidFill>
                <a:latin typeface="Tw Cen MT" panose="020B0602020104020603" pitchFamily="34" charset="0"/>
              </a:rPr>
              <a:t>Director, Behavioral Health Services</a:t>
            </a:r>
          </a:p>
          <a:p>
            <a:pPr algn="ctr"/>
            <a:r>
              <a:rPr lang="en-US" sz="1400" dirty="0">
                <a:solidFill>
                  <a:schemeClr val="accent5"/>
                </a:solidFill>
                <a:latin typeface="Tw Cen MT" panose="020B0602020104020603" pitchFamily="34" charset="0"/>
              </a:rPr>
              <a:t> </a:t>
            </a:r>
          </a:p>
          <a:p>
            <a:pPr algn="ctr"/>
            <a:r>
              <a:rPr lang="en-US" sz="1400" b="1" dirty="0" smtClean="0">
                <a:solidFill>
                  <a:schemeClr val="accent5"/>
                </a:solidFill>
                <a:latin typeface="Tw Cen MT" panose="020B0602020104020603" pitchFamily="34" charset="0"/>
              </a:rPr>
              <a:t>Steve Adelsheim</a:t>
            </a:r>
            <a:r>
              <a:rPr lang="en-US" sz="1400" dirty="0" smtClean="0">
                <a:solidFill>
                  <a:schemeClr val="accent5"/>
                </a:solidFill>
                <a:latin typeface="Tw Cen MT" panose="020B0602020104020603" pitchFamily="34" charset="0"/>
              </a:rPr>
              <a:t>, MD</a:t>
            </a:r>
          </a:p>
          <a:p>
            <a:pPr algn="ctr"/>
            <a:r>
              <a:rPr lang="en-US" sz="1400" dirty="0" smtClean="0">
                <a:solidFill>
                  <a:schemeClr val="accent5"/>
                </a:solidFill>
                <a:latin typeface="Tw Cen MT" panose="020B0602020104020603" pitchFamily="34" charset="0"/>
              </a:rPr>
              <a:t>Director, </a:t>
            </a:r>
            <a:r>
              <a:rPr lang="en-US" sz="1400" dirty="0">
                <a:solidFill>
                  <a:schemeClr val="accent5"/>
                </a:solidFill>
                <a:latin typeface="Tw Cen MT" panose="020B0602020104020603" pitchFamily="34" charset="0"/>
              </a:rPr>
              <a:t>Stanford Center for Youth Mental Health and Wellbeing </a:t>
            </a:r>
            <a:endParaRPr lang="en-US" sz="1400" dirty="0" smtClean="0">
              <a:solidFill>
                <a:schemeClr val="accent5"/>
              </a:solidFill>
              <a:latin typeface="Tw Cen MT" panose="020B0602020104020603" pitchFamily="34" charset="0"/>
            </a:endParaRPr>
          </a:p>
          <a:p>
            <a:pPr algn="ctr"/>
            <a:endParaRPr lang="en-US" sz="1400" dirty="0">
              <a:solidFill>
                <a:schemeClr val="accent5"/>
              </a:solidFill>
              <a:latin typeface="Tw Cen MT" panose="020B0602020104020603" pitchFamily="34" charset="0"/>
            </a:endParaRPr>
          </a:p>
          <a:p>
            <a:pPr algn="ctr"/>
            <a:r>
              <a:rPr lang="en-US" sz="1400" b="1" dirty="0">
                <a:solidFill>
                  <a:schemeClr val="accent5"/>
                </a:solidFill>
                <a:latin typeface="Tw Cen MT" panose="020B0602020104020603" pitchFamily="34" charset="0"/>
              </a:rPr>
              <a:t>Jeanne Moral</a:t>
            </a:r>
          </a:p>
          <a:p>
            <a:pPr algn="ctr"/>
            <a:r>
              <a:rPr lang="en-US" sz="1400" dirty="0">
                <a:solidFill>
                  <a:schemeClr val="accent5"/>
                </a:solidFill>
                <a:latin typeface="Tw Cen MT" panose="020B0602020104020603" pitchFamily="34" charset="0"/>
              </a:rPr>
              <a:t>Senior Health Care Program Manager, System Initiatives</a:t>
            </a:r>
          </a:p>
          <a:p>
            <a:pPr algn="ctr"/>
            <a:r>
              <a:rPr lang="en-US" sz="1400" dirty="0">
                <a:solidFill>
                  <a:schemeClr val="accent5"/>
                </a:solidFill>
                <a:latin typeface="Tw Cen MT" panose="020B0602020104020603" pitchFamily="34" charset="0"/>
              </a:rPr>
              <a:t> </a:t>
            </a:r>
          </a:p>
          <a:p>
            <a:pPr algn="ctr"/>
            <a:r>
              <a:rPr lang="en-US" sz="1400" b="1" dirty="0">
                <a:solidFill>
                  <a:schemeClr val="accent5"/>
                </a:solidFill>
                <a:latin typeface="Tw Cen MT" panose="020B0602020104020603" pitchFamily="34" charset="0"/>
              </a:rPr>
              <a:t>Evelyn </a:t>
            </a:r>
            <a:r>
              <a:rPr lang="en-US" sz="1400" b="1" dirty="0" smtClean="0">
                <a:solidFill>
                  <a:schemeClr val="accent5"/>
                </a:solidFill>
                <a:latin typeface="Tw Cen MT" panose="020B0602020104020603" pitchFamily="34" charset="0"/>
              </a:rPr>
              <a:t>Tirumalai</a:t>
            </a:r>
            <a:r>
              <a:rPr lang="en-US" sz="1400" dirty="0" smtClean="0">
                <a:solidFill>
                  <a:schemeClr val="accent5"/>
                </a:solidFill>
                <a:latin typeface="Tw Cen MT" panose="020B0602020104020603" pitchFamily="34" charset="0"/>
              </a:rPr>
              <a:t>, MPH</a:t>
            </a:r>
            <a:endParaRPr lang="en-US" sz="1400" dirty="0">
              <a:solidFill>
                <a:schemeClr val="accent5"/>
              </a:solidFill>
              <a:latin typeface="Tw Cen MT" panose="020B0602020104020603" pitchFamily="34" charset="0"/>
            </a:endParaRPr>
          </a:p>
          <a:p>
            <a:pPr algn="ctr"/>
            <a:r>
              <a:rPr lang="en-US" sz="1400" dirty="0" smtClean="0">
                <a:solidFill>
                  <a:schemeClr val="accent5"/>
                </a:solidFill>
                <a:latin typeface="Tw Cen MT" panose="020B0602020104020603" pitchFamily="34" charset="0"/>
              </a:rPr>
              <a:t>MHSA </a:t>
            </a:r>
            <a:r>
              <a:rPr lang="en-US" sz="1400" dirty="0">
                <a:solidFill>
                  <a:schemeClr val="accent5"/>
                </a:solidFill>
                <a:latin typeface="Tw Cen MT" panose="020B0602020104020603" pitchFamily="34" charset="0"/>
              </a:rPr>
              <a:t>Coordinator</a:t>
            </a:r>
          </a:p>
          <a:p>
            <a:pPr algn="ctr"/>
            <a:r>
              <a:rPr lang="en-US" sz="1400" dirty="0">
                <a:solidFill>
                  <a:schemeClr val="accent5"/>
                </a:solidFill>
                <a:latin typeface="Tw Cen MT" panose="020B0602020104020603" pitchFamily="34" charset="0"/>
              </a:rPr>
              <a:t> </a:t>
            </a:r>
          </a:p>
          <a:p>
            <a:pPr algn="ctr"/>
            <a:r>
              <a:rPr lang="en-US" sz="1400" b="1" dirty="0">
                <a:solidFill>
                  <a:schemeClr val="accent5"/>
                </a:solidFill>
                <a:latin typeface="Tw Cen MT" panose="020B0602020104020603" pitchFamily="34" charset="0"/>
              </a:rPr>
              <a:t>Lily </a:t>
            </a:r>
            <a:r>
              <a:rPr lang="en-US" sz="1400" b="1" dirty="0" smtClean="0">
                <a:solidFill>
                  <a:schemeClr val="accent5"/>
                </a:solidFill>
                <a:latin typeface="Tw Cen MT" panose="020B0602020104020603" pitchFamily="34" charset="0"/>
              </a:rPr>
              <a:t>Vu</a:t>
            </a:r>
            <a:r>
              <a:rPr lang="en-US" sz="1400" dirty="0" smtClean="0">
                <a:solidFill>
                  <a:schemeClr val="accent5"/>
                </a:solidFill>
                <a:latin typeface="Tw Cen MT" panose="020B0602020104020603" pitchFamily="34" charset="0"/>
              </a:rPr>
              <a:t>, MSW</a:t>
            </a:r>
            <a:endParaRPr lang="en-US" sz="1400" dirty="0">
              <a:solidFill>
                <a:schemeClr val="accent5"/>
              </a:solidFill>
              <a:latin typeface="Tw Cen MT" panose="020B0602020104020603" pitchFamily="34" charset="0"/>
            </a:endParaRPr>
          </a:p>
          <a:p>
            <a:pPr algn="ctr"/>
            <a:r>
              <a:rPr lang="en-US" sz="1400" dirty="0" smtClean="0">
                <a:solidFill>
                  <a:schemeClr val="accent5"/>
                </a:solidFill>
                <a:latin typeface="Tw Cen MT" panose="020B0602020104020603" pitchFamily="34" charset="0"/>
              </a:rPr>
              <a:t>MHSA </a:t>
            </a:r>
            <a:r>
              <a:rPr lang="en-US" sz="1400" dirty="0">
                <a:solidFill>
                  <a:schemeClr val="accent5"/>
                </a:solidFill>
                <a:latin typeface="Tw Cen MT" panose="020B0602020104020603" pitchFamily="34" charset="0"/>
              </a:rPr>
              <a:t>Innovations Coordinator</a:t>
            </a:r>
          </a:p>
          <a:p>
            <a:endParaRPr lang="en-US" sz="1400" dirty="0"/>
          </a:p>
        </p:txBody>
      </p:sp>
      <p:sp>
        <p:nvSpPr>
          <p:cNvPr id="3" name="Title 2"/>
          <p:cNvSpPr>
            <a:spLocks noGrp="1"/>
          </p:cNvSpPr>
          <p:nvPr>
            <p:ph type="title"/>
          </p:nvPr>
        </p:nvSpPr>
        <p:spPr>
          <a:xfrm>
            <a:off x="409809" y="530339"/>
            <a:ext cx="8229600" cy="417513"/>
          </a:xfrm>
        </p:spPr>
        <p:txBody>
          <a:bodyPr/>
          <a:lstStyle/>
          <a:p>
            <a:pPr algn="ctr"/>
            <a:r>
              <a:rPr lang="en-US" dirty="0" smtClean="0"/>
              <a:t>Thank you</a:t>
            </a:r>
            <a:endParaRPr lang="en-US" dirty="0"/>
          </a:p>
        </p:txBody>
      </p:sp>
    </p:spTree>
    <p:extLst>
      <p:ext uri="{BB962C8B-B14F-4D97-AF65-F5344CB8AC3E}">
        <p14:creationId xmlns:p14="http://schemas.microsoft.com/office/powerpoint/2010/main" val="21859408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a:xfrm>
            <a:off x="291029" y="360968"/>
            <a:ext cx="8610600" cy="1084996"/>
          </a:xfrm>
        </p:spPr>
        <p:txBody>
          <a:bodyPr>
            <a:normAutofit/>
          </a:bodyPr>
          <a:lstStyle/>
          <a:p>
            <a:r>
              <a:rPr lang="en-US" sz="3300" dirty="0" smtClean="0">
                <a:solidFill>
                  <a:srgbClr val="0070C0"/>
                </a:solidFill>
                <a:latin typeface="Tw Cen MT" panose="020B0602020104020603" pitchFamily="34" charset="0"/>
              </a:rPr>
              <a:t>Proposed Motion</a:t>
            </a:r>
            <a:endParaRPr lang="en-US" sz="2700" i="1" dirty="0">
              <a:solidFill>
                <a:srgbClr val="0070C0"/>
              </a:solidFill>
              <a:latin typeface="Tw Cen MT" panose="020B0602020104020603" pitchFamily="34" charset="0"/>
            </a:endParaRPr>
          </a:p>
        </p:txBody>
      </p:sp>
      <p:sp>
        <p:nvSpPr>
          <p:cNvPr id="20" name="Rectangle 19"/>
          <p:cNvSpPr/>
          <p:nvPr/>
        </p:nvSpPr>
        <p:spPr>
          <a:xfrm>
            <a:off x="291030" y="1024328"/>
            <a:ext cx="8689048" cy="5552742"/>
          </a:xfrm>
          <a:prstGeom prst="rect">
            <a:avLst/>
          </a:prstGeom>
        </p:spPr>
        <p:txBody>
          <a:bodyPr wrap="square">
            <a:noAutofit/>
          </a:bodyPr>
          <a:lstStyle/>
          <a:p>
            <a:pPr indent="-257175"/>
            <a:r>
              <a:rPr lang="en-US" sz="2400" dirty="0" smtClean="0">
                <a:latin typeface="Tw Cen MT" panose="020B0602020104020603" pitchFamily="34" charset="0"/>
              </a:rPr>
              <a:t>Proposed Motion:</a:t>
            </a:r>
          </a:p>
          <a:p>
            <a:pPr indent="-257175"/>
            <a:r>
              <a:rPr lang="en-US" sz="2400" dirty="0" smtClean="0">
                <a:latin typeface="Tw Cen MT" panose="020B0602020104020603" pitchFamily="34" charset="0"/>
              </a:rPr>
              <a:t>MHSOAC approves Santa Clara Count’s four (4) Innovations Projects as follows:</a:t>
            </a:r>
          </a:p>
          <a:p>
            <a:pPr indent="-257175"/>
            <a:r>
              <a:rPr lang="en-US" sz="2400" dirty="0" smtClean="0">
                <a:latin typeface="Tw Cen MT" panose="020B0602020104020603" pitchFamily="34" charset="0"/>
              </a:rPr>
              <a:t>1. </a:t>
            </a:r>
            <a:r>
              <a:rPr lang="en-US" sz="2400" dirty="0" smtClean="0">
                <a:latin typeface="Tw Cen MT" panose="020B0602020104020603" pitchFamily="34" charset="0"/>
              </a:rPr>
              <a:t>	</a:t>
            </a:r>
            <a:r>
              <a:rPr lang="en-US" sz="2400" b="1" dirty="0" smtClean="0">
                <a:latin typeface="Tw Cen MT" panose="020B0602020104020603" pitchFamily="34" charset="0"/>
              </a:rPr>
              <a:t>Client </a:t>
            </a:r>
            <a:r>
              <a:rPr lang="en-US" sz="2400" b="1" dirty="0">
                <a:latin typeface="Tw Cen MT" panose="020B0602020104020603" pitchFamily="34" charset="0"/>
              </a:rPr>
              <a:t>and Consumer Employment Project</a:t>
            </a:r>
          </a:p>
          <a:p>
            <a:pPr indent="-257175"/>
            <a:r>
              <a:rPr lang="en-US" sz="2400" dirty="0">
                <a:latin typeface="Tw Cen MT" panose="020B0602020104020603" pitchFamily="34" charset="0"/>
              </a:rPr>
              <a:t>	Amount: $2,525,148</a:t>
            </a:r>
          </a:p>
          <a:p>
            <a:pPr indent="-257175"/>
            <a:r>
              <a:rPr lang="en-US" sz="2400" dirty="0">
                <a:latin typeface="Tw Cen MT" panose="020B0602020104020603" pitchFamily="34" charset="0"/>
              </a:rPr>
              <a:t>	Project Length: 36 months</a:t>
            </a:r>
          </a:p>
          <a:p>
            <a:pPr indent="-257175"/>
            <a:r>
              <a:rPr lang="en-US" sz="2400" dirty="0" smtClean="0">
                <a:latin typeface="Tw Cen MT" panose="020B0602020104020603" pitchFamily="34" charset="0"/>
              </a:rPr>
              <a:t>2.</a:t>
            </a:r>
            <a:r>
              <a:rPr lang="en-US" sz="2400" b="1" dirty="0" smtClean="0">
                <a:latin typeface="Tw Cen MT" panose="020B0602020104020603" pitchFamily="34" charset="0"/>
              </a:rPr>
              <a:t> 	Faith-Based </a:t>
            </a:r>
            <a:r>
              <a:rPr lang="en-US" sz="2400" b="1" dirty="0" smtClean="0">
                <a:latin typeface="Tw Cen MT" panose="020B0602020104020603" pitchFamily="34" charset="0"/>
              </a:rPr>
              <a:t>Training and Supports Project</a:t>
            </a:r>
          </a:p>
          <a:p>
            <a:pPr indent="-257175"/>
            <a:r>
              <a:rPr lang="en-US" sz="2400" dirty="0" smtClean="0">
                <a:latin typeface="Tw Cen MT" panose="020B0602020104020603" pitchFamily="34" charset="0"/>
              </a:rPr>
              <a:t>	Amount: $608,964</a:t>
            </a:r>
          </a:p>
          <a:p>
            <a:pPr indent="-257175"/>
            <a:r>
              <a:rPr lang="en-US" sz="2400" dirty="0">
                <a:latin typeface="Tw Cen MT" panose="020B0602020104020603" pitchFamily="34" charset="0"/>
              </a:rPr>
              <a:t>	</a:t>
            </a:r>
            <a:r>
              <a:rPr lang="en-US" sz="2400" dirty="0" smtClean="0">
                <a:latin typeface="Tw Cen MT" panose="020B0602020104020603" pitchFamily="34" charset="0"/>
              </a:rPr>
              <a:t>Project Length: 24 </a:t>
            </a:r>
            <a:r>
              <a:rPr lang="en-US" sz="2400" dirty="0" smtClean="0">
                <a:latin typeface="Tw Cen MT" panose="020B0602020104020603" pitchFamily="34" charset="0"/>
              </a:rPr>
              <a:t>months</a:t>
            </a:r>
          </a:p>
          <a:p>
            <a:pPr indent="-257175"/>
            <a:r>
              <a:rPr lang="en-US" sz="2400" dirty="0" smtClean="0">
                <a:latin typeface="Tw Cen MT" panose="020B0602020104020603" pitchFamily="34" charset="0"/>
              </a:rPr>
              <a:t>3. 	</a:t>
            </a:r>
            <a:r>
              <a:rPr lang="en-US" sz="2400" b="1" i="1" dirty="0" smtClean="0">
                <a:latin typeface="Tw Cen MT" panose="020B0602020104020603" pitchFamily="34" charset="0"/>
              </a:rPr>
              <a:t>headspace</a:t>
            </a:r>
            <a:endParaRPr lang="en-US" sz="2400" b="1" i="1" dirty="0">
              <a:latin typeface="Tw Cen MT" panose="020B0602020104020603" pitchFamily="34" charset="0"/>
            </a:endParaRPr>
          </a:p>
          <a:p>
            <a:r>
              <a:rPr lang="en-US" sz="2400" dirty="0">
                <a:latin typeface="Tw Cen MT" panose="020B0602020104020603" pitchFamily="34" charset="0"/>
              </a:rPr>
              <a:t>	Amount: $572,273</a:t>
            </a:r>
          </a:p>
          <a:p>
            <a:r>
              <a:rPr lang="en-US" sz="2400" dirty="0">
                <a:latin typeface="Tw Cen MT" panose="020B0602020104020603" pitchFamily="34" charset="0"/>
              </a:rPr>
              <a:t>	Ramp up Phase: 8 </a:t>
            </a:r>
            <a:r>
              <a:rPr lang="en-US" sz="2400" dirty="0" smtClean="0">
                <a:latin typeface="Tw Cen MT" panose="020B0602020104020603" pitchFamily="34" charset="0"/>
              </a:rPr>
              <a:t>months</a:t>
            </a:r>
            <a:endParaRPr lang="en-US" sz="2400" dirty="0" smtClean="0">
              <a:latin typeface="Tw Cen MT" panose="020B0602020104020603" pitchFamily="34" charset="0"/>
            </a:endParaRPr>
          </a:p>
          <a:p>
            <a:pPr indent="-257175"/>
            <a:r>
              <a:rPr lang="en-US" sz="2400" dirty="0" smtClean="0">
                <a:latin typeface="Tw Cen MT" panose="020B0602020104020603" pitchFamily="34" charset="0"/>
              </a:rPr>
              <a:t>4. 	</a:t>
            </a:r>
            <a:r>
              <a:rPr lang="en-US" sz="2400" b="1" dirty="0" smtClean="0">
                <a:latin typeface="Tw Cen MT" panose="020B0602020104020603" pitchFamily="34" charset="0"/>
              </a:rPr>
              <a:t>Psychiatric </a:t>
            </a:r>
            <a:r>
              <a:rPr lang="en-US" sz="2400" b="1" dirty="0" smtClean="0">
                <a:latin typeface="Tw Cen MT" panose="020B0602020104020603" pitchFamily="34" charset="0"/>
              </a:rPr>
              <a:t>Emergency Response Team (PERT) and Peer Linkage</a:t>
            </a:r>
          </a:p>
          <a:p>
            <a:pPr indent="-257175"/>
            <a:r>
              <a:rPr lang="en-US" sz="2400" b="1" dirty="0">
                <a:latin typeface="Tw Cen MT" panose="020B0602020104020603" pitchFamily="34" charset="0"/>
              </a:rPr>
              <a:t>	</a:t>
            </a:r>
            <a:r>
              <a:rPr lang="en-US" sz="2400" dirty="0" smtClean="0">
                <a:latin typeface="Tw Cen MT" panose="020B0602020104020603" pitchFamily="34" charset="0"/>
              </a:rPr>
              <a:t>Amount: $3,688,511</a:t>
            </a:r>
          </a:p>
          <a:p>
            <a:pPr indent="-257175"/>
            <a:r>
              <a:rPr lang="en-US" sz="2400" b="1" dirty="0">
                <a:latin typeface="Tw Cen MT" panose="020B0602020104020603" pitchFamily="34" charset="0"/>
              </a:rPr>
              <a:t>	</a:t>
            </a:r>
            <a:r>
              <a:rPr lang="en-US" sz="2400" dirty="0" smtClean="0">
                <a:latin typeface="Tw Cen MT" panose="020B0602020104020603" pitchFamily="34" charset="0"/>
              </a:rPr>
              <a:t>Project Length: 24 </a:t>
            </a:r>
            <a:r>
              <a:rPr lang="en-US" sz="2400" dirty="0" smtClean="0">
                <a:latin typeface="Tw Cen MT" panose="020B0602020104020603" pitchFamily="34" charset="0"/>
              </a:rPr>
              <a:t>months</a:t>
            </a:r>
            <a:endParaRPr lang="en-US" sz="2400" dirty="0" smtClean="0">
              <a:latin typeface="Tw Cen MT" panose="020B0602020104020603" pitchFamily="34" charset="0"/>
            </a:endParaRPr>
          </a:p>
        </p:txBody>
      </p:sp>
    </p:spTree>
    <p:extLst>
      <p:ext uri="{BB962C8B-B14F-4D97-AF65-F5344CB8AC3E}">
        <p14:creationId xmlns:p14="http://schemas.microsoft.com/office/powerpoint/2010/main" val="30907190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a:xfrm>
            <a:off x="457200" y="456008"/>
            <a:ext cx="8305800" cy="932596"/>
          </a:xfrm>
        </p:spPr>
        <p:txBody>
          <a:bodyPr>
            <a:normAutofit/>
          </a:bodyPr>
          <a:lstStyle/>
          <a:p>
            <a:pPr algn="ctr"/>
            <a:r>
              <a:rPr lang="en-US" sz="3200" dirty="0" smtClean="0">
                <a:solidFill>
                  <a:srgbClr val="0070C0"/>
                </a:solidFill>
                <a:latin typeface="Tw Cen MT" panose="020B0602020104020603" pitchFamily="34" charset="0"/>
              </a:rPr>
              <a:t>Leading through our values</a:t>
            </a:r>
            <a:endParaRPr lang="en-US" sz="3200" dirty="0">
              <a:solidFill>
                <a:srgbClr val="0070C0"/>
              </a:solidFill>
              <a:latin typeface="Tw Cen MT" panose="020B0602020104020603" pitchFamily="34" charset="0"/>
            </a:endParaRPr>
          </a:p>
        </p:txBody>
      </p:sp>
      <p:sp>
        <p:nvSpPr>
          <p:cNvPr id="2" name="Content Placeholder 1"/>
          <p:cNvSpPr>
            <a:spLocks noGrp="1"/>
          </p:cNvSpPr>
          <p:nvPr>
            <p:ph idx="4294967295"/>
          </p:nvPr>
        </p:nvSpPr>
        <p:spPr>
          <a:xfrm>
            <a:off x="381000" y="1490949"/>
            <a:ext cx="8382000" cy="4114800"/>
          </a:xfrm>
          <a:prstGeom prst="rect">
            <a:avLst/>
          </a:prstGeom>
        </p:spPr>
        <p:txBody>
          <a:bodyPr>
            <a:noAutofit/>
          </a:bodyPr>
          <a:lstStyle/>
          <a:p>
            <a:pPr marL="457200" lvl="1" indent="0" algn="ctr">
              <a:lnSpc>
                <a:spcPct val="100000"/>
              </a:lnSpc>
              <a:spcBef>
                <a:spcPts val="0"/>
              </a:spcBef>
              <a:spcAft>
                <a:spcPts val="0"/>
              </a:spcAft>
              <a:buNone/>
            </a:pPr>
            <a:r>
              <a:rPr lang="en-US" sz="3200" dirty="0" smtClean="0">
                <a:solidFill>
                  <a:srgbClr val="006E8E"/>
                </a:solidFill>
                <a:latin typeface="Tw Cen MT" panose="020B0602020104020603" pitchFamily="34" charset="0"/>
                <a:cs typeface="Arial" panose="020B0604020202020204" pitchFamily="34" charset="0"/>
              </a:rPr>
              <a:t>Supporting Wellness and Recovery =</a:t>
            </a:r>
          </a:p>
          <a:p>
            <a:pPr marL="457200" lvl="1" indent="0" algn="ctr">
              <a:lnSpc>
                <a:spcPct val="100000"/>
              </a:lnSpc>
              <a:spcBef>
                <a:spcPts val="0"/>
              </a:spcBef>
              <a:spcAft>
                <a:spcPts val="0"/>
              </a:spcAft>
              <a:buNone/>
            </a:pPr>
            <a:endParaRPr lang="en-US" sz="1800" dirty="0">
              <a:solidFill>
                <a:srgbClr val="006E8E"/>
              </a:solidFill>
              <a:latin typeface="Tw Cen MT" panose="020B0602020104020603" pitchFamily="34" charset="0"/>
              <a:cs typeface="Arial" panose="020B0604020202020204" pitchFamily="34" charset="0"/>
            </a:endParaRPr>
          </a:p>
          <a:p>
            <a:pPr marL="457200" lvl="1" indent="0" algn="ctr">
              <a:lnSpc>
                <a:spcPct val="100000"/>
              </a:lnSpc>
              <a:spcBef>
                <a:spcPts val="0"/>
              </a:spcBef>
              <a:spcAft>
                <a:spcPts val="0"/>
              </a:spcAft>
              <a:buNone/>
            </a:pPr>
            <a:r>
              <a:rPr lang="en-US" sz="3200" dirty="0" smtClean="0">
                <a:solidFill>
                  <a:srgbClr val="006E8E"/>
                </a:solidFill>
                <a:latin typeface="Tw Cen MT" panose="020B0602020104020603" pitchFamily="34" charset="0"/>
                <a:cs typeface="Arial" panose="020B0604020202020204" pitchFamily="34" charset="0"/>
              </a:rPr>
              <a:t>Better Health for All</a:t>
            </a:r>
          </a:p>
          <a:p>
            <a:pPr marL="457200" lvl="1" indent="0" algn="ctr">
              <a:lnSpc>
                <a:spcPct val="100000"/>
              </a:lnSpc>
              <a:spcBef>
                <a:spcPts val="0"/>
              </a:spcBef>
              <a:spcAft>
                <a:spcPts val="0"/>
              </a:spcAft>
              <a:buNone/>
            </a:pPr>
            <a:endParaRPr lang="en-US" sz="1800" dirty="0">
              <a:latin typeface="Tw Cen MT" panose="020B0602020104020603" pitchFamily="34" charset="0"/>
              <a:cs typeface="Arial" panose="020B0604020202020204" pitchFamily="34" charset="0"/>
            </a:endParaRPr>
          </a:p>
          <a:p>
            <a:pPr marL="457200" lvl="1" indent="0" algn="ctr">
              <a:lnSpc>
                <a:spcPct val="100000"/>
              </a:lnSpc>
              <a:spcBef>
                <a:spcPts val="0"/>
              </a:spcBef>
              <a:spcAft>
                <a:spcPts val="0"/>
              </a:spcAft>
              <a:buNone/>
            </a:pPr>
            <a:r>
              <a:rPr lang="en-US" dirty="0" smtClean="0">
                <a:latin typeface="Tw Cen MT" panose="020B0602020104020603" pitchFamily="34" charset="0"/>
                <a:cs typeface="Arial" panose="020B0604020202020204" pitchFamily="34" charset="0"/>
              </a:rPr>
              <a:t>Consumer and Family Voice</a:t>
            </a:r>
          </a:p>
          <a:p>
            <a:pPr marL="457200" lvl="1" indent="0" algn="ctr">
              <a:lnSpc>
                <a:spcPct val="100000"/>
              </a:lnSpc>
              <a:spcBef>
                <a:spcPts val="0"/>
              </a:spcBef>
              <a:spcAft>
                <a:spcPts val="0"/>
              </a:spcAft>
              <a:buNone/>
            </a:pPr>
            <a:endParaRPr lang="en-US" sz="1000" dirty="0">
              <a:latin typeface="Tw Cen MT" panose="020B0602020104020603" pitchFamily="34" charset="0"/>
              <a:cs typeface="Arial" panose="020B0604020202020204" pitchFamily="34" charset="0"/>
            </a:endParaRPr>
          </a:p>
          <a:p>
            <a:pPr marL="457200" lvl="1" indent="0" algn="ctr">
              <a:lnSpc>
                <a:spcPct val="100000"/>
              </a:lnSpc>
              <a:spcBef>
                <a:spcPts val="0"/>
              </a:spcBef>
              <a:spcAft>
                <a:spcPts val="0"/>
              </a:spcAft>
              <a:buNone/>
            </a:pPr>
            <a:r>
              <a:rPr lang="en-US" dirty="0" smtClean="0">
                <a:latin typeface="Tw Cen MT" panose="020B0602020104020603" pitchFamily="34" charset="0"/>
                <a:cs typeface="Arial" panose="020B0604020202020204" pitchFamily="34" charset="0"/>
              </a:rPr>
              <a:t>Wellness and Recovery</a:t>
            </a:r>
          </a:p>
          <a:p>
            <a:pPr marL="457200" lvl="1" indent="0" algn="ctr">
              <a:lnSpc>
                <a:spcPct val="100000"/>
              </a:lnSpc>
              <a:spcBef>
                <a:spcPts val="0"/>
              </a:spcBef>
              <a:spcAft>
                <a:spcPts val="0"/>
              </a:spcAft>
              <a:buNone/>
            </a:pPr>
            <a:endParaRPr lang="en-US" sz="1000" dirty="0">
              <a:latin typeface="Tw Cen MT" panose="020B0602020104020603" pitchFamily="34" charset="0"/>
              <a:cs typeface="Arial" panose="020B0604020202020204" pitchFamily="34" charset="0"/>
            </a:endParaRPr>
          </a:p>
          <a:p>
            <a:pPr marL="457200" lvl="1" indent="0" algn="ctr">
              <a:lnSpc>
                <a:spcPct val="100000"/>
              </a:lnSpc>
              <a:spcBef>
                <a:spcPts val="0"/>
              </a:spcBef>
              <a:spcAft>
                <a:spcPts val="0"/>
              </a:spcAft>
              <a:buNone/>
            </a:pPr>
            <a:r>
              <a:rPr lang="en-US" dirty="0" smtClean="0">
                <a:latin typeface="Tw Cen MT" panose="020B0602020104020603" pitchFamily="34" charset="0"/>
                <a:cs typeface="Arial" panose="020B0604020202020204" pitchFamily="34" charset="0"/>
              </a:rPr>
              <a:t>Co-Occurring Capable</a:t>
            </a:r>
          </a:p>
          <a:p>
            <a:pPr marL="457200" lvl="1" indent="0" algn="ctr">
              <a:lnSpc>
                <a:spcPct val="100000"/>
              </a:lnSpc>
              <a:spcBef>
                <a:spcPts val="0"/>
              </a:spcBef>
              <a:spcAft>
                <a:spcPts val="0"/>
              </a:spcAft>
              <a:buNone/>
            </a:pPr>
            <a:endParaRPr lang="en-US" sz="1000" dirty="0" smtClean="0">
              <a:latin typeface="Tw Cen MT" panose="020B0602020104020603" pitchFamily="34" charset="0"/>
              <a:cs typeface="Arial" panose="020B0604020202020204" pitchFamily="34" charset="0"/>
            </a:endParaRPr>
          </a:p>
          <a:p>
            <a:pPr marL="457200" lvl="1" indent="0" algn="ctr">
              <a:lnSpc>
                <a:spcPct val="100000"/>
              </a:lnSpc>
              <a:spcBef>
                <a:spcPts val="0"/>
              </a:spcBef>
              <a:spcAft>
                <a:spcPts val="0"/>
              </a:spcAft>
              <a:buNone/>
            </a:pPr>
            <a:r>
              <a:rPr lang="en-US" dirty="0" smtClean="0">
                <a:latin typeface="Tw Cen MT" panose="020B0602020104020603" pitchFamily="34" charset="0"/>
                <a:cs typeface="Arial" panose="020B0604020202020204" pitchFamily="34" charset="0"/>
              </a:rPr>
              <a:t>Trauma-Informed</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761" y="5810440"/>
            <a:ext cx="2809962" cy="818959"/>
          </a:xfrm>
          <a:prstGeom prst="rect">
            <a:avLst/>
          </a:prstGeom>
        </p:spPr>
      </p:pic>
    </p:spTree>
    <p:extLst>
      <p:ext uri="{BB962C8B-B14F-4D97-AF65-F5344CB8AC3E}">
        <p14:creationId xmlns:p14="http://schemas.microsoft.com/office/powerpoint/2010/main" val="17471092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a:xfrm>
            <a:off x="374573" y="368788"/>
            <a:ext cx="8617027" cy="932596"/>
          </a:xfrm>
        </p:spPr>
        <p:txBody>
          <a:bodyPr>
            <a:normAutofit/>
          </a:bodyPr>
          <a:lstStyle/>
          <a:p>
            <a:r>
              <a:rPr lang="en-US" sz="3200" dirty="0" smtClean="0">
                <a:solidFill>
                  <a:srgbClr val="0070C0"/>
                </a:solidFill>
                <a:latin typeface="Tw Cen MT" panose="020B0602020104020603" pitchFamily="34" charset="0"/>
              </a:rPr>
              <a:t>Santa Clara County’s Faith Communities</a:t>
            </a:r>
            <a:endParaRPr lang="en-US" sz="3200" dirty="0">
              <a:solidFill>
                <a:srgbClr val="0070C0"/>
              </a:solidFill>
              <a:latin typeface="Tw Cen MT" panose="020B0602020104020603" pitchFamily="34" charset="0"/>
            </a:endParaRPr>
          </a:p>
        </p:txBody>
      </p:sp>
      <p:sp>
        <p:nvSpPr>
          <p:cNvPr id="2" name="Content Placeholder 1"/>
          <p:cNvSpPr>
            <a:spLocks noGrp="1"/>
          </p:cNvSpPr>
          <p:nvPr>
            <p:ph idx="4294967295"/>
          </p:nvPr>
        </p:nvSpPr>
        <p:spPr>
          <a:xfrm>
            <a:off x="457200" y="1451422"/>
            <a:ext cx="8212238" cy="4429878"/>
          </a:xfrm>
          <a:prstGeom prst="rect">
            <a:avLst/>
          </a:prstGeom>
        </p:spPr>
        <p:txBody>
          <a:bodyPr>
            <a:noAutofit/>
          </a:bodyPr>
          <a:lstStyle/>
          <a:p>
            <a:pPr lvl="1">
              <a:lnSpc>
                <a:spcPct val="100000"/>
              </a:lnSpc>
              <a:spcBef>
                <a:spcPts val="0"/>
              </a:spcBef>
              <a:spcAft>
                <a:spcPts val="0"/>
              </a:spcAft>
              <a:buFont typeface="Arial" panose="020B0604020202020204" pitchFamily="34" charset="0"/>
              <a:buChar char="•"/>
            </a:pPr>
            <a:r>
              <a:rPr lang="en-US" sz="1800" dirty="0">
                <a:latin typeface="Tw Cen MT" panose="020B0602020104020603" pitchFamily="34" charset="0"/>
              </a:rPr>
              <a:t>40% of Santa Clara County’s population stated belonging to a faith </a:t>
            </a:r>
            <a:r>
              <a:rPr lang="en-US" sz="1800" dirty="0" smtClean="0">
                <a:latin typeface="Tw Cen MT" panose="020B0602020104020603" pitchFamily="34" charset="0"/>
              </a:rPr>
              <a:t>group (over </a:t>
            </a:r>
            <a:r>
              <a:rPr lang="en-US" sz="1800" dirty="0">
                <a:latin typeface="Tw Cen MT" panose="020B0602020104020603" pitchFamily="34" charset="0"/>
              </a:rPr>
              <a:t>670,000 </a:t>
            </a:r>
            <a:r>
              <a:rPr lang="en-US" sz="1800" dirty="0" smtClean="0">
                <a:latin typeface="Tw Cen MT" panose="020B0602020104020603" pitchFamily="34" charset="0"/>
              </a:rPr>
              <a:t>residents)</a:t>
            </a:r>
          </a:p>
          <a:p>
            <a:pPr lvl="1">
              <a:lnSpc>
                <a:spcPct val="100000"/>
              </a:lnSpc>
              <a:spcBef>
                <a:spcPts val="0"/>
              </a:spcBef>
              <a:spcAft>
                <a:spcPts val="0"/>
              </a:spcAft>
              <a:buFont typeface="Arial" panose="020B0604020202020204" pitchFamily="34" charset="0"/>
              <a:buChar char="•"/>
            </a:pPr>
            <a:endParaRPr lang="en-US" sz="1400" dirty="0" smtClean="0">
              <a:latin typeface="Arial" panose="020B0604020202020204" pitchFamily="34" charset="0"/>
              <a:cs typeface="Arial" panose="020B0604020202020204" pitchFamily="34" charset="0"/>
            </a:endParaRPr>
          </a:p>
        </p:txBody>
      </p:sp>
      <p:graphicFrame>
        <p:nvGraphicFramePr>
          <p:cNvPr id="13" name="Chart 12"/>
          <p:cNvGraphicFramePr/>
          <p:nvPr>
            <p:extLst>
              <p:ext uri="{D42A27DB-BD31-4B8C-83A1-F6EECF244321}">
                <p14:modId xmlns:p14="http://schemas.microsoft.com/office/powerpoint/2010/main" val="940925371"/>
              </p:ext>
            </p:extLst>
          </p:nvPr>
        </p:nvGraphicFramePr>
        <p:xfrm>
          <a:off x="457200" y="2200489"/>
          <a:ext cx="7924800" cy="3957810"/>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Box 13"/>
          <p:cNvSpPr txBox="1"/>
          <p:nvPr/>
        </p:nvSpPr>
        <p:spPr>
          <a:xfrm>
            <a:off x="738130" y="5881300"/>
            <a:ext cx="5864452" cy="276999"/>
          </a:xfrm>
          <a:prstGeom prst="rect">
            <a:avLst/>
          </a:prstGeom>
          <a:noFill/>
        </p:spPr>
        <p:txBody>
          <a:bodyPr wrap="square" rtlCol="0">
            <a:spAutoFit/>
          </a:bodyPr>
          <a:lstStyle/>
          <a:p>
            <a:r>
              <a:rPr lang="en-US" sz="1000" dirty="0" smtClean="0">
                <a:latin typeface="Tw Cen MT" panose="020B0602020104020603" pitchFamily="34" charset="0"/>
              </a:rPr>
              <a:t>Source: Center for Religion and Civic Culture University of South California, 2015</a:t>
            </a:r>
            <a:r>
              <a:rPr lang="en-US" sz="1200" dirty="0" smtClean="0">
                <a:latin typeface="Tw Cen MT" panose="020B0602020104020603" pitchFamily="34" charset="0"/>
              </a:rPr>
              <a:t>.</a:t>
            </a:r>
            <a:endParaRPr lang="en-US" sz="1200" dirty="0">
              <a:latin typeface="Tw Cen MT" panose="020B0602020104020603" pitchFamily="34" charset="0"/>
            </a:endParaRPr>
          </a:p>
        </p:txBody>
      </p:sp>
    </p:spTree>
    <p:extLst>
      <p:ext uri="{BB962C8B-B14F-4D97-AF65-F5344CB8AC3E}">
        <p14:creationId xmlns:p14="http://schemas.microsoft.com/office/powerpoint/2010/main" val="38558423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a:xfrm>
            <a:off x="381000" y="286604"/>
            <a:ext cx="8305800" cy="932596"/>
          </a:xfrm>
        </p:spPr>
        <p:txBody>
          <a:bodyPr>
            <a:normAutofit fontScale="90000"/>
          </a:bodyPr>
          <a:lstStyle/>
          <a:p>
            <a:r>
              <a:rPr lang="en-US" sz="3200" dirty="0" smtClean="0">
                <a:solidFill>
                  <a:srgbClr val="0070C0"/>
                </a:solidFill>
                <a:latin typeface="Tw Cen MT" panose="020B0602020104020603" pitchFamily="34" charset="0"/>
              </a:rPr>
              <a:t>Faith Communities – Behavioral Health Services Partnership</a:t>
            </a:r>
            <a:endParaRPr lang="en-US" sz="3200" dirty="0">
              <a:solidFill>
                <a:srgbClr val="0070C0"/>
              </a:solidFill>
              <a:latin typeface="Tw Cen MT" panose="020B0602020104020603" pitchFamily="34" charset="0"/>
            </a:endParaRPr>
          </a:p>
        </p:txBody>
      </p:sp>
      <p:sp>
        <p:nvSpPr>
          <p:cNvPr id="2" name="Content Placeholder 1"/>
          <p:cNvSpPr>
            <a:spLocks noGrp="1"/>
          </p:cNvSpPr>
          <p:nvPr>
            <p:ph idx="4294967295"/>
          </p:nvPr>
        </p:nvSpPr>
        <p:spPr>
          <a:xfrm>
            <a:off x="381000" y="1471401"/>
            <a:ext cx="8382000" cy="4674755"/>
          </a:xfrm>
          <a:prstGeom prst="rect">
            <a:avLst/>
          </a:prstGeom>
        </p:spPr>
        <p:txBody>
          <a:bodyPr>
            <a:noAutofit/>
          </a:bodyPr>
          <a:lstStyle/>
          <a:p>
            <a:pPr lvl="1">
              <a:lnSpc>
                <a:spcPct val="100000"/>
              </a:lnSpc>
              <a:spcBef>
                <a:spcPts val="0"/>
              </a:spcBef>
              <a:spcAft>
                <a:spcPts val="0"/>
              </a:spcAft>
              <a:buFont typeface="Wingdings" panose="05000000000000000000" pitchFamily="2" charset="2"/>
              <a:buChar char="§"/>
            </a:pPr>
            <a:r>
              <a:rPr lang="en-US" sz="2400" dirty="0" smtClean="0">
                <a:latin typeface="Tw Cen MT" panose="020B0602020104020603" pitchFamily="34" charset="0"/>
                <a:cs typeface="Arial" panose="020B0604020202020204" pitchFamily="34" charset="0"/>
              </a:rPr>
              <a:t>Faith </a:t>
            </a:r>
            <a:r>
              <a:rPr lang="en-US" sz="2400" dirty="0">
                <a:latin typeface="Tw Cen MT" panose="020B0602020104020603" pitchFamily="34" charset="0"/>
                <a:cs typeface="Arial" panose="020B0604020202020204" pitchFamily="34" charset="0"/>
              </a:rPr>
              <a:t>c</a:t>
            </a:r>
            <a:r>
              <a:rPr lang="en-US" sz="2400" dirty="0" smtClean="0">
                <a:latin typeface="Tw Cen MT" panose="020B0602020104020603" pitchFamily="34" charset="0"/>
                <a:cs typeface="Arial" panose="020B0604020202020204" pitchFamily="34" charset="0"/>
              </a:rPr>
              <a:t>ommunity leaders are often </a:t>
            </a:r>
            <a:r>
              <a:rPr lang="en-US" sz="2400" dirty="0">
                <a:latin typeface="Tw Cen MT" panose="020B0602020104020603" pitchFamily="34" charset="0"/>
                <a:cs typeface="Arial" panose="020B0604020202020204" pitchFamily="34" charset="0"/>
              </a:rPr>
              <a:t>s</a:t>
            </a:r>
            <a:r>
              <a:rPr lang="en-US" sz="2400" dirty="0" smtClean="0">
                <a:latin typeface="Tw Cen MT" panose="020B0602020104020603" pitchFamily="34" charset="0"/>
                <a:cs typeface="Arial" panose="020B0604020202020204" pitchFamily="34" charset="0"/>
              </a:rPr>
              <a:t>ought first among faith communities for behavioral </a:t>
            </a:r>
            <a:r>
              <a:rPr lang="en-US" sz="2400" dirty="0">
                <a:latin typeface="Tw Cen MT" panose="020B0602020104020603" pitchFamily="34" charset="0"/>
                <a:cs typeface="Arial" panose="020B0604020202020204" pitchFamily="34" charset="0"/>
              </a:rPr>
              <a:t>h</a:t>
            </a:r>
            <a:r>
              <a:rPr lang="en-US" sz="2400" dirty="0" smtClean="0">
                <a:latin typeface="Tw Cen MT" panose="020B0602020104020603" pitchFamily="34" charset="0"/>
                <a:cs typeface="Arial" panose="020B0604020202020204" pitchFamily="34" charset="0"/>
              </a:rPr>
              <a:t>ealth needs</a:t>
            </a:r>
          </a:p>
          <a:p>
            <a:pPr lvl="1">
              <a:lnSpc>
                <a:spcPct val="100000"/>
              </a:lnSpc>
              <a:spcBef>
                <a:spcPts val="0"/>
              </a:spcBef>
              <a:spcAft>
                <a:spcPts val="0"/>
              </a:spcAft>
              <a:buFont typeface="Wingdings" panose="05000000000000000000" pitchFamily="2" charset="2"/>
              <a:buChar char="§"/>
            </a:pPr>
            <a:r>
              <a:rPr lang="en-US" sz="2400" dirty="0" smtClean="0">
                <a:latin typeface="Tw Cen MT" panose="020B0602020104020603" pitchFamily="34" charset="0"/>
                <a:cs typeface="Arial" panose="020B0604020202020204" pitchFamily="34" charset="0"/>
              </a:rPr>
              <a:t>Faith </a:t>
            </a:r>
            <a:r>
              <a:rPr lang="en-US" sz="2400" dirty="0">
                <a:latin typeface="Tw Cen MT" panose="020B0602020104020603" pitchFamily="34" charset="0"/>
                <a:cs typeface="Arial" panose="020B0604020202020204" pitchFamily="34" charset="0"/>
              </a:rPr>
              <a:t>community leaders are </a:t>
            </a:r>
            <a:r>
              <a:rPr lang="en-US" sz="2400" dirty="0" smtClean="0">
                <a:latin typeface="Tw Cen MT" panose="020B0602020104020603" pitchFamily="34" charset="0"/>
                <a:cs typeface="Arial" panose="020B0604020202020204" pitchFamily="34" charset="0"/>
              </a:rPr>
              <a:t>often gatekeepers or </a:t>
            </a:r>
            <a:r>
              <a:rPr lang="en-US" sz="2400" dirty="0">
                <a:latin typeface="Tw Cen MT" panose="020B0602020104020603" pitchFamily="34" charset="0"/>
                <a:cs typeface="Arial" panose="020B0604020202020204" pitchFamily="34" charset="0"/>
              </a:rPr>
              <a:t>“first responders” when individuals and families </a:t>
            </a:r>
            <a:r>
              <a:rPr lang="en-US" sz="2400" dirty="0" smtClean="0">
                <a:latin typeface="Tw Cen MT" panose="020B0602020104020603" pitchFamily="34" charset="0"/>
                <a:cs typeface="Arial" panose="020B0604020202020204" pitchFamily="34" charset="0"/>
              </a:rPr>
              <a:t>face mental </a:t>
            </a:r>
            <a:r>
              <a:rPr lang="en-US" sz="2400" dirty="0">
                <a:latin typeface="Tw Cen MT" panose="020B0602020104020603" pitchFamily="34" charset="0"/>
                <a:cs typeface="Arial" panose="020B0604020202020204" pitchFamily="34" charset="0"/>
              </a:rPr>
              <a:t>health or substance use </a:t>
            </a:r>
            <a:r>
              <a:rPr lang="en-US" sz="2400" dirty="0" smtClean="0">
                <a:latin typeface="Tw Cen MT" panose="020B0602020104020603" pitchFamily="34" charset="0"/>
                <a:cs typeface="Arial" panose="020B0604020202020204" pitchFamily="34" charset="0"/>
              </a:rPr>
              <a:t>problems </a:t>
            </a:r>
          </a:p>
          <a:p>
            <a:pPr lvl="1">
              <a:lnSpc>
                <a:spcPct val="100000"/>
              </a:lnSpc>
              <a:spcBef>
                <a:spcPts val="0"/>
              </a:spcBef>
              <a:spcAft>
                <a:spcPts val="0"/>
              </a:spcAft>
              <a:buFont typeface="Wingdings" panose="05000000000000000000" pitchFamily="2" charset="2"/>
              <a:buChar char="§"/>
            </a:pPr>
            <a:r>
              <a:rPr lang="en-US" sz="2400" dirty="0" smtClean="0">
                <a:latin typeface="Tw Cen MT" panose="020B0602020104020603" pitchFamily="34" charset="0"/>
                <a:cs typeface="Arial" panose="020B0604020202020204" pitchFamily="34" charset="0"/>
              </a:rPr>
              <a:t>Faith community </a:t>
            </a:r>
            <a:r>
              <a:rPr lang="en-US" sz="2400" dirty="0">
                <a:latin typeface="Tw Cen MT" panose="020B0602020104020603" pitchFamily="34" charset="0"/>
                <a:cs typeface="Arial" panose="020B0604020202020204" pitchFamily="34" charset="0"/>
              </a:rPr>
              <a:t>leaders can increase their </a:t>
            </a:r>
            <a:r>
              <a:rPr lang="en-US" sz="2400" dirty="0" smtClean="0">
                <a:latin typeface="Tw Cen MT" panose="020B0602020104020603" pitchFamily="34" charset="0"/>
                <a:cs typeface="Arial" panose="020B0604020202020204" pitchFamily="34" charset="0"/>
              </a:rPr>
              <a:t>understanding of </a:t>
            </a:r>
            <a:r>
              <a:rPr lang="en-US" sz="2400" dirty="0">
                <a:latin typeface="Tw Cen MT" panose="020B0602020104020603" pitchFamily="34" charset="0"/>
                <a:cs typeface="Arial" panose="020B0604020202020204" pitchFamily="34" charset="0"/>
              </a:rPr>
              <a:t>the best </a:t>
            </a:r>
            <a:r>
              <a:rPr lang="en-US" sz="2400" dirty="0" smtClean="0">
                <a:latin typeface="Tw Cen MT" panose="020B0602020104020603" pitchFamily="34" charset="0"/>
                <a:cs typeface="Arial" panose="020B0604020202020204" pitchFamily="34" charset="0"/>
              </a:rPr>
              <a:t>practices and approaches to support consumers </a:t>
            </a:r>
          </a:p>
          <a:p>
            <a:pPr lvl="1">
              <a:lnSpc>
                <a:spcPct val="100000"/>
              </a:lnSpc>
              <a:spcBef>
                <a:spcPts val="0"/>
              </a:spcBef>
              <a:spcAft>
                <a:spcPts val="0"/>
              </a:spcAft>
              <a:buFont typeface="Wingdings" panose="05000000000000000000" pitchFamily="2" charset="2"/>
              <a:buChar char="§"/>
            </a:pPr>
            <a:r>
              <a:rPr lang="en-US" sz="2400" dirty="0" smtClean="0">
                <a:latin typeface="Tw Cen MT" panose="020B0602020104020603" pitchFamily="34" charset="0"/>
                <a:cs typeface="Arial" panose="020B0604020202020204" pitchFamily="34" charset="0"/>
              </a:rPr>
              <a:t>Behavioral health direct care providers can increase </a:t>
            </a:r>
            <a:r>
              <a:rPr lang="en-US" sz="2400" dirty="0">
                <a:latin typeface="Tw Cen MT" panose="020B0602020104020603" pitchFamily="34" charset="0"/>
                <a:cs typeface="Arial" panose="020B0604020202020204" pitchFamily="34" charset="0"/>
              </a:rPr>
              <a:t>their understanding of the role of </a:t>
            </a:r>
            <a:r>
              <a:rPr lang="en-US" sz="2400" dirty="0" smtClean="0">
                <a:latin typeface="Tw Cen MT" panose="020B0602020104020603" pitchFamily="34" charset="0"/>
                <a:cs typeface="Arial" panose="020B0604020202020204" pitchFamily="34" charset="0"/>
              </a:rPr>
              <a:t>spirituality in long-term wellness and recovery</a:t>
            </a:r>
          </a:p>
        </p:txBody>
      </p:sp>
      <p:sp>
        <p:nvSpPr>
          <p:cNvPr id="4" name="TextBox 3"/>
          <p:cNvSpPr txBox="1"/>
          <p:nvPr/>
        </p:nvSpPr>
        <p:spPr>
          <a:xfrm>
            <a:off x="609600" y="5791200"/>
            <a:ext cx="6477000" cy="461665"/>
          </a:xfrm>
          <a:prstGeom prst="rect">
            <a:avLst/>
          </a:prstGeom>
          <a:noFill/>
        </p:spPr>
        <p:txBody>
          <a:bodyPr wrap="square" rtlCol="0">
            <a:spAutoFit/>
          </a:bodyPr>
          <a:lstStyle/>
          <a:p>
            <a:r>
              <a:rPr lang="en-US" sz="1200" dirty="0" smtClean="0">
                <a:latin typeface="Tw Cen MT" panose="020B0602020104020603" pitchFamily="34" charset="0"/>
              </a:rPr>
              <a:t>Source: psychiatry.org/faith</a:t>
            </a:r>
          </a:p>
          <a:p>
            <a:endParaRPr lang="en-US" sz="1200" dirty="0" smtClean="0">
              <a:latin typeface="Tw Cen MT" panose="020B0602020104020603" pitchFamily="34" charset="0"/>
            </a:endParaRPr>
          </a:p>
        </p:txBody>
      </p:sp>
    </p:spTree>
    <p:extLst>
      <p:ext uri="{BB962C8B-B14F-4D97-AF65-F5344CB8AC3E}">
        <p14:creationId xmlns:p14="http://schemas.microsoft.com/office/powerpoint/2010/main" val="35889898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a:xfrm>
            <a:off x="533400" y="286604"/>
            <a:ext cx="7848600" cy="1084996"/>
          </a:xfrm>
        </p:spPr>
        <p:txBody>
          <a:bodyPr>
            <a:normAutofit fontScale="90000"/>
          </a:bodyPr>
          <a:lstStyle/>
          <a:p>
            <a:r>
              <a:rPr lang="en-US" sz="3300" dirty="0" smtClean="0">
                <a:solidFill>
                  <a:srgbClr val="0070C0"/>
                </a:solidFill>
                <a:latin typeface="Tw Cen MT" panose="020B0602020104020603" pitchFamily="34" charset="0"/>
              </a:rPr>
              <a:t>Faith-Based Training and Supports Project</a:t>
            </a:r>
            <a:r>
              <a:rPr lang="en-US" sz="3300" dirty="0">
                <a:solidFill>
                  <a:srgbClr val="0070C0"/>
                </a:solidFill>
                <a:latin typeface="Tw Cen MT" panose="020B0602020104020603" pitchFamily="34" charset="0"/>
              </a:rPr>
              <a:t/>
            </a:r>
            <a:br>
              <a:rPr lang="en-US" sz="3300" dirty="0">
                <a:solidFill>
                  <a:srgbClr val="0070C0"/>
                </a:solidFill>
                <a:latin typeface="Tw Cen MT" panose="020B0602020104020603" pitchFamily="34" charset="0"/>
              </a:rPr>
            </a:br>
            <a:endParaRPr lang="en-US" sz="3300" i="1" dirty="0">
              <a:solidFill>
                <a:srgbClr val="0070C0"/>
              </a:solidFill>
              <a:latin typeface="Tw Cen MT" panose="020B0602020104020603" pitchFamily="34" charset="0"/>
            </a:endParaRPr>
          </a:p>
        </p:txBody>
      </p:sp>
      <p:sp>
        <p:nvSpPr>
          <p:cNvPr id="2" name="Content Placeholder 1"/>
          <p:cNvSpPr>
            <a:spLocks noGrp="1"/>
          </p:cNvSpPr>
          <p:nvPr>
            <p:ph idx="4294967295"/>
          </p:nvPr>
        </p:nvSpPr>
        <p:spPr>
          <a:xfrm>
            <a:off x="457199" y="1523999"/>
            <a:ext cx="8397433" cy="4656881"/>
          </a:xfrm>
          <a:prstGeom prst="rect">
            <a:avLst/>
          </a:prstGeom>
        </p:spPr>
        <p:txBody>
          <a:bodyPr>
            <a:normAutofit fontScale="62500" lnSpcReduction="20000"/>
          </a:bodyPr>
          <a:lstStyle/>
          <a:p>
            <a:pPr>
              <a:lnSpc>
                <a:spcPct val="120000"/>
              </a:lnSpc>
              <a:spcBef>
                <a:spcPts val="300"/>
              </a:spcBef>
              <a:spcAft>
                <a:spcPts val="300"/>
              </a:spcAft>
            </a:pPr>
            <a:r>
              <a:rPr lang="en-US" dirty="0" smtClean="0">
                <a:latin typeface="Tw Cen MT" panose="020B0602020104020603" pitchFamily="34" charset="0"/>
              </a:rPr>
              <a:t>Initiated by faith community leaders among the Santa Clara County Faith Based Collaborative, to educate faith communities about appropriate, supportive responses to those experiencing emerging and on-going behavioral health challenges</a:t>
            </a:r>
          </a:p>
          <a:p>
            <a:pPr>
              <a:lnSpc>
                <a:spcPct val="120000"/>
              </a:lnSpc>
              <a:spcBef>
                <a:spcPts val="300"/>
              </a:spcBef>
              <a:spcAft>
                <a:spcPts val="300"/>
              </a:spcAft>
            </a:pPr>
            <a:r>
              <a:rPr lang="en-US" dirty="0" smtClean="0">
                <a:latin typeface="Tw Cen MT" panose="020B0602020104020603" pitchFamily="34" charset="0"/>
              </a:rPr>
              <a:t>Community-led selection of Project Coordinators from diverse communities</a:t>
            </a:r>
          </a:p>
          <a:p>
            <a:pPr>
              <a:lnSpc>
                <a:spcPct val="120000"/>
              </a:lnSpc>
              <a:spcBef>
                <a:spcPts val="300"/>
              </a:spcBef>
              <a:spcAft>
                <a:spcPts val="300"/>
              </a:spcAft>
            </a:pPr>
            <a:r>
              <a:rPr lang="en-US" dirty="0" smtClean="0">
                <a:latin typeface="Tw Cen MT" panose="020B0602020104020603" pitchFamily="34" charset="0"/>
              </a:rPr>
              <a:t>Form a cohort of faith spiritual leaders and behavioral health direct care providers as an advisory group</a:t>
            </a:r>
          </a:p>
          <a:p>
            <a:pPr>
              <a:lnSpc>
                <a:spcPct val="120000"/>
              </a:lnSpc>
              <a:spcBef>
                <a:spcPts val="300"/>
              </a:spcBef>
              <a:spcAft>
                <a:spcPts val="300"/>
              </a:spcAft>
            </a:pPr>
            <a:r>
              <a:rPr lang="en-US" dirty="0" smtClean="0">
                <a:latin typeface="Tw Cen MT" panose="020B0602020104020603" pitchFamily="34" charset="0"/>
              </a:rPr>
              <a:t>Design and implement customized faith-based </a:t>
            </a:r>
            <a:r>
              <a:rPr lang="en-US" dirty="0">
                <a:latin typeface="Tw Cen MT" panose="020B0602020104020603" pitchFamily="34" charset="0"/>
              </a:rPr>
              <a:t>b</a:t>
            </a:r>
            <a:r>
              <a:rPr lang="en-US" dirty="0" smtClean="0">
                <a:latin typeface="Tw Cen MT" panose="020B0602020104020603" pitchFamily="34" charset="0"/>
              </a:rPr>
              <a:t>ehavioral </a:t>
            </a:r>
            <a:r>
              <a:rPr lang="en-US" dirty="0">
                <a:latin typeface="Tw Cen MT" panose="020B0602020104020603" pitchFamily="34" charset="0"/>
              </a:rPr>
              <a:t>h</a:t>
            </a:r>
            <a:r>
              <a:rPr lang="en-US" dirty="0" smtClean="0">
                <a:latin typeface="Tw Cen MT" panose="020B0602020104020603" pitchFamily="34" charset="0"/>
              </a:rPr>
              <a:t>ealth training for faith community leaders</a:t>
            </a:r>
          </a:p>
          <a:p>
            <a:pPr>
              <a:lnSpc>
                <a:spcPct val="120000"/>
              </a:lnSpc>
              <a:spcBef>
                <a:spcPts val="300"/>
              </a:spcBef>
              <a:spcAft>
                <a:spcPts val="300"/>
              </a:spcAft>
            </a:pPr>
            <a:r>
              <a:rPr lang="en-US" dirty="0" smtClean="0">
                <a:latin typeface="Tw Cen MT" panose="020B0602020104020603" pitchFamily="34" charset="0"/>
              </a:rPr>
              <a:t>Design and implement </a:t>
            </a:r>
            <a:r>
              <a:rPr lang="en-US" dirty="0">
                <a:latin typeface="Tw Cen MT" panose="020B0602020104020603" pitchFamily="34" charset="0"/>
              </a:rPr>
              <a:t>f</a:t>
            </a:r>
            <a:r>
              <a:rPr lang="en-US" dirty="0" smtClean="0">
                <a:latin typeface="Tw Cen MT" panose="020B0602020104020603" pitchFamily="34" charset="0"/>
              </a:rPr>
              <a:t>aith-informed workshop </a:t>
            </a:r>
            <a:r>
              <a:rPr lang="en-US" dirty="0">
                <a:latin typeface="Tw Cen MT" panose="020B0602020104020603" pitchFamily="34" charset="0"/>
              </a:rPr>
              <a:t>series </a:t>
            </a:r>
            <a:r>
              <a:rPr lang="en-US" dirty="0" smtClean="0">
                <a:latin typeface="Tw Cen MT" panose="020B0602020104020603" pitchFamily="34" charset="0"/>
              </a:rPr>
              <a:t>for behavioral health  direct care providers to learn about spirituality and faith in assisting faith communities</a:t>
            </a:r>
          </a:p>
          <a:p>
            <a:pPr>
              <a:lnSpc>
                <a:spcPct val="120000"/>
              </a:lnSpc>
              <a:spcBef>
                <a:spcPts val="300"/>
              </a:spcBef>
              <a:spcAft>
                <a:spcPts val="300"/>
              </a:spcAft>
            </a:pPr>
            <a:r>
              <a:rPr lang="en-US" dirty="0">
                <a:latin typeface="Tw Cen MT" panose="020B0602020104020603" pitchFamily="34" charset="0"/>
              </a:rPr>
              <a:t>24 month project</a:t>
            </a:r>
          </a:p>
          <a:p>
            <a:pPr>
              <a:lnSpc>
                <a:spcPct val="120000"/>
              </a:lnSpc>
              <a:spcBef>
                <a:spcPts val="300"/>
              </a:spcBef>
              <a:spcAft>
                <a:spcPts val="300"/>
              </a:spcAft>
            </a:pPr>
            <a:endParaRPr lang="en-US" dirty="0" smtClean="0">
              <a:latin typeface="Tw Cen MT" panose="020B0602020104020603" pitchFamily="34" charset="0"/>
            </a:endParaRPr>
          </a:p>
          <a:p>
            <a:pPr lvl="1">
              <a:lnSpc>
                <a:spcPct val="120000"/>
              </a:lnSpc>
              <a:spcBef>
                <a:spcPts val="300"/>
              </a:spcBef>
              <a:spcAft>
                <a:spcPts val="300"/>
              </a:spcAft>
            </a:pPr>
            <a:endParaRPr lang="en-US" dirty="0" smtClean="0">
              <a:latin typeface="Bell MT" panose="02020503060305020303" pitchFamily="18" charset="0"/>
            </a:endParaRPr>
          </a:p>
        </p:txBody>
      </p:sp>
    </p:spTree>
    <p:extLst>
      <p:ext uri="{BB962C8B-B14F-4D97-AF65-F5344CB8AC3E}">
        <p14:creationId xmlns:p14="http://schemas.microsoft.com/office/powerpoint/2010/main" val="37006711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a:xfrm>
            <a:off x="533400" y="286604"/>
            <a:ext cx="7848600" cy="1084996"/>
          </a:xfrm>
        </p:spPr>
        <p:txBody>
          <a:bodyPr>
            <a:normAutofit fontScale="90000"/>
          </a:bodyPr>
          <a:lstStyle/>
          <a:p>
            <a:r>
              <a:rPr lang="en-US" sz="3300" dirty="0" smtClean="0">
                <a:solidFill>
                  <a:srgbClr val="0070C0"/>
                </a:solidFill>
                <a:latin typeface="Tw Cen MT" panose="020B0602020104020603" pitchFamily="34" charset="0"/>
              </a:rPr>
              <a:t>Learning Goals</a:t>
            </a:r>
            <a:r>
              <a:rPr lang="en-US" sz="3300" dirty="0">
                <a:latin typeface="Tw Cen MT" panose="020B0602020104020603" pitchFamily="34" charset="0"/>
              </a:rPr>
              <a:t/>
            </a:r>
            <a:br>
              <a:rPr lang="en-US" sz="3300" dirty="0">
                <a:latin typeface="Tw Cen MT" panose="020B0602020104020603" pitchFamily="34" charset="0"/>
              </a:rPr>
            </a:br>
            <a:endParaRPr lang="en-US" sz="3300" i="1" dirty="0">
              <a:solidFill>
                <a:srgbClr val="0070C0"/>
              </a:solidFill>
              <a:latin typeface="Tw Cen MT" panose="020B0602020104020603" pitchFamily="34" charset="0"/>
            </a:endParaRPr>
          </a:p>
        </p:txBody>
      </p:sp>
      <p:sp>
        <p:nvSpPr>
          <p:cNvPr id="2" name="Content Placeholder 1"/>
          <p:cNvSpPr>
            <a:spLocks noGrp="1"/>
          </p:cNvSpPr>
          <p:nvPr>
            <p:ph idx="4294967295"/>
          </p:nvPr>
        </p:nvSpPr>
        <p:spPr>
          <a:xfrm>
            <a:off x="457200" y="980501"/>
            <a:ext cx="7574096" cy="5130932"/>
          </a:xfrm>
          <a:prstGeom prst="rect">
            <a:avLst/>
          </a:prstGeom>
        </p:spPr>
        <p:txBody>
          <a:bodyPr>
            <a:normAutofit/>
          </a:bodyPr>
          <a:lstStyle/>
          <a:p>
            <a:pPr lvl="1"/>
            <a:endParaRPr lang="en-US" sz="1600" dirty="0">
              <a:latin typeface="Bell MT" panose="02020503060305020303" pitchFamily="18" charset="0"/>
            </a:endParaRPr>
          </a:p>
          <a:p>
            <a:r>
              <a:rPr lang="en-US" sz="2700" dirty="0">
                <a:latin typeface="Tw Cen MT" panose="020B0602020104020603" pitchFamily="34" charset="0"/>
              </a:rPr>
              <a:t>Does a comprehensive faith-based behavioral health training improve faith community leaders’ knowledge, attitudes and behavior in the </a:t>
            </a:r>
            <a:r>
              <a:rPr lang="en-US" sz="2700" dirty="0" smtClean="0">
                <a:latin typeface="Tw Cen MT" panose="020B0602020104020603" pitchFamily="34" charset="0"/>
              </a:rPr>
              <a:t>identification, support </a:t>
            </a:r>
            <a:r>
              <a:rPr lang="en-US" sz="2700" dirty="0">
                <a:latin typeface="Tw Cen MT" panose="020B0602020104020603" pitchFamily="34" charset="0"/>
              </a:rPr>
              <a:t>and referral of individuals with behavioral health conditions? </a:t>
            </a:r>
          </a:p>
          <a:p>
            <a:r>
              <a:rPr lang="en-US" sz="2700" dirty="0">
                <a:latin typeface="Tw Cen MT" panose="020B0602020104020603" pitchFamily="34" charset="0"/>
              </a:rPr>
              <a:t>To what extent is stigma reduced among faith communities participating in faith-based trainings?</a:t>
            </a:r>
          </a:p>
          <a:p>
            <a:r>
              <a:rPr lang="en-US" sz="2700" dirty="0">
                <a:latin typeface="Tw Cen MT" panose="020B0602020104020603" pitchFamily="34" charset="0"/>
              </a:rPr>
              <a:t>How </a:t>
            </a:r>
            <a:r>
              <a:rPr lang="en-US" sz="2700" dirty="0" smtClean="0">
                <a:latin typeface="Tw Cen MT" panose="020B0602020104020603" pitchFamily="34" charset="0"/>
              </a:rPr>
              <a:t>does a faith-based training workshop series impact behavioral </a:t>
            </a:r>
            <a:r>
              <a:rPr lang="en-US" sz="2700" dirty="0">
                <a:latin typeface="Tw Cen MT" panose="020B0602020104020603" pitchFamily="34" charset="0"/>
              </a:rPr>
              <a:t>health </a:t>
            </a:r>
            <a:r>
              <a:rPr lang="en-US" sz="2700" dirty="0" smtClean="0">
                <a:latin typeface="Tw Cen MT" panose="020B0602020104020603" pitchFamily="34" charset="0"/>
              </a:rPr>
              <a:t>direct care providers’ work </a:t>
            </a:r>
            <a:r>
              <a:rPr lang="en-US" sz="2700" dirty="0">
                <a:latin typeface="Tw Cen MT" panose="020B0602020104020603" pitchFamily="34" charset="0"/>
              </a:rPr>
              <a:t>with </a:t>
            </a:r>
            <a:r>
              <a:rPr lang="en-US" sz="2700" dirty="0" smtClean="0">
                <a:latin typeface="Tw Cen MT" panose="020B0602020104020603" pitchFamily="34" charset="0"/>
              </a:rPr>
              <a:t>clients/consumers?</a:t>
            </a:r>
            <a:endParaRPr lang="en-US" sz="2700" dirty="0">
              <a:latin typeface="Tw Cen MT" panose="020B0602020104020603" pitchFamily="34" charset="0"/>
            </a:endParaRPr>
          </a:p>
          <a:p>
            <a:pPr lvl="1">
              <a:lnSpc>
                <a:spcPct val="120000"/>
              </a:lnSpc>
              <a:spcBef>
                <a:spcPts val="300"/>
              </a:spcBef>
              <a:spcAft>
                <a:spcPts val="300"/>
              </a:spcAft>
            </a:pPr>
            <a:endParaRPr lang="en-US" dirty="0" smtClean="0">
              <a:latin typeface="Bell MT" panose="02020503060305020303" pitchFamily="18" charset="0"/>
            </a:endParaRPr>
          </a:p>
        </p:txBody>
      </p:sp>
    </p:spTree>
    <p:extLst>
      <p:ext uri="{BB962C8B-B14F-4D97-AF65-F5344CB8AC3E}">
        <p14:creationId xmlns:p14="http://schemas.microsoft.com/office/powerpoint/2010/main" val="2874382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a:xfrm>
            <a:off x="533400" y="591404"/>
            <a:ext cx="7848600" cy="1084996"/>
          </a:xfrm>
        </p:spPr>
        <p:txBody>
          <a:bodyPr>
            <a:normAutofit fontScale="90000"/>
          </a:bodyPr>
          <a:lstStyle/>
          <a:p>
            <a:r>
              <a:rPr lang="en-US" sz="3300" dirty="0" smtClean="0">
                <a:solidFill>
                  <a:srgbClr val="0070C0"/>
                </a:solidFill>
                <a:latin typeface="Tw Cen MT" panose="020B0602020104020603" pitchFamily="34" charset="0"/>
              </a:rPr>
              <a:t>Client and Consumer Employment Climate</a:t>
            </a:r>
            <a:endParaRPr lang="en-US" sz="3300" dirty="0">
              <a:solidFill>
                <a:srgbClr val="0070C0"/>
              </a:solidFill>
              <a:latin typeface="Tw Cen MT" panose="020B0602020104020603" pitchFamily="34" charset="0"/>
            </a:endParaRPr>
          </a:p>
        </p:txBody>
      </p:sp>
      <p:sp>
        <p:nvSpPr>
          <p:cNvPr id="2" name="Content Placeholder 1"/>
          <p:cNvSpPr>
            <a:spLocks noGrp="1"/>
          </p:cNvSpPr>
          <p:nvPr>
            <p:ph idx="4294967295"/>
          </p:nvPr>
        </p:nvSpPr>
        <p:spPr>
          <a:xfrm>
            <a:off x="457200" y="1676399"/>
            <a:ext cx="8077200" cy="4064643"/>
          </a:xfrm>
          <a:prstGeom prst="rect">
            <a:avLst/>
          </a:prstGeom>
        </p:spPr>
        <p:txBody>
          <a:bodyPr>
            <a:normAutofit fontScale="92500" lnSpcReduction="10000"/>
          </a:bodyPr>
          <a:lstStyle/>
          <a:p>
            <a:pPr>
              <a:lnSpc>
                <a:spcPct val="120000"/>
              </a:lnSpc>
              <a:spcBef>
                <a:spcPts val="300"/>
              </a:spcBef>
              <a:spcAft>
                <a:spcPts val="300"/>
              </a:spcAft>
            </a:pPr>
            <a:r>
              <a:rPr lang="en-US" sz="3200" dirty="0" smtClean="0">
                <a:latin typeface="Tw Cen MT" panose="020B0602020104020603" pitchFamily="34" charset="0"/>
              </a:rPr>
              <a:t>Two thirds of people with behavioral health challenges want to go to work </a:t>
            </a:r>
            <a:r>
              <a:rPr lang="en-US" sz="1300" dirty="0" smtClean="0">
                <a:latin typeface="Tw Cen MT" panose="020B0602020104020603" pitchFamily="34" charset="0"/>
              </a:rPr>
              <a:t>(1)</a:t>
            </a:r>
          </a:p>
          <a:p>
            <a:pPr>
              <a:lnSpc>
                <a:spcPct val="120000"/>
              </a:lnSpc>
              <a:spcBef>
                <a:spcPts val="300"/>
              </a:spcBef>
              <a:spcAft>
                <a:spcPts val="300"/>
              </a:spcAft>
            </a:pPr>
            <a:r>
              <a:rPr lang="en-US" sz="3200" dirty="0" smtClean="0">
                <a:latin typeface="Tw Cen MT" panose="020B0602020104020603" pitchFamily="34" charset="0"/>
              </a:rPr>
              <a:t>Only 10% are employed </a:t>
            </a:r>
            <a:r>
              <a:rPr lang="en-US" sz="1300" dirty="0" smtClean="0">
                <a:latin typeface="Tw Cen MT" panose="020B0602020104020603" pitchFamily="34" charset="0"/>
              </a:rPr>
              <a:t>(2)</a:t>
            </a:r>
          </a:p>
          <a:p>
            <a:pPr>
              <a:lnSpc>
                <a:spcPct val="120000"/>
              </a:lnSpc>
              <a:spcBef>
                <a:spcPts val="300"/>
              </a:spcBef>
              <a:spcAft>
                <a:spcPts val="300"/>
              </a:spcAft>
            </a:pPr>
            <a:r>
              <a:rPr lang="en-US" sz="3200" dirty="0">
                <a:latin typeface="Tw Cen MT" panose="020B0602020104020603" pitchFamily="34" charset="0"/>
              </a:rPr>
              <a:t>Department of Rehabilitation (</a:t>
            </a:r>
            <a:r>
              <a:rPr lang="en-US" sz="3200" dirty="0" smtClean="0">
                <a:latin typeface="Tw Cen MT" panose="020B0602020104020603" pitchFamily="34" charset="0"/>
              </a:rPr>
              <a:t>DOR) </a:t>
            </a:r>
            <a:r>
              <a:rPr lang="en-US" dirty="0" smtClean="0">
                <a:latin typeface="Tw Cen MT" panose="020B0602020104020603" pitchFamily="34" charset="0"/>
              </a:rPr>
              <a:t>partnership serves general disability population</a:t>
            </a:r>
            <a:endParaRPr lang="en-US" sz="3200" dirty="0" smtClean="0">
              <a:latin typeface="Tw Cen MT" panose="020B0602020104020603" pitchFamily="34" charset="0"/>
            </a:endParaRPr>
          </a:p>
          <a:p>
            <a:pPr>
              <a:lnSpc>
                <a:spcPct val="120000"/>
              </a:lnSpc>
              <a:spcBef>
                <a:spcPts val="300"/>
              </a:spcBef>
              <a:spcAft>
                <a:spcPts val="300"/>
              </a:spcAft>
            </a:pPr>
            <a:r>
              <a:rPr lang="en-US" sz="3200" dirty="0" smtClean="0">
                <a:latin typeface="Tw Cen MT" panose="020B0602020104020603" pitchFamily="34" charset="0"/>
              </a:rPr>
              <a:t>Expand employment opportunities to serve the </a:t>
            </a:r>
            <a:r>
              <a:rPr lang="en-US" dirty="0" smtClean="0">
                <a:latin typeface="Tw Cen MT" panose="020B0602020104020603" pitchFamily="34" charset="0"/>
              </a:rPr>
              <a:t>SMI population </a:t>
            </a:r>
            <a:endParaRPr lang="en-US" sz="2000" dirty="0" smtClean="0">
              <a:latin typeface="Bell MT" panose="02020503060305020303" pitchFamily="18" charset="0"/>
            </a:endParaRPr>
          </a:p>
        </p:txBody>
      </p:sp>
      <p:sp>
        <p:nvSpPr>
          <p:cNvPr id="3" name="TextBox 2"/>
          <p:cNvSpPr txBox="1"/>
          <p:nvPr/>
        </p:nvSpPr>
        <p:spPr>
          <a:xfrm>
            <a:off x="457200" y="6023113"/>
            <a:ext cx="5476461" cy="646331"/>
          </a:xfrm>
          <a:prstGeom prst="rect">
            <a:avLst/>
          </a:prstGeom>
          <a:noFill/>
        </p:spPr>
        <p:txBody>
          <a:bodyPr wrap="square" rtlCol="0">
            <a:spAutoFit/>
          </a:bodyPr>
          <a:lstStyle/>
          <a:p>
            <a:r>
              <a:rPr lang="en-US" sz="1200" dirty="0" smtClean="0"/>
              <a:t>Source: (1) </a:t>
            </a:r>
            <a:r>
              <a:rPr lang="en-US" sz="1200" dirty="0"/>
              <a:t>Bonds, 2016.</a:t>
            </a:r>
          </a:p>
          <a:p>
            <a:r>
              <a:rPr lang="en-US" sz="1200" dirty="0" smtClean="0"/>
              <a:t>	 (2) </a:t>
            </a:r>
            <a:r>
              <a:rPr lang="en-US" sz="1200" dirty="0">
                <a:solidFill>
                  <a:schemeClr val="accent5"/>
                </a:solidFill>
                <a:hlinkClick r:id="rId3"/>
              </a:rPr>
              <a:t>http://</a:t>
            </a:r>
            <a:r>
              <a:rPr lang="en-US" sz="1200" dirty="0" smtClean="0">
                <a:solidFill>
                  <a:schemeClr val="accent5"/>
                </a:solidFill>
                <a:hlinkClick r:id="rId3"/>
              </a:rPr>
              <a:t>www.samhsa.gov/data/sites/default/files/California.pdf</a:t>
            </a:r>
            <a:endParaRPr lang="en-US" sz="1200" dirty="0" smtClean="0">
              <a:solidFill>
                <a:schemeClr val="accent5"/>
              </a:solidFill>
            </a:endParaRPr>
          </a:p>
          <a:p>
            <a:r>
              <a:rPr lang="en-US" sz="1200" dirty="0"/>
              <a:t>	</a:t>
            </a:r>
          </a:p>
        </p:txBody>
      </p:sp>
    </p:spTree>
    <p:extLst>
      <p:ext uri="{BB962C8B-B14F-4D97-AF65-F5344CB8AC3E}">
        <p14:creationId xmlns:p14="http://schemas.microsoft.com/office/powerpoint/2010/main" val="4838745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a:xfrm>
            <a:off x="457200" y="369514"/>
            <a:ext cx="7848600" cy="1084996"/>
          </a:xfrm>
        </p:spPr>
        <p:txBody>
          <a:bodyPr>
            <a:normAutofit/>
          </a:bodyPr>
          <a:lstStyle/>
          <a:p>
            <a:r>
              <a:rPr lang="en-US" sz="3300" dirty="0" smtClean="0">
                <a:solidFill>
                  <a:srgbClr val="0070C0"/>
                </a:solidFill>
                <a:latin typeface="Tw Cen MT" panose="020B0602020104020603" pitchFamily="34" charset="0"/>
              </a:rPr>
              <a:t>Employment as a Wellness Goal</a:t>
            </a:r>
            <a:endParaRPr lang="en-US" sz="3300" i="1" dirty="0">
              <a:solidFill>
                <a:srgbClr val="0070C0"/>
              </a:solidFill>
              <a:latin typeface="Tw Cen MT" panose="020B0602020104020603" pitchFamily="34" charset="0"/>
            </a:endParaRPr>
          </a:p>
        </p:txBody>
      </p:sp>
      <p:sp>
        <p:nvSpPr>
          <p:cNvPr id="2" name="Content Placeholder 1"/>
          <p:cNvSpPr>
            <a:spLocks noGrp="1"/>
          </p:cNvSpPr>
          <p:nvPr>
            <p:ph idx="4294967295"/>
          </p:nvPr>
        </p:nvSpPr>
        <p:spPr>
          <a:xfrm>
            <a:off x="457200" y="1410392"/>
            <a:ext cx="8458200" cy="4770437"/>
          </a:xfrm>
          <a:prstGeom prst="rect">
            <a:avLst/>
          </a:prstGeom>
        </p:spPr>
        <p:txBody>
          <a:bodyPr>
            <a:normAutofit lnSpcReduction="10000"/>
          </a:bodyPr>
          <a:lstStyle/>
          <a:p>
            <a:pPr>
              <a:lnSpc>
                <a:spcPct val="120000"/>
              </a:lnSpc>
              <a:spcBef>
                <a:spcPts val="300"/>
              </a:spcBef>
              <a:spcAft>
                <a:spcPts val="300"/>
              </a:spcAft>
            </a:pPr>
            <a:r>
              <a:rPr lang="en-US" sz="2600" dirty="0" smtClean="0">
                <a:latin typeface="Tw Cen MT" panose="020B0602020104020603" pitchFamily="34" charset="0"/>
              </a:rPr>
              <a:t>Adopt Individual Placement &amp; Support Supported Employment (IPS/SE) model at three sites serving up to 150 transition-age youth (TAY), adults and older adults with behavioral health conditions (including co-occurring)</a:t>
            </a:r>
          </a:p>
          <a:p>
            <a:pPr>
              <a:lnSpc>
                <a:spcPct val="120000"/>
              </a:lnSpc>
              <a:spcBef>
                <a:spcPts val="300"/>
              </a:spcBef>
              <a:spcAft>
                <a:spcPts val="300"/>
              </a:spcAft>
            </a:pPr>
            <a:r>
              <a:rPr lang="en-US" sz="2600" dirty="0" smtClean="0">
                <a:latin typeface="Tw Cen MT" panose="020B0602020104020603" pitchFamily="34" charset="0"/>
              </a:rPr>
              <a:t>Transform how the overall system embraces employment and normalizes employment as a wellness goal for behavioral health clients with zero exclusions</a:t>
            </a:r>
          </a:p>
          <a:p>
            <a:pPr>
              <a:lnSpc>
                <a:spcPct val="120000"/>
              </a:lnSpc>
              <a:spcBef>
                <a:spcPts val="300"/>
              </a:spcBef>
              <a:spcAft>
                <a:spcPts val="300"/>
              </a:spcAft>
            </a:pPr>
            <a:r>
              <a:rPr lang="en-US" sz="2600" dirty="0" smtClean="0">
                <a:latin typeface="Tw Cen MT" panose="020B0602020104020603" pitchFamily="34" charset="0"/>
              </a:rPr>
              <a:t>Shift from </a:t>
            </a:r>
            <a:r>
              <a:rPr lang="en-US" sz="2600" dirty="0">
                <a:latin typeface="Tw Cen MT" panose="020B0602020104020603" pitchFamily="34" charset="0"/>
              </a:rPr>
              <a:t>a </a:t>
            </a:r>
            <a:r>
              <a:rPr lang="en-US" sz="2600" dirty="0" smtClean="0">
                <a:latin typeface="Tw Cen MT" panose="020B0602020104020603" pitchFamily="34" charset="0"/>
              </a:rPr>
              <a:t>discreet program to a </a:t>
            </a:r>
            <a:r>
              <a:rPr lang="en-US" sz="2600" dirty="0">
                <a:latin typeface="Tw Cen MT" panose="020B0602020104020603" pitchFamily="34" charset="0"/>
              </a:rPr>
              <a:t>critical component of recovery </a:t>
            </a:r>
            <a:r>
              <a:rPr lang="en-US" sz="2600" dirty="0" smtClean="0">
                <a:latin typeface="Tw Cen MT" panose="020B0602020104020603" pitchFamily="34" charset="0"/>
              </a:rPr>
              <a:t>and an element </a:t>
            </a:r>
            <a:r>
              <a:rPr lang="en-US" sz="2600" dirty="0">
                <a:latin typeface="Tw Cen MT" panose="020B0602020104020603" pitchFamily="34" charset="0"/>
              </a:rPr>
              <a:t>of </a:t>
            </a:r>
            <a:r>
              <a:rPr lang="en-US" sz="2600" dirty="0" smtClean="0">
                <a:latin typeface="Tw Cen MT" panose="020B0602020104020603" pitchFamily="34" charset="0"/>
              </a:rPr>
              <a:t>treatment</a:t>
            </a:r>
          </a:p>
          <a:p>
            <a:pPr>
              <a:lnSpc>
                <a:spcPct val="120000"/>
              </a:lnSpc>
              <a:spcBef>
                <a:spcPts val="300"/>
              </a:spcBef>
              <a:spcAft>
                <a:spcPts val="300"/>
              </a:spcAft>
            </a:pPr>
            <a:r>
              <a:rPr lang="en-US" sz="2600" dirty="0">
                <a:latin typeface="Tw Cen MT" panose="020B0602020104020603" pitchFamily="34" charset="0"/>
              </a:rPr>
              <a:t>Three-year project</a:t>
            </a:r>
          </a:p>
          <a:p>
            <a:pPr>
              <a:lnSpc>
                <a:spcPct val="120000"/>
              </a:lnSpc>
              <a:spcBef>
                <a:spcPts val="300"/>
              </a:spcBef>
              <a:spcAft>
                <a:spcPts val="300"/>
              </a:spcAft>
            </a:pPr>
            <a:endParaRPr lang="en-US" sz="2600" dirty="0">
              <a:latin typeface="Tw Cen MT" panose="020B0602020104020603" pitchFamily="34" charset="0"/>
            </a:endParaRPr>
          </a:p>
          <a:p>
            <a:pPr>
              <a:lnSpc>
                <a:spcPct val="120000"/>
              </a:lnSpc>
              <a:spcBef>
                <a:spcPts val="300"/>
              </a:spcBef>
              <a:spcAft>
                <a:spcPts val="300"/>
              </a:spcAft>
            </a:pPr>
            <a:endParaRPr lang="en-US" sz="3200" dirty="0" smtClean="0">
              <a:latin typeface="Bell MT" panose="02020503060305020303" pitchFamily="18" charset="0"/>
            </a:endParaRPr>
          </a:p>
          <a:p>
            <a:pPr>
              <a:lnSpc>
                <a:spcPct val="120000"/>
              </a:lnSpc>
              <a:spcBef>
                <a:spcPts val="300"/>
              </a:spcBef>
              <a:spcAft>
                <a:spcPts val="300"/>
              </a:spcAft>
            </a:pPr>
            <a:endParaRPr lang="en-US" sz="2400" dirty="0" smtClean="0">
              <a:latin typeface="Bell MT" panose="02020503060305020303" pitchFamily="18" charset="0"/>
            </a:endParaRPr>
          </a:p>
          <a:p>
            <a:pPr lvl="1">
              <a:lnSpc>
                <a:spcPct val="120000"/>
              </a:lnSpc>
              <a:spcBef>
                <a:spcPts val="300"/>
              </a:spcBef>
              <a:spcAft>
                <a:spcPts val="300"/>
              </a:spcAft>
            </a:pPr>
            <a:endParaRPr lang="en-US" sz="2000" dirty="0" smtClean="0">
              <a:latin typeface="Bell MT" panose="02020503060305020303" pitchFamily="18" charset="0"/>
            </a:endParaRPr>
          </a:p>
          <a:p>
            <a:pPr lvl="1">
              <a:lnSpc>
                <a:spcPct val="120000"/>
              </a:lnSpc>
              <a:spcBef>
                <a:spcPts val="300"/>
              </a:spcBef>
              <a:spcAft>
                <a:spcPts val="300"/>
              </a:spcAft>
            </a:pPr>
            <a:endParaRPr lang="en-US" sz="2400" dirty="0">
              <a:latin typeface="+mn-lt"/>
            </a:endParaRPr>
          </a:p>
          <a:p>
            <a:pPr lvl="1">
              <a:lnSpc>
                <a:spcPct val="120000"/>
              </a:lnSpc>
              <a:spcBef>
                <a:spcPts val="300"/>
              </a:spcBef>
              <a:spcAft>
                <a:spcPts val="300"/>
              </a:spcAft>
            </a:pPr>
            <a:endParaRPr lang="en-US" sz="2400" dirty="0" smtClean="0">
              <a:latin typeface="+mn-lt"/>
            </a:endParaRPr>
          </a:p>
          <a:p>
            <a:pPr lvl="1">
              <a:lnSpc>
                <a:spcPct val="120000"/>
              </a:lnSpc>
              <a:spcBef>
                <a:spcPts val="300"/>
              </a:spcBef>
              <a:spcAft>
                <a:spcPts val="300"/>
              </a:spcAft>
            </a:pPr>
            <a:endParaRPr lang="en-US" sz="4000" dirty="0">
              <a:latin typeface="+mn-lt"/>
            </a:endParaRPr>
          </a:p>
        </p:txBody>
      </p:sp>
    </p:spTree>
    <p:extLst>
      <p:ext uri="{BB962C8B-B14F-4D97-AF65-F5344CB8AC3E}">
        <p14:creationId xmlns:p14="http://schemas.microsoft.com/office/powerpoint/2010/main" val="39678886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a:xfrm>
            <a:off x="453418" y="348949"/>
            <a:ext cx="8610600" cy="1084996"/>
          </a:xfrm>
        </p:spPr>
        <p:txBody>
          <a:bodyPr>
            <a:normAutofit/>
          </a:bodyPr>
          <a:lstStyle/>
          <a:p>
            <a:r>
              <a:rPr lang="en-US" sz="3300" dirty="0" smtClean="0">
                <a:solidFill>
                  <a:srgbClr val="0070C0"/>
                </a:solidFill>
                <a:latin typeface="Tw Cen MT" panose="020B0602020104020603" pitchFamily="34" charset="0"/>
              </a:rPr>
              <a:t>Learning Goals</a:t>
            </a:r>
            <a:endParaRPr lang="en-US" sz="2700" i="1" dirty="0">
              <a:solidFill>
                <a:srgbClr val="0070C0"/>
              </a:solidFill>
              <a:latin typeface="Tw Cen MT" panose="020B0602020104020603" pitchFamily="34" charset="0"/>
            </a:endParaRPr>
          </a:p>
        </p:txBody>
      </p:sp>
      <p:sp>
        <p:nvSpPr>
          <p:cNvPr id="20" name="Rectangle 19"/>
          <p:cNvSpPr/>
          <p:nvPr/>
        </p:nvSpPr>
        <p:spPr>
          <a:xfrm>
            <a:off x="453418" y="1198786"/>
            <a:ext cx="8331767" cy="5259888"/>
          </a:xfrm>
          <a:prstGeom prst="rect">
            <a:avLst/>
          </a:prstGeom>
        </p:spPr>
        <p:txBody>
          <a:bodyPr wrap="square">
            <a:noAutofit/>
          </a:bodyPr>
          <a:lstStyle/>
          <a:p>
            <a:pPr marL="457200" indent="-457200">
              <a:buFont typeface="Wingdings" panose="05000000000000000000" pitchFamily="2" charset="2"/>
              <a:buChar char="§"/>
            </a:pPr>
            <a:r>
              <a:rPr lang="en-US" sz="2400" dirty="0" smtClean="0">
                <a:latin typeface="Tw Cen MT" panose="020B0602020104020603" pitchFamily="34" charset="0"/>
              </a:rPr>
              <a:t>To what extent does the new employment approach impact those in the County system who are currently unemployed in the following measures:</a:t>
            </a:r>
          </a:p>
          <a:p>
            <a:pPr marL="914400" lvl="1" indent="-457200">
              <a:buFont typeface="Wingdings" panose="05000000000000000000" pitchFamily="2" charset="2"/>
              <a:buChar char="§"/>
            </a:pPr>
            <a:r>
              <a:rPr lang="en-US" sz="2400" dirty="0" smtClean="0">
                <a:latin typeface="Tw Cen MT" panose="020B0602020104020603" pitchFamily="34" charset="0"/>
              </a:rPr>
              <a:t>Percentage of program participants who participate in IPS/SE</a:t>
            </a:r>
          </a:p>
          <a:p>
            <a:pPr marL="914400" lvl="1" indent="-457200">
              <a:buFont typeface="Wingdings" panose="05000000000000000000" pitchFamily="2" charset="2"/>
              <a:buChar char="§"/>
            </a:pPr>
            <a:r>
              <a:rPr lang="en-US" sz="2400" dirty="0" smtClean="0">
                <a:latin typeface="Tw Cen MT" panose="020B0602020104020603" pitchFamily="34" charset="0"/>
              </a:rPr>
              <a:t>Percentage of program participants with identified employment goals</a:t>
            </a:r>
          </a:p>
          <a:p>
            <a:pPr marL="914400" lvl="1" indent="-457200">
              <a:buFont typeface="Wingdings" panose="05000000000000000000" pitchFamily="2" charset="2"/>
              <a:buChar char="§"/>
            </a:pPr>
            <a:r>
              <a:rPr lang="en-US" sz="2400" dirty="0" smtClean="0">
                <a:latin typeface="Tw Cen MT" panose="020B0602020104020603" pitchFamily="34" charset="0"/>
              </a:rPr>
              <a:t>Average number of hours worked per week</a:t>
            </a:r>
          </a:p>
          <a:p>
            <a:pPr marL="914400" lvl="1" indent="-457200">
              <a:buFont typeface="Wingdings" panose="05000000000000000000" pitchFamily="2" charset="2"/>
              <a:buChar char="§"/>
            </a:pPr>
            <a:r>
              <a:rPr lang="en-US" sz="2400" dirty="0" smtClean="0">
                <a:latin typeface="Tw Cen MT" panose="020B0602020104020603" pitchFamily="34" charset="0"/>
              </a:rPr>
              <a:t>Total hours worked during the year</a:t>
            </a:r>
          </a:p>
          <a:p>
            <a:pPr marL="914400" lvl="1" indent="-457200">
              <a:buFont typeface="Wingdings" panose="05000000000000000000" pitchFamily="2" charset="2"/>
              <a:buChar char="§"/>
            </a:pPr>
            <a:r>
              <a:rPr lang="en-US" sz="2400" dirty="0" smtClean="0">
                <a:latin typeface="Tw Cen MT" panose="020B0602020104020603" pitchFamily="34" charset="0"/>
              </a:rPr>
              <a:t>Total earnings during the year</a:t>
            </a:r>
          </a:p>
          <a:p>
            <a:pPr marL="914400" lvl="1" indent="-457200">
              <a:buFont typeface="Wingdings" panose="05000000000000000000" pitchFamily="2" charset="2"/>
              <a:buChar char="§"/>
            </a:pPr>
            <a:r>
              <a:rPr lang="en-US" sz="2400" dirty="0" smtClean="0">
                <a:latin typeface="Tw Cen MT" panose="020B0602020104020603" pitchFamily="34" charset="0"/>
              </a:rPr>
              <a:t>Total months employed</a:t>
            </a:r>
          </a:p>
          <a:p>
            <a:pPr marL="457200" indent="-457200">
              <a:buFont typeface="Wingdings" panose="05000000000000000000" pitchFamily="2" charset="2"/>
              <a:buChar char="§"/>
            </a:pPr>
            <a:r>
              <a:rPr lang="en-US" sz="2400" dirty="0" smtClean="0">
                <a:latin typeface="Tw Cen MT" panose="020B0602020104020603" pitchFamily="34" charset="0"/>
              </a:rPr>
              <a:t>What </a:t>
            </a:r>
            <a:r>
              <a:rPr lang="en-US" sz="2400" dirty="0">
                <a:latin typeface="Tw Cen MT" panose="020B0602020104020603" pitchFamily="34" charset="0"/>
              </a:rPr>
              <a:t>are the overall </a:t>
            </a:r>
            <a:r>
              <a:rPr lang="en-US" sz="2400" dirty="0" smtClean="0">
                <a:latin typeface="Tw Cen MT" panose="020B0602020104020603" pitchFamily="34" charset="0"/>
              </a:rPr>
              <a:t>outcomes identified by Santa </a:t>
            </a:r>
            <a:r>
              <a:rPr lang="en-US" sz="2400" dirty="0">
                <a:latin typeface="Tw Cen MT" panose="020B0602020104020603" pitchFamily="34" charset="0"/>
              </a:rPr>
              <a:t>Clara County </a:t>
            </a:r>
            <a:r>
              <a:rPr lang="en-US" sz="2400" dirty="0" smtClean="0">
                <a:latin typeface="Tw Cen MT" panose="020B0602020104020603" pitchFamily="34" charset="0"/>
              </a:rPr>
              <a:t>clients/consumers </a:t>
            </a:r>
            <a:r>
              <a:rPr lang="en-US" sz="2400" dirty="0">
                <a:latin typeface="Tw Cen MT" panose="020B0602020104020603" pitchFamily="34" charset="0"/>
              </a:rPr>
              <a:t>participating in </a:t>
            </a:r>
            <a:r>
              <a:rPr lang="en-US" sz="2400" dirty="0" smtClean="0">
                <a:latin typeface="Tw Cen MT" panose="020B0602020104020603" pitchFamily="34" charset="0"/>
              </a:rPr>
              <a:t>IPS/SE?</a:t>
            </a:r>
            <a:endParaRPr lang="en-US" sz="2400" dirty="0">
              <a:latin typeface="Tw Cen MT" panose="020B0602020104020603" pitchFamily="34" charset="0"/>
            </a:endParaRPr>
          </a:p>
        </p:txBody>
      </p:sp>
    </p:spTree>
    <p:extLst>
      <p:ext uri="{BB962C8B-B14F-4D97-AF65-F5344CB8AC3E}">
        <p14:creationId xmlns:p14="http://schemas.microsoft.com/office/powerpoint/2010/main" val="60635953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19">
      <a:dk1>
        <a:sysClr val="windowText" lastClr="000000"/>
      </a:dk1>
      <a:lt1>
        <a:sysClr val="window" lastClr="FFFFFF"/>
      </a:lt1>
      <a:dk2>
        <a:srgbClr val="FFFFFF"/>
      </a:dk2>
      <a:lt2>
        <a:srgbClr val="FFFFFF"/>
      </a:lt2>
      <a:accent1>
        <a:srgbClr val="003D79"/>
      </a:accent1>
      <a:accent2>
        <a:srgbClr val="006E8E"/>
      </a:accent2>
      <a:accent3>
        <a:srgbClr val="2DA99C"/>
      </a:accent3>
      <a:accent4>
        <a:srgbClr val="9CC672"/>
      </a:accent4>
      <a:accent5>
        <a:srgbClr val="000000"/>
      </a:accent5>
      <a:accent6>
        <a:srgbClr val="FFFFFF"/>
      </a:accent6>
      <a:hlink>
        <a:srgbClr val="003D79"/>
      </a:hlink>
      <a:folHlink>
        <a:srgbClr val="003D7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1DF49623E1F3C46BE8418B0AE65147B" ma:contentTypeVersion="3" ma:contentTypeDescription="Create a new document." ma:contentTypeScope="" ma:versionID="ef1afbec7147dd775b4d46156986756f">
  <xsd:schema xmlns:xsd="http://www.w3.org/2001/XMLSchema" xmlns:xs="http://www.w3.org/2001/XMLSchema" xmlns:p="http://schemas.microsoft.com/office/2006/metadata/properties" xmlns:ns2="4b80d8a7-0674-4634-851c-a8b85ecddbf1" xmlns:ns3="9ab39197-b744-412f-aabf-53b48669f51b" targetNamespace="http://schemas.microsoft.com/office/2006/metadata/properties" ma:root="true" ma:fieldsID="b6f1b04d5f4ab864fdfd6693aa2519fc" ns2:_="" ns3:_="">
    <xsd:import namespace="4b80d8a7-0674-4634-851c-a8b85ecddbf1"/>
    <xsd:import namespace="9ab39197-b744-412f-aabf-53b48669f51b"/>
    <xsd:element name="properties">
      <xsd:complexType>
        <xsd:sequence>
          <xsd:element name="documentManagement">
            <xsd:complexType>
              <xsd:all>
                <xsd:element ref="ns2:b6fa059121a34d2e8cbb2165fa2c0ce4"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b80d8a7-0674-4634-851c-a8b85ecddbf1" elementFormDefault="qualified">
    <xsd:import namespace="http://schemas.microsoft.com/office/2006/documentManagement/types"/>
    <xsd:import namespace="http://schemas.microsoft.com/office/infopath/2007/PartnerControls"/>
    <xsd:element name="b6fa059121a34d2e8cbb2165fa2c0ce4" ma:index="9" nillable="true" ma:taxonomy="true" ma:internalName="b6fa059121a34d2e8cbb2165fa2c0ce4" ma:taxonomyFieldName="Keywords" ma:displayName="Keywords" ma:readOnly="false" ma:fieldId="{b6fa0591-21a3-4d2e-8cbb-2165fa2c0ce4}" ma:taxonomyMulti="true" ma:sspId="802cf030-f558-4268-85cf-c787588edfb7" ma:termSetId="5317fc89-69cf-493d-bd44-33cfc6a40c9f" ma:anchorId="196c0f5a-dba4-482f-b606-eb9853ed7ece"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9ab39197-b744-412f-aabf-53b48669f51b"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9bc8c17f-b98f-4446-820d-f3c1ae84e20c}" ma:internalName="TaxCatchAll" ma:showField="CatchAllData" ma:web="336c6742-0d9b-4305-803a-4c184d4a07a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5" ma:displayName="Content Type"/>
        <xsd:element ref="dc:title" minOccurs="0" maxOccurs="1" ma:index="3" ma:displayName="Title"/>
        <xsd:element ref="dc:subject" minOccurs="0" maxOccurs="1"/>
        <xsd:element ref="dc:description" minOccurs="0" maxOccurs="1"/>
        <xsd:element name="keywords" minOccurs="0" maxOccurs="1" type="xsd:string" ma:index="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b6fa059121a34d2e8cbb2165fa2c0ce4 xmlns="4b80d8a7-0674-4634-851c-a8b85ecddbf1">
      <Terms xmlns="http://schemas.microsoft.com/office/infopath/2007/PartnerControls"/>
    </b6fa059121a34d2e8cbb2165fa2c0ce4>
    <TaxCatchAll xmlns="9ab39197-b744-412f-aabf-53b48669f51b"/>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BA7871D-8044-4F0F-89E9-98D8596EF89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b80d8a7-0674-4634-851c-a8b85ecddbf1"/>
    <ds:schemaRef ds:uri="9ab39197-b744-412f-aabf-53b48669f51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B541C48-2CA1-4E2F-9C2D-C7697D58A47D}">
  <ds:schemaRefs>
    <ds:schemaRef ds:uri="http://purl.org/dc/elements/1.1/"/>
    <ds:schemaRef ds:uri="http://www.w3.org/XML/1998/namespace"/>
    <ds:schemaRef ds:uri="http://purl.org/dc/terms/"/>
    <ds:schemaRef ds:uri="http://purl.org/dc/dcmitype/"/>
    <ds:schemaRef ds:uri="http://schemas.openxmlformats.org/package/2006/metadata/core-properties"/>
    <ds:schemaRef ds:uri="http://schemas.microsoft.com/office/2006/documentManagement/types"/>
    <ds:schemaRef ds:uri="4b80d8a7-0674-4634-851c-a8b85ecddbf1"/>
    <ds:schemaRef ds:uri="http://schemas.microsoft.com/office/2006/metadata/properties"/>
    <ds:schemaRef ds:uri="http://schemas.microsoft.com/office/infopath/2007/PartnerControls"/>
    <ds:schemaRef ds:uri="9ab39197-b744-412f-aabf-53b48669f51b"/>
  </ds:schemaRefs>
</ds:datastoreItem>
</file>

<file path=customXml/itemProps3.xml><?xml version="1.0" encoding="utf-8"?>
<ds:datastoreItem xmlns:ds="http://schemas.openxmlformats.org/officeDocument/2006/customXml" ds:itemID="{8563C434-8FA5-4C68-A244-76BD96C7DA3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8097</TotalTime>
  <Words>1255</Words>
  <Application>Microsoft Office PowerPoint</Application>
  <PresentationFormat>On-screen Show (4:3)</PresentationFormat>
  <Paragraphs>165</Paragraphs>
  <Slides>19</Slides>
  <Notes>19</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19</vt:i4>
      </vt:variant>
    </vt:vector>
  </HeadingPairs>
  <TitlesOfParts>
    <vt:vector size="29" baseType="lpstr">
      <vt:lpstr>ＭＳ Ｐゴシック</vt:lpstr>
      <vt:lpstr>Arial</vt:lpstr>
      <vt:lpstr>Bell MT</vt:lpstr>
      <vt:lpstr>Calibri</vt:lpstr>
      <vt:lpstr>Grotesque MT</vt:lpstr>
      <vt:lpstr>Grotesque MT Lt</vt:lpstr>
      <vt:lpstr>Segoe UI</vt:lpstr>
      <vt:lpstr>Tw Cen MT</vt:lpstr>
      <vt:lpstr>Wingdings</vt:lpstr>
      <vt:lpstr>Office Theme</vt:lpstr>
      <vt:lpstr>PowerPoint Presentation</vt:lpstr>
      <vt:lpstr>Leading through our values</vt:lpstr>
      <vt:lpstr>Santa Clara County’s Faith Communities</vt:lpstr>
      <vt:lpstr>Faith Communities – Behavioral Health Services Partnership</vt:lpstr>
      <vt:lpstr>Faith-Based Training and Supports Project </vt:lpstr>
      <vt:lpstr>Learning Goals </vt:lpstr>
      <vt:lpstr>Client and Consumer Employment Climate</vt:lpstr>
      <vt:lpstr>Employment as a Wellness Goal</vt:lpstr>
      <vt:lpstr>Learning Goals</vt:lpstr>
      <vt:lpstr>PowerPoint Presentation</vt:lpstr>
      <vt:lpstr>PowerPoint Presentation</vt:lpstr>
      <vt:lpstr>Learning Goals</vt:lpstr>
      <vt:lpstr>Improving behavioral health outcomes for all youth</vt:lpstr>
      <vt:lpstr>Project overview</vt:lpstr>
      <vt:lpstr>Headspace: Ramp up </vt:lpstr>
      <vt:lpstr>Learning Goals</vt:lpstr>
      <vt:lpstr>PowerPoint Presentation</vt:lpstr>
      <vt:lpstr>Thank you</vt:lpstr>
      <vt:lpstr>Proposed Motion</vt:lpstr>
    </vt:vector>
  </TitlesOfParts>
  <Company>Look Design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Tirumalai, Evelyn C</dc:creator>
  <cp:keywords/>
  <cp:lastModifiedBy>Grace Reedy</cp:lastModifiedBy>
  <cp:revision>275</cp:revision>
  <cp:lastPrinted>2017-11-07T01:11:55Z</cp:lastPrinted>
  <dcterms:created xsi:type="dcterms:W3CDTF">2016-02-16T18:21:42Z</dcterms:created>
  <dcterms:modified xsi:type="dcterms:W3CDTF">2017-11-08T22:34:50Z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0x01010041DF49623E1F3C46BE8418B0AE65147B</vt:lpwstr>
  </property>
</Properties>
</file>