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456" r:id="rId2"/>
    <p:sldId id="458" r:id="rId3"/>
    <p:sldId id="488" r:id="rId4"/>
    <p:sldId id="487" r:id="rId5"/>
    <p:sldId id="457" r:id="rId6"/>
    <p:sldId id="474" r:id="rId7"/>
    <p:sldId id="486" r:id="rId8"/>
    <p:sldId id="495" r:id="rId9"/>
    <p:sldId id="479" r:id="rId10"/>
    <p:sldId id="492" r:id="rId11"/>
    <p:sldId id="485" r:id="rId12"/>
    <p:sldId id="491" r:id="rId13"/>
    <p:sldId id="496" r:id="rId14"/>
    <p:sldId id="451" r:id="rId15"/>
    <p:sldId id="497" r:id="rId16"/>
  </p:sldIdLst>
  <p:sldSz cx="9144000" cy="6858000" type="screen4x3"/>
  <p:notesSz cx="7010400" cy="92964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90ECA59-BFEA-4B5F-9290-2E1B7F127B1B}">
          <p14:sldIdLst>
            <p14:sldId id="456"/>
            <p14:sldId id="458"/>
            <p14:sldId id="488"/>
            <p14:sldId id="487"/>
            <p14:sldId id="457"/>
            <p14:sldId id="474"/>
            <p14:sldId id="486"/>
            <p14:sldId id="495"/>
            <p14:sldId id="479"/>
            <p14:sldId id="492"/>
            <p14:sldId id="485"/>
            <p14:sldId id="491"/>
            <p14:sldId id="496"/>
            <p14:sldId id="451"/>
            <p14:sldId id="49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sma-Ramirez, Sandra DBH" initials="SSD" lastIdx="27" clrIdx="0">
    <p:extLst/>
  </p:cmAuthor>
  <p:cmAuthor id="2" name="Bernal, Cesar DBH" initials="BCD"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2FC"/>
    <a:srgbClr val="CC99FF"/>
    <a:srgbClr val="CCCCFF"/>
    <a:srgbClr val="739332"/>
    <a:srgbClr val="573C78"/>
    <a:srgbClr val="ABA99F"/>
    <a:srgbClr val="AAA89D"/>
    <a:srgbClr val="6F8E30"/>
    <a:srgbClr val="368BA2"/>
    <a:srgbClr val="992D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24" autoAdjust="0"/>
    <p:restoredTop sz="90529" autoAdjust="0"/>
  </p:normalViewPr>
  <p:slideViewPr>
    <p:cSldViewPr>
      <p:cViewPr varScale="1">
        <p:scale>
          <a:sx n="98" d="100"/>
          <a:sy n="98" d="100"/>
        </p:scale>
        <p:origin x="66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1" d="100"/>
          <a:sy n="91" d="100"/>
        </p:scale>
        <p:origin x="370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presProps" Target="presProps.xml"/><Relationship Id="rId63"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2">
                    <a:lumMod val="50000"/>
                  </a:schemeClr>
                </a:solidFill>
                <a:latin typeface="Arial" panose="020B0604020202020204" pitchFamily="34" charset="0"/>
                <a:ea typeface="+mn-ea"/>
                <a:cs typeface="Arial" panose="020B0604020202020204" pitchFamily="34" charset="0"/>
              </a:defRPr>
            </a:pPr>
            <a:r>
              <a:rPr lang="en-US" sz="2400" b="1" dirty="0" smtClean="0">
                <a:solidFill>
                  <a:schemeClr val="tx2">
                    <a:lumMod val="50000"/>
                  </a:schemeClr>
                </a:solidFill>
                <a:latin typeface="Arial" panose="020B0604020202020204" pitchFamily="34" charset="0"/>
                <a:cs typeface="Arial" panose="020B0604020202020204" pitchFamily="34" charset="0"/>
              </a:rPr>
              <a:t>Total</a:t>
            </a:r>
            <a:r>
              <a:rPr lang="en-US" sz="2400" b="1" baseline="0" dirty="0" smtClean="0">
                <a:solidFill>
                  <a:schemeClr val="tx2">
                    <a:lumMod val="50000"/>
                  </a:schemeClr>
                </a:solidFill>
                <a:latin typeface="Arial" panose="020B0604020202020204" pitchFamily="34" charset="0"/>
                <a:cs typeface="Arial" panose="020B0604020202020204" pitchFamily="34" charset="0"/>
              </a:rPr>
              <a:t> Budget $45,907,092</a:t>
            </a:r>
            <a:endParaRPr lang="en-US" sz="2400" b="1" dirty="0">
              <a:solidFill>
                <a:schemeClr val="tx2">
                  <a:lumMod val="50000"/>
                </a:schemeClr>
              </a:solidFill>
              <a:latin typeface="Arial" panose="020B0604020202020204" pitchFamily="34" charset="0"/>
              <a:cs typeface="Arial" panose="020B0604020202020204" pitchFamily="34" charset="0"/>
            </a:endParaRPr>
          </a:p>
        </c:rich>
      </c:tx>
      <c:layout>
        <c:manualLayout>
          <c:xMode val="edge"/>
          <c:yMode val="edge"/>
          <c:x val="0.24010818245569157"/>
          <c:y val="1.5806371513837899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2">
                  <a:lumMod val="50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7171746864975213"/>
          <c:y val="0.10365100398064907"/>
          <c:w val="0.54227389909594637"/>
          <c:h val="0.88898100489342902"/>
        </c:manualLayout>
      </c:layout>
      <c:doughnutChart>
        <c:varyColors val="1"/>
        <c:ser>
          <c:idx val="0"/>
          <c:order val="0"/>
          <c:tx>
            <c:strRef>
              <c:f>Sheet1!$B$1</c:f>
              <c:strCache>
                <c:ptCount val="1"/>
                <c:pt idx="0">
                  <c:v>I.E PsychPartners</c:v>
                </c:pt>
              </c:strCache>
            </c:strRef>
          </c:tx>
          <c:spPr>
            <a:solidFill>
              <a:srgbClr val="FF938A"/>
            </a:solidFill>
          </c:spPr>
          <c:dPt>
            <c:idx val="0"/>
            <c:bubble3D val="0"/>
            <c:spPr>
              <a:solidFill>
                <a:srgbClr val="427A9F"/>
              </a:solidFill>
              <a:ln w="19050">
                <a:solidFill>
                  <a:schemeClr val="lt1"/>
                </a:solidFill>
              </a:ln>
              <a:effectLst/>
            </c:spPr>
          </c:dPt>
          <c:dPt>
            <c:idx val="1"/>
            <c:bubble3D val="0"/>
            <c:spPr>
              <a:solidFill>
                <a:schemeClr val="tx1">
                  <a:lumMod val="50000"/>
                  <a:lumOff val="50000"/>
                </a:schemeClr>
              </a:solidFill>
              <a:ln w="19050">
                <a:solidFill>
                  <a:schemeClr val="lt1"/>
                </a:solidFill>
              </a:ln>
              <a:effectLst/>
            </c:spPr>
          </c:dPt>
          <c:dPt>
            <c:idx val="2"/>
            <c:bubble3D val="0"/>
            <c:spPr>
              <a:solidFill>
                <a:srgbClr val="FF0000"/>
              </a:solidFill>
              <a:ln w="19050">
                <a:solidFill>
                  <a:schemeClr val="lt1"/>
                </a:solidFill>
              </a:ln>
              <a:effectLst/>
            </c:spPr>
          </c:dPt>
          <c:dPt>
            <c:idx val="3"/>
            <c:bubble3D val="0"/>
            <c:spPr>
              <a:solidFill>
                <a:srgbClr val="00C499"/>
              </a:solidFill>
              <a:ln w="19050">
                <a:solidFill>
                  <a:schemeClr val="lt1"/>
                </a:solidFill>
              </a:ln>
              <a:effectLst/>
            </c:spPr>
          </c:dPt>
          <c:dPt>
            <c:idx val="4"/>
            <c:bubble3D val="0"/>
            <c:spPr>
              <a:solidFill>
                <a:srgbClr val="FF938A"/>
              </a:solidFill>
              <a:ln w="19050">
                <a:solidFill>
                  <a:schemeClr val="lt1"/>
                </a:solidFill>
              </a:ln>
              <a:effectLst/>
            </c:spPr>
          </c:dPt>
          <c:dPt>
            <c:idx val="5"/>
            <c:bubble3D val="0"/>
            <c:spPr>
              <a:solidFill>
                <a:srgbClr val="FF938A"/>
              </a:solidFill>
              <a:ln w="19050">
                <a:solidFill>
                  <a:schemeClr val="lt1"/>
                </a:solidFill>
              </a:ln>
              <a:effectLst/>
            </c:spPr>
          </c:dPt>
          <c:dPt>
            <c:idx val="6"/>
            <c:bubble3D val="0"/>
            <c:spPr>
              <a:solidFill>
                <a:srgbClr val="FF938A"/>
              </a:solidFill>
              <a:ln w="19050">
                <a:solidFill>
                  <a:schemeClr val="lt1"/>
                </a:solidFill>
              </a:ln>
              <a:effectLst/>
            </c:spPr>
          </c:dPt>
          <c:dPt>
            <c:idx val="7"/>
            <c:bubble3D val="0"/>
            <c:spPr>
              <a:solidFill>
                <a:srgbClr val="7F7F7F"/>
              </a:solidFill>
              <a:ln w="19050">
                <a:solidFill>
                  <a:schemeClr val="lt1"/>
                </a:solidFill>
              </a:ln>
              <a:effectLst/>
            </c:spPr>
          </c:dPt>
          <c:dPt>
            <c:idx val="8"/>
            <c:bubble3D val="0"/>
            <c:spPr>
              <a:solidFill>
                <a:srgbClr val="FF938A"/>
              </a:solidFill>
              <a:ln w="19050">
                <a:solidFill>
                  <a:schemeClr val="lt1"/>
                </a:solidFill>
              </a:ln>
              <a:effectLst/>
            </c:spPr>
          </c:dPt>
          <c:dPt>
            <c:idx val="9"/>
            <c:bubble3D val="0"/>
            <c:spPr>
              <a:solidFill>
                <a:srgbClr val="FF938A"/>
              </a:solidFill>
              <a:ln w="19050">
                <a:solidFill>
                  <a:schemeClr val="lt1"/>
                </a:solidFill>
              </a:ln>
              <a:effectLst/>
            </c:spPr>
          </c:dPt>
          <c:dPt>
            <c:idx val="10"/>
            <c:bubble3D val="0"/>
            <c:spPr>
              <a:solidFill>
                <a:srgbClr val="FF938A"/>
              </a:solidFill>
              <a:ln w="19050">
                <a:solidFill>
                  <a:schemeClr val="lt1"/>
                </a:solidFill>
              </a:ln>
              <a:effectLst/>
            </c:spPr>
          </c:dPt>
          <c:dPt>
            <c:idx val="11"/>
            <c:bubble3D val="0"/>
            <c:spPr>
              <a:solidFill>
                <a:srgbClr val="FF938A"/>
              </a:solidFill>
              <a:ln w="19050">
                <a:solidFill>
                  <a:schemeClr val="lt1"/>
                </a:solidFill>
              </a:ln>
              <a:effectLst/>
            </c:spPr>
          </c:dPt>
          <c:dPt>
            <c:idx val="12"/>
            <c:bubble3D val="0"/>
            <c:spPr>
              <a:solidFill>
                <a:srgbClr val="FF938A"/>
              </a:solidFill>
              <a:ln w="19050">
                <a:solidFill>
                  <a:schemeClr val="lt1"/>
                </a:solidFill>
              </a:ln>
              <a:effectLst/>
            </c:spPr>
          </c:dPt>
          <c:dPt>
            <c:idx val="13"/>
            <c:bubble3D val="0"/>
            <c:spPr>
              <a:solidFill>
                <a:srgbClr val="FF938A"/>
              </a:solidFill>
              <a:ln w="19050">
                <a:solidFill>
                  <a:schemeClr val="lt1"/>
                </a:solidFill>
              </a:ln>
              <a:effectLst/>
            </c:spPr>
          </c:dPt>
          <c:dPt>
            <c:idx val="14"/>
            <c:bubble3D val="0"/>
            <c:spPr>
              <a:solidFill>
                <a:srgbClr val="FF6060"/>
              </a:solidFill>
              <a:ln w="19050">
                <a:solidFill>
                  <a:schemeClr val="lt1"/>
                </a:solidFill>
              </a:ln>
              <a:effectLst/>
            </c:spPr>
          </c:dPt>
          <c:dPt>
            <c:idx val="15"/>
            <c:bubble3D val="0"/>
            <c:spPr>
              <a:solidFill>
                <a:srgbClr val="FF938A"/>
              </a:solidFill>
              <a:ln w="19050">
                <a:solidFill>
                  <a:schemeClr val="lt1"/>
                </a:solidFill>
              </a:ln>
              <a:effectLst/>
            </c:spPr>
          </c:dPt>
          <c:dPt>
            <c:idx val="16"/>
            <c:bubble3D val="0"/>
            <c:spPr>
              <a:solidFill>
                <a:srgbClr val="00C499"/>
              </a:solidFill>
              <a:ln w="19050">
                <a:solidFill>
                  <a:schemeClr val="lt1"/>
                </a:solidFill>
              </a:ln>
              <a:effectLst/>
            </c:spPr>
          </c:dPt>
          <c:dPt>
            <c:idx val="17"/>
            <c:bubble3D val="0"/>
            <c:spPr>
              <a:solidFill>
                <a:srgbClr val="FF938A"/>
              </a:solidFill>
              <a:ln w="19050">
                <a:solidFill>
                  <a:schemeClr val="lt1"/>
                </a:solidFill>
              </a:ln>
              <a:effectLst/>
            </c:spPr>
          </c:dPt>
          <c:dPt>
            <c:idx val="18"/>
            <c:bubble3D val="0"/>
            <c:spPr>
              <a:solidFill>
                <a:srgbClr val="FF938A"/>
              </a:solidFill>
              <a:ln w="19050">
                <a:solidFill>
                  <a:schemeClr val="lt1"/>
                </a:solidFill>
              </a:ln>
              <a:effectLst/>
            </c:spPr>
          </c:dPt>
          <c:dPt>
            <c:idx val="19"/>
            <c:bubble3D val="0"/>
            <c:spPr>
              <a:solidFill>
                <a:srgbClr val="FF938A"/>
              </a:solidFill>
              <a:ln w="19050">
                <a:solidFill>
                  <a:schemeClr val="lt1"/>
                </a:solidFill>
              </a:ln>
              <a:effectLst/>
            </c:spPr>
          </c:dPt>
          <c:dPt>
            <c:idx val="20"/>
            <c:bubble3D val="0"/>
            <c:spPr>
              <a:solidFill>
                <a:srgbClr val="FF938A"/>
              </a:solidFill>
              <a:ln w="19050">
                <a:solidFill>
                  <a:schemeClr val="lt1"/>
                </a:solidFill>
              </a:ln>
              <a:effectLst/>
            </c:spPr>
          </c:dPt>
          <c:dPt>
            <c:idx val="21"/>
            <c:bubble3D val="0"/>
            <c:spPr>
              <a:solidFill>
                <a:srgbClr val="FF938A"/>
              </a:solidFill>
              <a:ln w="19050">
                <a:solidFill>
                  <a:schemeClr val="lt1"/>
                </a:solidFill>
              </a:ln>
              <a:effectLst/>
            </c:spPr>
          </c:dPt>
          <c:dPt>
            <c:idx val="22"/>
            <c:bubble3D val="0"/>
            <c:spPr>
              <a:solidFill>
                <a:srgbClr val="FF938A"/>
              </a:solidFill>
              <a:ln w="19050">
                <a:solidFill>
                  <a:schemeClr val="lt1"/>
                </a:solidFill>
              </a:ln>
              <a:effectLst/>
            </c:spPr>
          </c:dPt>
          <c:dPt>
            <c:idx val="23"/>
            <c:bubble3D val="0"/>
            <c:spPr>
              <a:solidFill>
                <a:srgbClr val="FF938A"/>
              </a:solidFill>
              <a:ln w="19050">
                <a:solidFill>
                  <a:schemeClr val="lt1"/>
                </a:solidFill>
              </a:ln>
              <a:effectLst/>
            </c:spPr>
          </c:dPt>
          <c:dPt>
            <c:idx val="24"/>
            <c:bubble3D val="0"/>
            <c:spPr>
              <a:solidFill>
                <a:srgbClr val="FF938A"/>
              </a:solidFill>
              <a:ln w="19050">
                <a:solidFill>
                  <a:schemeClr val="lt1"/>
                </a:solidFill>
              </a:ln>
              <a:effectLst/>
            </c:spPr>
          </c:dPt>
          <c:dPt>
            <c:idx val="25"/>
            <c:bubble3D val="0"/>
            <c:spPr>
              <a:solidFill>
                <a:srgbClr val="FF938A"/>
              </a:solidFill>
              <a:ln w="19050">
                <a:solidFill>
                  <a:schemeClr val="lt1"/>
                </a:solidFill>
              </a:ln>
              <a:effectLst/>
            </c:spPr>
          </c:dPt>
          <c:dPt>
            <c:idx val="26"/>
            <c:bubble3D val="0"/>
            <c:spPr>
              <a:solidFill>
                <a:srgbClr val="FF938A"/>
              </a:solidFill>
              <a:ln w="19050">
                <a:solidFill>
                  <a:schemeClr val="lt1"/>
                </a:solidFill>
              </a:ln>
              <a:effectLst/>
            </c:spPr>
          </c:dPt>
          <c:dPt>
            <c:idx val="27"/>
            <c:bubble3D val="0"/>
            <c:spPr>
              <a:solidFill>
                <a:srgbClr val="FF938A"/>
              </a:solidFill>
              <a:ln w="19050">
                <a:solidFill>
                  <a:schemeClr val="lt1"/>
                </a:solidFill>
              </a:ln>
              <a:effectLst/>
            </c:spPr>
          </c:dPt>
          <c:dPt>
            <c:idx val="28"/>
            <c:bubble3D val="0"/>
            <c:spPr>
              <a:solidFill>
                <a:srgbClr val="FF938A"/>
              </a:solidFill>
              <a:ln w="19050">
                <a:solidFill>
                  <a:schemeClr val="lt1"/>
                </a:solidFill>
              </a:ln>
              <a:effectLst/>
            </c:spPr>
          </c:dPt>
          <c:dPt>
            <c:idx val="29"/>
            <c:bubble3D val="0"/>
            <c:spPr>
              <a:solidFill>
                <a:srgbClr val="FF938A"/>
              </a:solidFill>
              <a:ln w="19050">
                <a:solidFill>
                  <a:schemeClr val="lt1"/>
                </a:solidFill>
              </a:ln>
              <a:effectLst/>
            </c:spPr>
          </c:dPt>
          <c:dLbls>
            <c:dLbl>
              <c:idx val="0"/>
              <c:layout>
                <c:manualLayout>
                  <c:x val="0.17288563676826721"/>
                  <c:y val="0.11578459629596952"/>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fld id="{533208FB-71AA-4B6D-AAEE-933838088E35}" type="CATEGORYNAME">
                      <a:rPr lang="en-US" smtClean="0"/>
                      <a:pPr>
                        <a:defRPr b="1">
                          <a:solidFill>
                            <a:schemeClr val="tx1"/>
                          </a:solidFill>
                          <a:latin typeface="Arial" panose="020B0604020202020204" pitchFamily="34" charset="0"/>
                          <a:cs typeface="Arial" panose="020B0604020202020204" pitchFamily="34" charset="0"/>
                        </a:defRPr>
                      </a:pPr>
                      <a:t>[CATEGORY NAME]</a:t>
                    </a:fld>
                    <a:r>
                      <a:rPr lang="en-US" baseline="0" dirty="0" smtClean="0"/>
                      <a:t> $24,423,080</a:t>
                    </a:r>
                  </a:p>
                  <a:p>
                    <a:pPr>
                      <a:defRPr b="1">
                        <a:solidFill>
                          <a:schemeClr val="tx1"/>
                        </a:solidFill>
                        <a:latin typeface="Arial" panose="020B0604020202020204" pitchFamily="34" charset="0"/>
                        <a:cs typeface="Arial" panose="020B0604020202020204" pitchFamily="34" charset="0"/>
                      </a:defRPr>
                    </a:pPr>
                    <a:r>
                      <a:rPr lang="en-US" baseline="0" dirty="0" smtClean="0"/>
                      <a:t>(</a:t>
                    </a:r>
                    <a:fld id="{6C04576E-B64D-4C24-84DF-69EBA32F07B9}" type="PERCENTAGE">
                      <a:rPr lang="en-US" baseline="0" smtClean="0"/>
                      <a:pPr>
                        <a:defRPr b="1">
                          <a:solidFill>
                            <a:schemeClr val="tx1"/>
                          </a:solidFill>
                          <a:latin typeface="Arial" panose="020B0604020202020204" pitchFamily="34" charset="0"/>
                          <a:cs typeface="Arial" panose="020B0604020202020204" pitchFamily="34" charset="0"/>
                        </a:defRPr>
                      </a:pPr>
                      <a:t>[PERCENTAGE]</a:t>
                    </a:fld>
                    <a:r>
                      <a:rPr lang="en-US" baseline="0" dirty="0" smtClean="0"/>
                      <a:t>)</a:t>
                    </a: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14726785894311706"/>
                      <c:h val="0.12407697056052427"/>
                    </c:manualLayout>
                  </c15:layout>
                  <c15:dlblFieldTable/>
                  <c15:showDataLabelsRange val="0"/>
                </c:ext>
              </c:extLst>
            </c:dLbl>
            <c:dLbl>
              <c:idx val="1"/>
              <c:layout>
                <c:manualLayout>
                  <c:x val="-0.19967277460752272"/>
                  <c:y val="0.17482618502824204"/>
                </c:manualLayout>
              </c:layout>
              <c:tx>
                <c:rich>
                  <a:bodyPr/>
                  <a:lstStyle/>
                  <a:p>
                    <a:fld id="{AF040D99-F686-4BFE-8943-B174A48F39A9}" type="CATEGORYNAME">
                      <a:rPr lang="en-US" smtClean="0"/>
                      <a:pPr/>
                      <a:t>[CATEGORY NAME]</a:t>
                    </a:fld>
                    <a:r>
                      <a:rPr lang="en-US" baseline="0" dirty="0" smtClean="0"/>
                      <a:t> </a:t>
                    </a:r>
                  </a:p>
                  <a:p>
                    <a:r>
                      <a:rPr lang="en-US" baseline="0" dirty="0" smtClean="0"/>
                      <a:t>$218,066</a:t>
                    </a:r>
                  </a:p>
                  <a:p>
                    <a:r>
                      <a:rPr lang="en-US" baseline="0" dirty="0" smtClean="0"/>
                      <a:t>(</a:t>
                    </a:r>
                    <a:fld id="{77D9B910-E163-4780-8A47-555A14B0A5E1}" type="PERCENTAGE">
                      <a:rPr lang="en-US" baseline="0" smtClean="0"/>
                      <a:pPr/>
                      <a:t>[PERCENTAGE]</a:t>
                    </a:fld>
                    <a:r>
                      <a:rPr lang="en-US" baseline="0" dirty="0" smtClean="0"/>
                      <a:t>)</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Lst>
            </c:dLbl>
            <c:dLbl>
              <c:idx val="2"/>
              <c:layout>
                <c:manualLayout>
                  <c:x val="-0.21334280634856342"/>
                  <c:y val="-0.17954208612001973"/>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fld id="{8901DC8E-9C45-4A07-93AF-0B6D0B469A04}" type="CATEGORYNAME">
                      <a:rPr lang="en-US" smtClean="0"/>
                      <a:pPr>
                        <a:defRPr b="1">
                          <a:solidFill>
                            <a:schemeClr val="tx1"/>
                          </a:solidFill>
                          <a:latin typeface="Arial" panose="020B0604020202020204" pitchFamily="34" charset="0"/>
                          <a:cs typeface="Arial" panose="020B0604020202020204" pitchFamily="34" charset="0"/>
                        </a:defRPr>
                      </a:pPr>
                      <a:t>[CATEGORY NAME]</a:t>
                    </a:fld>
                    <a:r>
                      <a:rPr lang="en-US" baseline="0" dirty="0" smtClean="0"/>
                      <a:t> $49,438 </a:t>
                    </a:r>
                  </a:p>
                  <a:p>
                    <a:pPr>
                      <a:defRPr b="1">
                        <a:solidFill>
                          <a:schemeClr val="tx1"/>
                        </a:solidFill>
                        <a:latin typeface="Arial" panose="020B0604020202020204" pitchFamily="34" charset="0"/>
                        <a:cs typeface="Arial" panose="020B0604020202020204" pitchFamily="34" charset="0"/>
                      </a:defRPr>
                    </a:pPr>
                    <a:r>
                      <a:rPr lang="en-US" baseline="0" dirty="0" smtClean="0"/>
                      <a:t>(</a:t>
                    </a:r>
                    <a:fld id="{C5B14EA9-8A0B-469D-A7F1-D419CC33B3D4}" type="PERCENTAGE">
                      <a:rPr lang="en-US" baseline="0" smtClean="0"/>
                      <a:pPr>
                        <a:defRPr b="1">
                          <a:solidFill>
                            <a:schemeClr val="tx1"/>
                          </a:solidFill>
                          <a:latin typeface="Arial" panose="020B0604020202020204" pitchFamily="34" charset="0"/>
                          <a:cs typeface="Arial" panose="020B0604020202020204" pitchFamily="34" charset="0"/>
                        </a:defRPr>
                      </a:pPr>
                      <a:t>[PERCENTAGE]</a:t>
                    </a:fld>
                    <a:r>
                      <a:rPr lang="en-US" baseline="0" dirty="0" smtClean="0"/>
                      <a:t>)</a:t>
                    </a: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13693203544586457"/>
                      <c:h val="0.12653296760249824"/>
                    </c:manualLayout>
                  </c15:layout>
                  <c15:dlblFieldTable/>
                  <c15:showDataLabelsRange val="0"/>
                </c:ext>
              </c:extLst>
            </c:dLbl>
            <c:dLbl>
              <c:idx val="3"/>
              <c:layout>
                <c:manualLayout>
                  <c:x val="-0.13642518693994077"/>
                  <c:y val="-1.5738106399206701E-2"/>
                </c:manualLayout>
              </c:layout>
              <c:tx>
                <c:rich>
                  <a:bodyPr/>
                  <a:lstStyle/>
                  <a:p>
                    <a:fld id="{165238F7-C924-497A-BD32-091CB61DEFA8}" type="CATEGORYNAME">
                      <a:rPr lang="en-US" smtClean="0"/>
                      <a:pPr/>
                      <a:t>[CATEGORY NAME]</a:t>
                    </a:fld>
                    <a:r>
                      <a:rPr lang="en-US" baseline="0" dirty="0" smtClean="0"/>
                      <a:t> $9,667,938</a:t>
                    </a:r>
                  </a:p>
                  <a:p>
                    <a:r>
                      <a:rPr lang="en-US" baseline="0" dirty="0" smtClean="0"/>
                      <a:t>(</a:t>
                    </a:r>
                    <a:fld id="{FE8D1138-3773-4608-9574-C6F451573964}" type="PERCENTAGE">
                      <a:rPr lang="en-US" baseline="0" smtClean="0"/>
                      <a:pPr/>
                      <a:t>[PERCENTAGE]</a:t>
                    </a:fld>
                    <a:r>
                      <a:rPr lang="en-US" baseline="0" dirty="0" smtClean="0"/>
                      <a:t>)</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Lst>
            </c:dLbl>
            <c:dLbl>
              <c:idx val="4"/>
              <c:layout>
                <c:manualLayout>
                  <c:x val="0.21977017834405643"/>
                  <c:y val="9.2276256735620232E-2"/>
                </c:manualLayout>
              </c:layout>
              <c:tx>
                <c:rich>
                  <a:bodyPr/>
                  <a:lstStyle/>
                  <a:p>
                    <a:fld id="{4488D466-0BE3-4D3C-9B39-C002AF679CE9}" type="CATEGORYNAME">
                      <a:rPr lang="en-US" smtClean="0"/>
                      <a:pPr/>
                      <a:t>[CATEGORY NAME]</a:t>
                    </a:fld>
                    <a:r>
                      <a:rPr lang="en-US" baseline="0" dirty="0" smtClean="0"/>
                      <a:t> </a:t>
                    </a:r>
                  </a:p>
                  <a:p>
                    <a:r>
                      <a:rPr lang="en-US" baseline="0" dirty="0" smtClean="0"/>
                      <a:t>$190,82</a:t>
                    </a:r>
                  </a:p>
                  <a:p>
                    <a:r>
                      <a:rPr lang="en-US" baseline="0" dirty="0" smtClean="0"/>
                      <a:t>(4</a:t>
                    </a:r>
                    <a:fld id="{D3357DA0-B941-45B0-B916-1E1A233C67E2}" type="PERCENTAGE">
                      <a:rPr lang="en-US" baseline="0" smtClean="0"/>
                      <a:pPr/>
                      <a:t>[PERCENTAGE]</a:t>
                    </a:fld>
                    <a:r>
                      <a:rPr lang="en-US" baseline="0" dirty="0" smtClean="0"/>
                      <a:t>)</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Lst>
            </c:dLbl>
            <c:dLbl>
              <c:idx val="7"/>
              <c:layout>
                <c:manualLayout>
                  <c:x val="-0.16920857021422872"/>
                  <c:y val="0.19866173301339621"/>
                </c:manualLayout>
              </c:layout>
              <c:tx>
                <c:rich>
                  <a:bodyPr/>
                  <a:lstStyle/>
                  <a:p>
                    <a:fld id="{4D463331-10C9-4141-A829-EE78BA06649D}" type="CATEGORYNAME">
                      <a:rPr lang="en-US" smtClean="0"/>
                      <a:pPr/>
                      <a:t>[CATEGORY NAME]</a:t>
                    </a:fld>
                    <a:r>
                      <a:rPr lang="en-US" baseline="0" dirty="0" smtClean="0"/>
                      <a:t> $3,460,426 </a:t>
                    </a:r>
                  </a:p>
                  <a:p>
                    <a:r>
                      <a:rPr lang="en-US" baseline="0" dirty="0" smtClean="0"/>
                      <a:t>(</a:t>
                    </a:r>
                    <a:fld id="{ABFCD2D8-8793-4D9F-B8D7-5821C914A6B7}" type="PERCENTAGE">
                      <a:rPr lang="en-US" baseline="0" smtClean="0"/>
                      <a:pPr/>
                      <a:t>[PERCENTAGE]</a:t>
                    </a:fld>
                    <a:r>
                      <a:rPr lang="en-US" baseline="0" dirty="0" smtClean="0"/>
                      <a:t>)</a:t>
                    </a:r>
                  </a:p>
                </c:rich>
              </c:tx>
              <c:showLegendKey val="0"/>
              <c:showVal val="1"/>
              <c:showCatName val="1"/>
              <c:showSerName val="0"/>
              <c:showPercent val="1"/>
              <c:showBubbleSize val="0"/>
              <c:extLst>
                <c:ext xmlns:c15="http://schemas.microsoft.com/office/drawing/2012/chart" uri="{CE6537A1-D6FC-4f65-9D91-7224C49458BB}">
                  <c15:layout/>
                  <c15:dlblFieldTable/>
                  <c15:showDataLabelsRange val="0"/>
                </c:ext>
              </c:extLst>
            </c:dLbl>
            <c:dLbl>
              <c:idx val="14"/>
              <c:layout>
                <c:manualLayout>
                  <c:x val="-0.20062451730035499"/>
                  <c:y val="-7.613590830119274E-2"/>
                </c:manualLayout>
              </c:layout>
              <c:tx>
                <c:rich>
                  <a:bodyPr/>
                  <a:lstStyle/>
                  <a:p>
                    <a:fld id="{C0608013-ABCF-4F1D-91AA-9BDDFBC3A2EB}" type="CATEGORYNAME">
                      <a:rPr lang="en-US" smtClean="0"/>
                      <a:pPr/>
                      <a:t>[CATEGORY NAME]</a:t>
                    </a:fld>
                    <a:r>
                      <a:rPr lang="en-US" baseline="0" dirty="0" smtClean="0"/>
                      <a:t> $259,577</a:t>
                    </a:r>
                  </a:p>
                  <a:p>
                    <a:r>
                      <a:rPr lang="en-US" baseline="0" dirty="0" smtClean="0"/>
                      <a:t> (&lt;</a:t>
                    </a:r>
                    <a:fld id="{AA99B8C8-8101-4216-8610-455CADBC1D26}" type="PERCENTAGE">
                      <a:rPr lang="en-US" baseline="0" smtClean="0"/>
                      <a:pPr/>
                      <a:t>[PERCENTAGE]</a:t>
                    </a:fld>
                    <a:r>
                      <a:rPr lang="en-US" baseline="0" dirty="0" smtClean="0"/>
                      <a:t>)</a:t>
                    </a:r>
                  </a:p>
                </c:rich>
              </c:tx>
              <c:showLegendKey val="0"/>
              <c:showVal val="1"/>
              <c:showCatName val="1"/>
              <c:showSerName val="0"/>
              <c:showPercent val="1"/>
              <c:showBubbleSize val="0"/>
              <c:extLst>
                <c:ext xmlns:c15="http://schemas.microsoft.com/office/drawing/2012/chart" uri="{CE6537A1-D6FC-4f65-9D91-7224C49458BB}">
                  <c15:layout/>
                  <c15:dlblFieldTable/>
                  <c15:showDataLabelsRange val="0"/>
                </c:ext>
              </c:extLst>
            </c:dLbl>
            <c:dLbl>
              <c:idx val="16"/>
              <c:layout>
                <c:manualLayout>
                  <c:x val="-0.16945372278839735"/>
                  <c:y val="-3.9295952671583305E-2"/>
                </c:manualLayout>
              </c:layout>
              <c:tx>
                <c:rich>
                  <a:bodyPr/>
                  <a:lstStyle/>
                  <a:p>
                    <a:fld id="{C47C15C3-F31B-4B8D-86E0-AC93B49AD327}" type="CATEGORYNAME">
                      <a:rPr lang="en-US" smtClean="0"/>
                      <a:pPr/>
                      <a:t>[CATEGORY NAME]</a:t>
                    </a:fld>
                    <a:r>
                      <a:rPr lang="en-US" baseline="0" dirty="0" smtClean="0"/>
                      <a:t> $15,592,938 </a:t>
                    </a:r>
                  </a:p>
                  <a:p>
                    <a:r>
                      <a:rPr lang="en-US" baseline="0" dirty="0" smtClean="0"/>
                      <a:t>(</a:t>
                    </a:r>
                    <a:fld id="{1E67B2BA-E5A9-4AC4-B9BF-6D69BBE3D3B4}" type="PERCENTAGE">
                      <a:rPr lang="en-US" baseline="0" smtClean="0"/>
                      <a:pPr/>
                      <a:t>[PERCENTAGE]</a:t>
                    </a:fld>
                    <a:r>
                      <a:rPr lang="en-US" baseline="0" dirty="0" smtClean="0"/>
                      <a:t>)</a:t>
                    </a:r>
                  </a:p>
                </c:rich>
              </c:tx>
              <c:showLegendKey val="0"/>
              <c:showVal val="1"/>
              <c:showCatName val="1"/>
              <c:showSerName val="0"/>
              <c:showPercent val="1"/>
              <c:showBubbleSize val="0"/>
              <c:extLst>
                <c:ext xmlns:c15="http://schemas.microsoft.com/office/drawing/2012/chart" uri="{CE6537A1-D6FC-4f65-9D91-7224C49458BB}">
                  <c15:layout/>
                  <c15:dlblFieldTable/>
                  <c15:showDataLabelsRange val="0"/>
                </c:ext>
              </c:extLst>
            </c:dLbl>
            <c:dLbl>
              <c:idx val="23"/>
              <c:layout>
                <c:manualLayout>
                  <c:x val="0.28906464078264071"/>
                  <c:y val="8.1047902385140563E-2"/>
                </c:manualLayout>
              </c:layout>
              <c:tx>
                <c:rich>
                  <a:bodyPr/>
                  <a:lstStyle/>
                  <a:p>
                    <a:fld id="{71FF90F0-0E71-4408-81B5-7281620E2DE0}" type="CATEGORYNAME">
                      <a:rPr lang="en-US" smtClean="0"/>
                      <a:pPr/>
                      <a:t>[CATEGORY NAME]</a:t>
                    </a:fld>
                    <a:r>
                      <a:rPr lang="en-US" baseline="0" dirty="0" smtClean="0"/>
                      <a:t> </a:t>
                    </a:r>
                  </a:p>
                  <a:p>
                    <a:r>
                      <a:rPr lang="en-US" baseline="0" dirty="0" smtClean="0"/>
                      <a:t>$2,171,070 </a:t>
                    </a:r>
                  </a:p>
                  <a:p>
                    <a:r>
                      <a:rPr lang="en-US" baseline="0" dirty="0" smtClean="0"/>
                      <a:t>(</a:t>
                    </a:r>
                    <a:fld id="{D69E6684-A044-4127-9C14-A894C803A697}" type="PERCENTAGE">
                      <a:rPr lang="en-US" baseline="0" smtClean="0"/>
                      <a:pPr/>
                      <a:t>[PERCENTAGE]</a:t>
                    </a:fld>
                    <a:r>
                      <a:rPr lang="en-US" baseline="0" dirty="0" smtClean="0"/>
                      <a:t>)</a:t>
                    </a:r>
                  </a:p>
                </c:rich>
              </c:tx>
              <c:showLegendKey val="0"/>
              <c:showVal val="1"/>
              <c:showCatName val="1"/>
              <c:showSerName val="0"/>
              <c:showPercent val="1"/>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1"/>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Sheet1!$A$2:$A$31</c:f>
              <c:strCache>
                <c:ptCount val="24"/>
                <c:pt idx="0">
                  <c:v>Personnel Costs</c:v>
                </c:pt>
                <c:pt idx="7">
                  <c:v>Operating Costs</c:v>
                </c:pt>
                <c:pt idx="14">
                  <c:v>One Time Costs</c:v>
                </c:pt>
                <c:pt idx="16">
                  <c:v>Consultant Costs</c:v>
                </c:pt>
                <c:pt idx="23">
                  <c:v>Other Costs</c:v>
                </c:pt>
              </c:strCache>
            </c:strRef>
          </c:cat>
          <c:val>
            <c:numRef>
              <c:f>Sheet1!$B$2:$B$31</c:f>
              <c:numCache>
                <c:formatCode>General</c:formatCode>
                <c:ptCount val="30"/>
                <c:pt idx="0" formatCode="#,##0">
                  <c:v>24423080</c:v>
                </c:pt>
                <c:pt idx="7">
                  <c:v>3460426</c:v>
                </c:pt>
                <c:pt idx="14">
                  <c:v>259577</c:v>
                </c:pt>
                <c:pt idx="16">
                  <c:v>15592938</c:v>
                </c:pt>
                <c:pt idx="23">
                  <c:v>2171070</c:v>
                </c:pt>
              </c:numCache>
            </c:numRef>
          </c:val>
          <c:extLst/>
        </c:ser>
        <c:dLbls>
          <c:showLegendKey val="0"/>
          <c:showVal val="0"/>
          <c:showCatName val="0"/>
          <c:showSerName val="0"/>
          <c:showPercent val="0"/>
          <c:showBubbleSize val="0"/>
          <c:showLeaderLines val="1"/>
        </c:dLbls>
        <c:firstSliceAng val="29"/>
        <c:holeSize val="4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38145" cy="464205"/>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4" y="3"/>
            <a:ext cx="3038145" cy="464205"/>
          </a:xfrm>
          <a:prstGeom prst="rect">
            <a:avLst/>
          </a:prstGeom>
        </p:spPr>
        <p:txBody>
          <a:bodyPr vert="horz" lIns="88139" tIns="44070" rIns="88139" bIns="44070" rtlCol="0"/>
          <a:lstStyle>
            <a:lvl1pPr algn="r">
              <a:defRPr sz="1200"/>
            </a:lvl1pPr>
          </a:lstStyle>
          <a:p>
            <a:fld id="{B14BF2E2-3F8F-44AD-9B62-8BE96A119A7D}" type="datetimeFigureOut">
              <a:rPr lang="en-US" smtClean="0"/>
              <a:t>11/8/2017</a:t>
            </a:fld>
            <a:endParaRPr lang="en-US" dirty="0"/>
          </a:p>
        </p:txBody>
      </p:sp>
      <p:sp>
        <p:nvSpPr>
          <p:cNvPr id="4" name="Footer Placeholder 3"/>
          <p:cNvSpPr>
            <a:spLocks noGrp="1"/>
          </p:cNvSpPr>
          <p:nvPr>
            <p:ph type="ftr" sz="quarter" idx="2"/>
          </p:nvPr>
        </p:nvSpPr>
        <p:spPr>
          <a:xfrm>
            <a:off x="1" y="8830661"/>
            <a:ext cx="3038145" cy="464205"/>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61"/>
            <a:ext cx="3038145" cy="464205"/>
          </a:xfrm>
          <a:prstGeom prst="rect">
            <a:avLst/>
          </a:prstGeom>
        </p:spPr>
        <p:txBody>
          <a:bodyPr vert="horz" lIns="88139" tIns="44070" rIns="88139" bIns="44070" rtlCol="0" anchor="b"/>
          <a:lstStyle>
            <a:lvl1pPr algn="r">
              <a:defRPr sz="1200"/>
            </a:lvl1pPr>
          </a:lstStyle>
          <a:p>
            <a:fld id="{AC94B9CB-5A09-4BFB-9BFF-53DC4C186C6E}" type="slidenum">
              <a:rPr lang="en-US" smtClean="0"/>
              <a:t>‹#›</a:t>
            </a:fld>
            <a:endParaRPr lang="en-US" dirty="0"/>
          </a:p>
        </p:txBody>
      </p:sp>
    </p:spTree>
    <p:extLst>
      <p:ext uri="{BB962C8B-B14F-4D97-AF65-F5344CB8AC3E}">
        <p14:creationId xmlns:p14="http://schemas.microsoft.com/office/powerpoint/2010/main" val="39936086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38145" cy="464205"/>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idx="1"/>
          </p:nvPr>
        </p:nvSpPr>
        <p:spPr>
          <a:xfrm>
            <a:off x="3970734" y="3"/>
            <a:ext cx="3038145" cy="464205"/>
          </a:xfrm>
          <a:prstGeom prst="rect">
            <a:avLst/>
          </a:prstGeom>
        </p:spPr>
        <p:txBody>
          <a:bodyPr vert="horz" lIns="88139" tIns="44070" rIns="88139" bIns="44070" rtlCol="0"/>
          <a:lstStyle>
            <a:lvl1pPr algn="r">
              <a:defRPr sz="1200"/>
            </a:lvl1pPr>
          </a:lstStyle>
          <a:p>
            <a:fld id="{AB07F2FB-75BC-4AA9-8246-564A36AD30F5}" type="datetimeFigureOut">
              <a:rPr lang="en-US" smtClean="0"/>
              <a:t>11/8/2017</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39" tIns="44070" rIns="88139" bIns="44070" rtlCol="0" anchor="ctr"/>
          <a:lstStyle/>
          <a:p>
            <a:endParaRPr lang="en-US" dirty="0"/>
          </a:p>
        </p:txBody>
      </p:sp>
      <p:sp>
        <p:nvSpPr>
          <p:cNvPr id="5" name="Notes Placeholder 4"/>
          <p:cNvSpPr>
            <a:spLocks noGrp="1"/>
          </p:cNvSpPr>
          <p:nvPr>
            <p:ph type="body" sz="quarter" idx="3"/>
          </p:nvPr>
        </p:nvSpPr>
        <p:spPr>
          <a:xfrm>
            <a:off x="701346" y="4416101"/>
            <a:ext cx="5607711" cy="4182457"/>
          </a:xfrm>
          <a:prstGeom prst="rect">
            <a:avLst/>
          </a:prstGeom>
        </p:spPr>
        <p:txBody>
          <a:bodyPr vert="horz" lIns="88139" tIns="44070" rIns="88139" bIns="440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0661"/>
            <a:ext cx="3038145" cy="464205"/>
          </a:xfrm>
          <a:prstGeom prst="rect">
            <a:avLst/>
          </a:prstGeom>
        </p:spPr>
        <p:txBody>
          <a:bodyPr vert="horz" lIns="88139" tIns="44070" rIns="88139" bIns="4407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734" y="8830661"/>
            <a:ext cx="3038145" cy="464205"/>
          </a:xfrm>
          <a:prstGeom prst="rect">
            <a:avLst/>
          </a:prstGeom>
        </p:spPr>
        <p:txBody>
          <a:bodyPr vert="horz" lIns="88139" tIns="44070" rIns="88139" bIns="44070" rtlCol="0" anchor="b"/>
          <a:lstStyle>
            <a:lvl1pPr algn="r">
              <a:defRPr sz="1200"/>
            </a:lvl1pPr>
          </a:lstStyle>
          <a:p>
            <a:fld id="{4752DD30-D45E-4C22-B9A3-714A1F31BF34}" type="slidenum">
              <a:rPr lang="en-US" smtClean="0"/>
              <a:t>‹#›</a:t>
            </a:fld>
            <a:endParaRPr lang="en-US" dirty="0"/>
          </a:p>
        </p:txBody>
      </p:sp>
    </p:spTree>
    <p:extLst>
      <p:ext uri="{BB962C8B-B14F-4D97-AF65-F5344CB8AC3E}">
        <p14:creationId xmlns:p14="http://schemas.microsoft.com/office/powerpoint/2010/main" val="40514172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52DD30-D45E-4C22-B9A3-714A1F31BF34}"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315782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52DD30-D45E-4C22-B9A3-714A1F31BF34}" type="slidenum">
              <a:rPr lang="en-US" smtClean="0"/>
              <a:t>10</a:t>
            </a:fld>
            <a:endParaRPr lang="en-US" dirty="0"/>
          </a:p>
        </p:txBody>
      </p:sp>
    </p:spTree>
    <p:extLst>
      <p:ext uri="{BB962C8B-B14F-4D97-AF65-F5344CB8AC3E}">
        <p14:creationId xmlns:p14="http://schemas.microsoft.com/office/powerpoint/2010/main" val="2902128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52DD30-D45E-4C22-B9A3-714A1F31BF34}" type="slidenum">
              <a:rPr lang="en-US" smtClean="0"/>
              <a:t>11</a:t>
            </a:fld>
            <a:endParaRPr lang="en-US" dirty="0"/>
          </a:p>
        </p:txBody>
      </p:sp>
    </p:spTree>
    <p:extLst>
      <p:ext uri="{BB962C8B-B14F-4D97-AF65-F5344CB8AC3E}">
        <p14:creationId xmlns:p14="http://schemas.microsoft.com/office/powerpoint/2010/main" val="2502838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52DD30-D45E-4C22-B9A3-714A1F31BF34}" type="slidenum">
              <a:rPr lang="en-US" smtClean="0"/>
              <a:t>12</a:t>
            </a:fld>
            <a:endParaRPr lang="en-US" dirty="0"/>
          </a:p>
        </p:txBody>
      </p:sp>
    </p:spTree>
    <p:extLst>
      <p:ext uri="{BB962C8B-B14F-4D97-AF65-F5344CB8AC3E}">
        <p14:creationId xmlns:p14="http://schemas.microsoft.com/office/powerpoint/2010/main" val="3104095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52DD30-D45E-4C22-B9A3-714A1F31BF34}" type="slidenum">
              <a:rPr lang="en-US" smtClean="0"/>
              <a:t>13</a:t>
            </a:fld>
            <a:endParaRPr lang="en-US" dirty="0"/>
          </a:p>
        </p:txBody>
      </p:sp>
    </p:spTree>
    <p:extLst>
      <p:ext uri="{BB962C8B-B14F-4D97-AF65-F5344CB8AC3E}">
        <p14:creationId xmlns:p14="http://schemas.microsoft.com/office/powerpoint/2010/main" val="2456246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52DD30-D45E-4C22-B9A3-714A1F31BF34}"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076017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52DD30-D45E-4C22-B9A3-714A1F31BF34}"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436917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52DD30-D45E-4C22-B9A3-714A1F31BF34}" type="slidenum">
              <a:rPr lang="en-US" smtClean="0"/>
              <a:t>2</a:t>
            </a:fld>
            <a:endParaRPr lang="en-US" dirty="0"/>
          </a:p>
        </p:txBody>
      </p:sp>
    </p:spTree>
    <p:extLst>
      <p:ext uri="{BB962C8B-B14F-4D97-AF65-F5344CB8AC3E}">
        <p14:creationId xmlns:p14="http://schemas.microsoft.com/office/powerpoint/2010/main" val="757819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52DD30-D45E-4C22-B9A3-714A1F31BF34}" type="slidenum">
              <a:rPr lang="en-US" smtClean="0"/>
              <a:t>3</a:t>
            </a:fld>
            <a:endParaRPr lang="en-US" dirty="0"/>
          </a:p>
        </p:txBody>
      </p:sp>
    </p:spTree>
    <p:extLst>
      <p:ext uri="{BB962C8B-B14F-4D97-AF65-F5344CB8AC3E}">
        <p14:creationId xmlns:p14="http://schemas.microsoft.com/office/powerpoint/2010/main" val="1915937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52DD30-D45E-4C22-B9A3-714A1F31BF34}"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892651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4752DD30-D45E-4C22-B9A3-714A1F31BF34}" type="slidenum">
              <a:rPr lang="en-US" smtClean="0"/>
              <a:t>5</a:t>
            </a:fld>
            <a:endParaRPr lang="en-US" dirty="0"/>
          </a:p>
        </p:txBody>
      </p:sp>
    </p:spTree>
    <p:extLst>
      <p:ext uri="{BB962C8B-B14F-4D97-AF65-F5344CB8AC3E}">
        <p14:creationId xmlns:p14="http://schemas.microsoft.com/office/powerpoint/2010/main" val="2531152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52DD30-D45E-4C22-B9A3-714A1F31BF34}" type="slidenum">
              <a:rPr lang="en-US" smtClean="0"/>
              <a:t>6</a:t>
            </a:fld>
            <a:endParaRPr lang="en-US" dirty="0"/>
          </a:p>
        </p:txBody>
      </p:sp>
    </p:spTree>
    <p:extLst>
      <p:ext uri="{BB962C8B-B14F-4D97-AF65-F5344CB8AC3E}">
        <p14:creationId xmlns:p14="http://schemas.microsoft.com/office/powerpoint/2010/main" val="3176574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52DD30-D45E-4C22-B9A3-714A1F31BF34}"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402616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52DD30-D45E-4C22-B9A3-714A1F31BF34}"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569403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52DD30-D45E-4C22-B9A3-714A1F31BF34}" type="slidenum">
              <a:rPr lang="en-US" smtClean="0"/>
              <a:t>9</a:t>
            </a:fld>
            <a:endParaRPr lang="en-US" dirty="0"/>
          </a:p>
        </p:txBody>
      </p:sp>
    </p:spTree>
    <p:extLst>
      <p:ext uri="{BB962C8B-B14F-4D97-AF65-F5344CB8AC3E}">
        <p14:creationId xmlns:p14="http://schemas.microsoft.com/office/powerpoint/2010/main" val="625884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5" name="Group 14"/>
          <p:cNvGrpSpPr/>
          <p:nvPr userDrawn="1"/>
        </p:nvGrpSpPr>
        <p:grpSpPr>
          <a:xfrm>
            <a:off x="-9526" y="657225"/>
            <a:ext cx="9153526" cy="6203094"/>
            <a:chOff x="-9526" y="657225"/>
            <a:chExt cx="9153526" cy="6203094"/>
          </a:xfrm>
        </p:grpSpPr>
        <p:grpSp>
          <p:nvGrpSpPr>
            <p:cNvPr id="16" name="Group 15"/>
            <p:cNvGrpSpPr/>
            <p:nvPr/>
          </p:nvGrpSpPr>
          <p:grpSpPr>
            <a:xfrm>
              <a:off x="-9526" y="2110561"/>
              <a:ext cx="9153526" cy="4749758"/>
              <a:chOff x="-9526" y="2110561"/>
              <a:chExt cx="9153526" cy="4749758"/>
            </a:xfrm>
          </p:grpSpPr>
          <p:grpSp>
            <p:nvGrpSpPr>
              <p:cNvPr id="18" name="Group 17"/>
              <p:cNvGrpSpPr/>
              <p:nvPr/>
            </p:nvGrpSpPr>
            <p:grpSpPr>
              <a:xfrm>
                <a:off x="-9525" y="6041834"/>
                <a:ext cx="9153525" cy="518766"/>
                <a:chOff x="-9525" y="6041834"/>
                <a:chExt cx="9153525" cy="518766"/>
              </a:xfrm>
            </p:grpSpPr>
            <p:grpSp>
              <p:nvGrpSpPr>
                <p:cNvPr id="21" name="Group 20"/>
                <p:cNvGrpSpPr/>
                <p:nvPr/>
              </p:nvGrpSpPr>
              <p:grpSpPr>
                <a:xfrm>
                  <a:off x="-9525" y="6041834"/>
                  <a:ext cx="7381874" cy="514352"/>
                  <a:chOff x="-9525" y="5400671"/>
                  <a:chExt cx="7381874" cy="514352"/>
                </a:xfrm>
                <a:solidFill>
                  <a:srgbClr val="CCA20A"/>
                </a:solidFill>
              </p:grpSpPr>
              <p:sp>
                <p:nvSpPr>
                  <p:cNvPr id="25" name="Rectangle 24"/>
                  <p:cNvSpPr/>
                  <p:nvPr/>
                </p:nvSpPr>
                <p:spPr>
                  <a:xfrm flipV="1">
                    <a:off x="-9525" y="5400671"/>
                    <a:ext cx="6867525" cy="5143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6" name="Right Triangle 25"/>
                  <p:cNvSpPr/>
                  <p:nvPr/>
                </p:nvSpPr>
                <p:spPr>
                  <a:xfrm rot="5400000">
                    <a:off x="6858000" y="5400674"/>
                    <a:ext cx="514349" cy="51434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grpSp>
              <p:nvGrpSpPr>
                <p:cNvPr id="22" name="Group 21"/>
                <p:cNvGrpSpPr/>
                <p:nvPr/>
              </p:nvGrpSpPr>
              <p:grpSpPr>
                <a:xfrm>
                  <a:off x="6926885" y="6046248"/>
                  <a:ext cx="2217115" cy="514352"/>
                  <a:chOff x="6926885" y="6046248"/>
                  <a:chExt cx="2217115" cy="514352"/>
                </a:xfrm>
              </p:grpSpPr>
              <p:sp>
                <p:nvSpPr>
                  <p:cNvPr id="23" name="Rectangle 22"/>
                  <p:cNvSpPr/>
                  <p:nvPr/>
                </p:nvSpPr>
                <p:spPr>
                  <a:xfrm rot="10800000" flipV="1">
                    <a:off x="7441234" y="6046251"/>
                    <a:ext cx="1702766" cy="514349"/>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4" name="Right Triangle 23"/>
                  <p:cNvSpPr/>
                  <p:nvPr/>
                </p:nvSpPr>
                <p:spPr>
                  <a:xfrm rot="16200000">
                    <a:off x="6926885" y="6046248"/>
                    <a:ext cx="514349" cy="514349"/>
                  </a:xfrm>
                  <a:prstGeom prst="rtTriangle">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grpSp>
          <p:sp>
            <p:nvSpPr>
              <p:cNvPr id="19" name="Rectangle 18"/>
              <p:cNvSpPr/>
              <p:nvPr/>
            </p:nvSpPr>
            <p:spPr>
              <a:xfrm flipV="1">
                <a:off x="0" y="2110561"/>
                <a:ext cx="9144000" cy="3886200"/>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flipV="1">
                <a:off x="-9526" y="6594260"/>
                <a:ext cx="9153525" cy="266059"/>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7" name="Straight Connector 16"/>
            <p:cNvCxnSpPr/>
            <p:nvPr/>
          </p:nvCxnSpPr>
          <p:spPr>
            <a:xfrm>
              <a:off x="3086100" y="657225"/>
              <a:ext cx="0" cy="990600"/>
            </a:xfrm>
            <a:prstGeom prst="line">
              <a:avLst/>
            </a:prstGeom>
            <a:ln>
              <a:solidFill>
                <a:srgbClr val="1F1B77"/>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userDrawn="1"/>
        </p:nvSpPr>
        <p:spPr>
          <a:xfrm>
            <a:off x="7184058" y="6172200"/>
            <a:ext cx="1959941" cy="492443"/>
          </a:xfrm>
          <a:prstGeom prst="rect">
            <a:avLst/>
          </a:prstGeom>
          <a:noFill/>
        </p:spPr>
        <p:txBody>
          <a:bodyPr wrap="square" rtlCol="0">
            <a:spAutoFit/>
          </a:bodyPr>
          <a:lstStyle/>
          <a:p>
            <a:pPr algn="ctr"/>
            <a:r>
              <a:rPr lang="en-US" sz="1300" b="1" i="1" dirty="0">
                <a:solidFill>
                  <a:schemeClr val="bg1"/>
                </a:solidFill>
                <a:latin typeface="Arial Narrow" panose="020B0606020202030204" pitchFamily="34" charset="0"/>
              </a:rPr>
              <a:t>www.SBCounty.gov</a:t>
            </a:r>
          </a:p>
          <a:p>
            <a:endParaRPr lang="en-US" sz="1300" b="1" i="1" dirty="0">
              <a:solidFill>
                <a:schemeClr val="bg1"/>
              </a:solidFill>
              <a:latin typeface="Myriad Pro Cond" pitchFamily="34" charset="0"/>
            </a:endParaRPr>
          </a:p>
        </p:txBody>
      </p:sp>
      <p:pic>
        <p:nvPicPr>
          <p:cNvPr id="10"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2063" y="533400"/>
            <a:ext cx="2283037" cy="1178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6"/>
          <p:cNvSpPr>
            <a:spLocks noGrp="1"/>
          </p:cNvSpPr>
          <p:nvPr>
            <p:ph type="body" sz="quarter" idx="10" hasCustomPrompt="1"/>
          </p:nvPr>
        </p:nvSpPr>
        <p:spPr>
          <a:xfrm>
            <a:off x="838199" y="2514600"/>
            <a:ext cx="6345859" cy="838200"/>
          </a:xfrm>
        </p:spPr>
        <p:txBody>
          <a:bodyPr>
            <a:noAutofit/>
          </a:bodyPr>
          <a:lstStyle>
            <a:lvl1pPr marL="0" indent="0">
              <a:spcBef>
                <a:spcPts val="0"/>
              </a:spcBef>
              <a:buNone/>
              <a:defRPr sz="2400" b="1">
                <a:solidFill>
                  <a:schemeClr val="bg1"/>
                </a:solidFill>
                <a:latin typeface="Arial" panose="020B0604020202020204" pitchFamily="34" charset="0"/>
                <a:cs typeface="Arial" panose="020B0604020202020204" pitchFamily="34" charset="0"/>
              </a:defRPr>
            </a:lvl1pPr>
            <a:lvl2pPr>
              <a:defRPr sz="1800" b="1">
                <a:solidFill>
                  <a:schemeClr val="bg1"/>
                </a:solidFill>
                <a:latin typeface="Arial" panose="020B0604020202020204" pitchFamily="34" charset="0"/>
                <a:cs typeface="Arial" panose="020B0604020202020204" pitchFamily="34" charset="0"/>
              </a:defRPr>
            </a:lvl2pPr>
            <a:lvl3pPr>
              <a:defRPr sz="1800" b="1">
                <a:solidFill>
                  <a:schemeClr val="bg1"/>
                </a:solidFill>
                <a:latin typeface="Arial" panose="020B0604020202020204" pitchFamily="34" charset="0"/>
                <a:cs typeface="Arial" panose="020B0604020202020204" pitchFamily="34" charset="0"/>
              </a:defRPr>
            </a:lvl3pPr>
            <a:lvl4pPr>
              <a:defRPr sz="1800" b="1">
                <a:solidFill>
                  <a:schemeClr val="bg1"/>
                </a:solidFill>
                <a:latin typeface="Arial" panose="020B0604020202020204" pitchFamily="34" charset="0"/>
                <a:cs typeface="Arial" panose="020B0604020202020204" pitchFamily="34" charset="0"/>
              </a:defRPr>
            </a:lvl4pPr>
            <a:lvl5pPr>
              <a:defRPr sz="1800" b="1">
                <a:solidFill>
                  <a:schemeClr val="bg1"/>
                </a:solidFill>
                <a:latin typeface="Arial" panose="020B0604020202020204" pitchFamily="34" charset="0"/>
                <a:cs typeface="Arial" panose="020B0604020202020204" pitchFamily="34" charset="0"/>
              </a:defRPr>
            </a:lvl5pPr>
          </a:lstStyle>
          <a:p>
            <a:pPr lvl="0"/>
            <a:r>
              <a:rPr lang="en-US" dirty="0"/>
              <a:t>Title Slide Heading Set in Arial Bold 24pt.</a:t>
            </a:r>
          </a:p>
        </p:txBody>
      </p:sp>
      <p:sp>
        <p:nvSpPr>
          <p:cNvPr id="9" name="Text Placeholder 8"/>
          <p:cNvSpPr>
            <a:spLocks noGrp="1"/>
          </p:cNvSpPr>
          <p:nvPr>
            <p:ph type="body" sz="quarter" idx="11" hasCustomPrompt="1"/>
          </p:nvPr>
        </p:nvSpPr>
        <p:spPr>
          <a:xfrm>
            <a:off x="838200" y="3429000"/>
            <a:ext cx="4191000" cy="381000"/>
          </a:xfr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dirty="0"/>
              <a:t>Secondary level of information</a:t>
            </a:r>
          </a:p>
        </p:txBody>
      </p:sp>
      <p:sp>
        <p:nvSpPr>
          <p:cNvPr id="11" name="Text Placeholder 8"/>
          <p:cNvSpPr>
            <a:spLocks noGrp="1"/>
          </p:cNvSpPr>
          <p:nvPr>
            <p:ph type="body" sz="quarter" idx="12" hasCustomPrompt="1"/>
          </p:nvPr>
        </p:nvSpPr>
        <p:spPr>
          <a:xfrm>
            <a:off x="838200" y="3810000"/>
            <a:ext cx="4191000" cy="381000"/>
          </a:xfr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dirty="0"/>
              <a:t>Third level of information</a:t>
            </a:r>
          </a:p>
        </p:txBody>
      </p:sp>
      <p:sp>
        <p:nvSpPr>
          <p:cNvPr id="12" name="Text Placeholder 8"/>
          <p:cNvSpPr>
            <a:spLocks noGrp="1"/>
          </p:cNvSpPr>
          <p:nvPr>
            <p:ph type="body" sz="quarter" idx="13" hasCustomPrompt="1"/>
          </p:nvPr>
        </p:nvSpPr>
        <p:spPr>
          <a:xfrm>
            <a:off x="838200" y="4800600"/>
            <a:ext cx="4191000" cy="381000"/>
          </a:xfr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dirty="0"/>
              <a:t>Presenter’s Name</a:t>
            </a:r>
          </a:p>
        </p:txBody>
      </p:sp>
      <p:sp>
        <p:nvSpPr>
          <p:cNvPr id="13" name="Text Placeholder 8"/>
          <p:cNvSpPr>
            <a:spLocks noGrp="1"/>
          </p:cNvSpPr>
          <p:nvPr>
            <p:ph type="body" sz="quarter" idx="14" hasCustomPrompt="1"/>
          </p:nvPr>
        </p:nvSpPr>
        <p:spPr>
          <a:xfrm>
            <a:off x="838200" y="5105400"/>
            <a:ext cx="4191000" cy="381000"/>
          </a:xfr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dirty="0"/>
              <a:t>Presenter’s Title</a:t>
            </a:r>
          </a:p>
        </p:txBody>
      </p:sp>
      <p:sp>
        <p:nvSpPr>
          <p:cNvPr id="14" name="Text Placeholder 8"/>
          <p:cNvSpPr>
            <a:spLocks noGrp="1"/>
          </p:cNvSpPr>
          <p:nvPr>
            <p:ph type="body" sz="quarter" idx="15" hasCustomPrompt="1"/>
          </p:nvPr>
        </p:nvSpPr>
        <p:spPr>
          <a:xfrm>
            <a:off x="838200" y="5410200"/>
            <a:ext cx="4191000" cy="381000"/>
          </a:xfr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dirty="0"/>
              <a:t>DATE</a:t>
            </a:r>
          </a:p>
        </p:txBody>
      </p:sp>
      <p:sp>
        <p:nvSpPr>
          <p:cNvPr id="2" name="TextBox 1"/>
          <p:cNvSpPr txBox="1"/>
          <p:nvPr userDrawn="1"/>
        </p:nvSpPr>
        <p:spPr>
          <a:xfrm>
            <a:off x="3482190" y="830323"/>
            <a:ext cx="3783343" cy="584775"/>
          </a:xfrm>
          <a:prstGeom prst="rect">
            <a:avLst/>
          </a:prstGeom>
          <a:noFill/>
        </p:spPr>
        <p:txBody>
          <a:bodyPr wrap="none" rtlCol="0">
            <a:spAutoFit/>
          </a:bodyPr>
          <a:lstStyle/>
          <a:p>
            <a:r>
              <a:rPr lang="en-US" dirty="0">
                <a:solidFill>
                  <a:srgbClr val="1F1B77"/>
                </a:solidFill>
                <a:latin typeface="Arial" panose="020B0604020202020204" pitchFamily="34" charset="0"/>
                <a:cs typeface="Arial" panose="020B0604020202020204" pitchFamily="34" charset="0"/>
              </a:rPr>
              <a:t>Behavioral</a:t>
            </a:r>
            <a:r>
              <a:rPr lang="en-US" baseline="0" dirty="0">
                <a:solidFill>
                  <a:srgbClr val="1F1B77"/>
                </a:solidFill>
                <a:latin typeface="Arial" panose="020B0604020202020204" pitchFamily="34" charset="0"/>
                <a:cs typeface="Arial" panose="020B0604020202020204" pitchFamily="34" charset="0"/>
              </a:rPr>
              <a:t> Health</a:t>
            </a:r>
            <a:endParaRPr lang="en-US" dirty="0">
              <a:solidFill>
                <a:srgbClr val="1F1B77"/>
              </a:solidFill>
              <a:latin typeface="Arial" panose="020B0604020202020204" pitchFamily="34" charset="0"/>
              <a:cs typeface="Arial" panose="020B0604020202020204" pitchFamily="34" charset="0"/>
            </a:endParaRPr>
          </a:p>
          <a:p>
            <a:r>
              <a:rPr lang="en-US" sz="1400" dirty="0">
                <a:solidFill>
                  <a:srgbClr val="1F1B77"/>
                </a:solidFill>
                <a:latin typeface="Arial" panose="020B0604020202020204" pitchFamily="34" charset="0"/>
                <a:cs typeface="Arial" panose="020B0604020202020204" pitchFamily="34" charset="0"/>
              </a:rPr>
              <a:t>Office of Program Planning and Development</a:t>
            </a:r>
          </a:p>
        </p:txBody>
      </p:sp>
    </p:spTree>
    <p:extLst>
      <p:ext uri="{BB962C8B-B14F-4D97-AF65-F5344CB8AC3E}">
        <p14:creationId xmlns:p14="http://schemas.microsoft.com/office/powerpoint/2010/main" val="1023185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Slide">
    <p:spTree>
      <p:nvGrpSpPr>
        <p:cNvPr id="1" name=""/>
        <p:cNvGrpSpPr/>
        <p:nvPr/>
      </p:nvGrpSpPr>
      <p:grpSpPr>
        <a:xfrm>
          <a:off x="0" y="0"/>
          <a:ext cx="0" cy="0"/>
          <a:chOff x="0" y="0"/>
          <a:chExt cx="0" cy="0"/>
        </a:xfrm>
      </p:grpSpPr>
      <p:grpSp>
        <p:nvGrpSpPr>
          <p:cNvPr id="7" name="Group 6"/>
          <p:cNvGrpSpPr/>
          <p:nvPr userDrawn="1"/>
        </p:nvGrpSpPr>
        <p:grpSpPr>
          <a:xfrm>
            <a:off x="-1" y="0"/>
            <a:ext cx="9153526" cy="874394"/>
            <a:chOff x="-1" y="0"/>
            <a:chExt cx="9153526" cy="874394"/>
          </a:xfrm>
        </p:grpSpPr>
        <p:sp>
          <p:nvSpPr>
            <p:cNvPr id="8" name="Rectangle 7"/>
            <p:cNvSpPr/>
            <p:nvPr/>
          </p:nvSpPr>
          <p:spPr>
            <a:xfrm>
              <a:off x="0" y="723900"/>
              <a:ext cx="9153525" cy="150494"/>
            </a:xfrm>
            <a:prstGeom prst="rect">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flipV="1">
              <a:off x="-1" y="0"/>
              <a:ext cx="9153525" cy="762000"/>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p:cNvGrpSpPr/>
          <p:nvPr userDrawn="1"/>
        </p:nvGrpSpPr>
        <p:grpSpPr>
          <a:xfrm>
            <a:off x="-9527" y="6019802"/>
            <a:ext cx="9153527" cy="838197"/>
            <a:chOff x="-5511" y="6041840"/>
            <a:chExt cx="9153527" cy="838215"/>
          </a:xfrm>
        </p:grpSpPr>
        <p:grpSp>
          <p:nvGrpSpPr>
            <p:cNvPr id="14" name="Group 13"/>
            <p:cNvGrpSpPr/>
            <p:nvPr userDrawn="1"/>
          </p:nvGrpSpPr>
          <p:grpSpPr>
            <a:xfrm>
              <a:off x="-5511" y="6041840"/>
              <a:ext cx="9153527" cy="838215"/>
              <a:chOff x="-9527" y="5410189"/>
              <a:chExt cx="9153527" cy="518775"/>
            </a:xfrm>
          </p:grpSpPr>
          <p:sp>
            <p:nvSpPr>
              <p:cNvPr id="20" name="Rectangle 19"/>
              <p:cNvSpPr/>
              <p:nvPr userDrawn="1"/>
            </p:nvSpPr>
            <p:spPr>
              <a:xfrm rot="10800000" flipV="1">
                <a:off x="7229474" y="5414615"/>
                <a:ext cx="1914526" cy="514349"/>
              </a:xfrm>
              <a:prstGeom prst="rect">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Triangle 20"/>
              <p:cNvSpPr/>
              <p:nvPr/>
            </p:nvSpPr>
            <p:spPr>
              <a:xfrm rot="16200000">
                <a:off x="6715127" y="5414614"/>
                <a:ext cx="514349" cy="514349"/>
              </a:xfrm>
              <a:prstGeom prst="rtTriangle">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flipV="1">
                <a:off x="-9527" y="5410189"/>
                <a:ext cx="6655769" cy="514348"/>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p:cNvSpPr/>
              <p:nvPr userDrawn="1"/>
            </p:nvSpPr>
            <p:spPr>
              <a:xfrm rot="5400000">
                <a:off x="6646242" y="5410203"/>
                <a:ext cx="514349" cy="514349"/>
              </a:xfrm>
              <a:prstGeom prst="rtTriangle">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p:cNvGrpSpPr/>
            <p:nvPr/>
          </p:nvGrpSpPr>
          <p:grpSpPr>
            <a:xfrm>
              <a:off x="342900" y="6186775"/>
              <a:ext cx="1333500" cy="561974"/>
              <a:chOff x="342900" y="6031212"/>
              <a:chExt cx="1333500" cy="561974"/>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 y="6031212"/>
                <a:ext cx="1090537" cy="561974"/>
              </a:xfrm>
              <a:prstGeom prst="rect">
                <a:avLst/>
              </a:prstGeom>
            </p:spPr>
          </p:pic>
          <p:cxnSp>
            <p:nvCxnSpPr>
              <p:cNvPr id="18" name="Straight Connector 17"/>
              <p:cNvCxnSpPr/>
              <p:nvPr/>
            </p:nvCxnSpPr>
            <p:spPr>
              <a:xfrm>
                <a:off x="1676400" y="6116196"/>
                <a:ext cx="0" cy="381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7084765" y="6341008"/>
              <a:ext cx="2057399" cy="292388"/>
            </a:xfrm>
            <a:prstGeom prst="rect">
              <a:avLst/>
            </a:prstGeom>
            <a:noFill/>
          </p:spPr>
          <p:txBody>
            <a:bodyPr wrap="square" rtlCol="0">
              <a:spAutoFit/>
            </a:bodyPr>
            <a:lstStyle/>
            <a:p>
              <a:pPr algn="ctr"/>
              <a:r>
                <a:rPr lang="en-US" sz="1300" b="1" i="1" dirty="0">
                  <a:solidFill>
                    <a:schemeClr val="bg1"/>
                  </a:solidFill>
                  <a:latin typeface="Arial Narrow" panose="020B0606020202030204" pitchFamily="34" charset="0"/>
                </a:rPr>
                <a:t>www.SBCounty.gov</a:t>
              </a:r>
            </a:p>
          </p:txBody>
        </p:sp>
      </p:grpSp>
      <p:sp>
        <p:nvSpPr>
          <p:cNvPr id="24" name="Slide Number Placeholder 1"/>
          <p:cNvSpPr txBox="1">
            <a:spLocks/>
          </p:cNvSpPr>
          <p:nvPr userDrawn="1"/>
        </p:nvSpPr>
        <p:spPr>
          <a:xfrm>
            <a:off x="7924800" y="400049"/>
            <a:ext cx="1066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latin typeface="Arial" panose="020B0604020202020204" pitchFamily="34" charset="0"/>
                <a:cs typeface="Arial" panose="020B0604020202020204" pitchFamily="34" charset="0"/>
              </a:rPr>
              <a:t>Page </a:t>
            </a:r>
            <a:fld id="{7D2A9A1A-67AD-4575-BECD-A721609EF19D}" type="slidenum">
              <a:rPr lang="en-US" smtClean="0">
                <a:solidFill>
                  <a:schemeClr val="bg1"/>
                </a:solidFill>
                <a:latin typeface="Arial" panose="020B0604020202020204" pitchFamily="34" charset="0"/>
                <a:cs typeface="Arial" panose="020B0604020202020204" pitchFamily="34" charset="0"/>
              </a:rPr>
              <a:pPr/>
              <a:t>‹#›</a:t>
            </a:fld>
            <a:endParaRPr lang="en-US" dirty="0">
              <a:solidFill>
                <a:schemeClr val="bg1"/>
              </a:solidFill>
              <a:latin typeface="Arial" panose="020B0604020202020204" pitchFamily="34" charset="0"/>
              <a:cs typeface="Arial" panose="020B0604020202020204" pitchFamily="34" charset="0"/>
            </a:endParaRPr>
          </a:p>
        </p:txBody>
      </p:sp>
      <p:sp>
        <p:nvSpPr>
          <p:cNvPr id="25" name="Text Placeholder 24"/>
          <p:cNvSpPr>
            <a:spLocks noGrp="1"/>
          </p:cNvSpPr>
          <p:nvPr>
            <p:ph type="body" sz="quarter" idx="13"/>
          </p:nvPr>
        </p:nvSpPr>
        <p:spPr>
          <a:xfrm>
            <a:off x="457200" y="1143000"/>
            <a:ext cx="8305800" cy="4648200"/>
          </a:xfrm>
        </p:spPr>
        <p:txBody>
          <a:bodyPr>
            <a:normAutofit/>
          </a:bodyPr>
          <a:lstStyle>
            <a:lvl1pPr>
              <a:defRPr sz="2400" baseline="0">
                <a:latin typeface="Times New Roman" panose="02020603050405020304" pitchFamily="18" charset="0"/>
                <a:cs typeface="Times New Roman" panose="02020603050405020304" pitchFamily="18" charset="0"/>
              </a:defRPr>
            </a:lvl1pPr>
            <a:lvl2pPr>
              <a:defRPr sz="2000" baseline="0">
                <a:latin typeface="Times New Roman" panose="02020603050405020304" pitchFamily="18" charset="0"/>
                <a:cs typeface="Times New Roman" panose="02020603050405020304" pitchFamily="18" charset="0"/>
              </a:defRPr>
            </a:lvl2pPr>
            <a:lvl3pPr>
              <a:defRPr sz="1800" baseline="0">
                <a:latin typeface="Times New Roman" panose="02020603050405020304" pitchFamily="18" charset="0"/>
                <a:cs typeface="Times New Roman" panose="02020603050405020304" pitchFamily="18" charset="0"/>
              </a:defRPr>
            </a:lvl3pPr>
            <a:lvl4pPr>
              <a:defRPr sz="1600" baseline="0">
                <a:latin typeface="Times New Roman" panose="02020603050405020304" pitchFamily="18" charset="0"/>
                <a:cs typeface="Times New Roman" panose="02020603050405020304" pitchFamily="18" charset="0"/>
              </a:defRPr>
            </a:lvl4pPr>
            <a:lvl5pPr>
              <a:defRPr sz="1400" baseline="0">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itle 25"/>
          <p:cNvSpPr>
            <a:spLocks noGrp="1"/>
          </p:cNvSpPr>
          <p:nvPr>
            <p:ph type="title" hasCustomPrompt="1"/>
          </p:nvPr>
        </p:nvSpPr>
        <p:spPr>
          <a:xfrm>
            <a:off x="457200" y="-152400"/>
            <a:ext cx="8229600" cy="1143000"/>
          </a:xfrm>
        </p:spPr>
        <p:txBody>
          <a:bodyPr>
            <a:normAutofit/>
          </a:bodyPr>
          <a:lstStyle>
            <a:lvl1pPr>
              <a:defRPr sz="2400" baseline="0">
                <a:solidFill>
                  <a:schemeClr val="bg1"/>
                </a:solidFill>
                <a:latin typeface="Arial Black" panose="020B0A04020102020204" pitchFamily="34" charset="0"/>
              </a:defRPr>
            </a:lvl1pPr>
          </a:lstStyle>
          <a:p>
            <a:r>
              <a:rPr lang="en-US" dirty="0"/>
              <a:t>Text Slide Heading Set in Arial Black</a:t>
            </a:r>
          </a:p>
        </p:txBody>
      </p:sp>
      <p:sp>
        <p:nvSpPr>
          <p:cNvPr id="2" name="TextBox 1"/>
          <p:cNvSpPr txBox="1"/>
          <p:nvPr userDrawn="1"/>
        </p:nvSpPr>
        <p:spPr>
          <a:xfrm>
            <a:off x="1943768" y="6290102"/>
            <a:ext cx="2533993" cy="415498"/>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Behavioral Health</a:t>
            </a:r>
          </a:p>
          <a:p>
            <a:endParaRPr lang="en-US" sz="900" dirty="0">
              <a:solidFill>
                <a:schemeClr val="bg1"/>
              </a:solidFill>
              <a:latin typeface="Times New Roman MT Extra Bold" panose="02020A06060301020303" pitchFamily="18" charset="0"/>
            </a:endParaRPr>
          </a:p>
        </p:txBody>
      </p:sp>
    </p:spTree>
    <p:extLst>
      <p:ext uri="{BB962C8B-B14F-4D97-AF65-F5344CB8AC3E}">
        <p14:creationId xmlns:p14="http://schemas.microsoft.com/office/powerpoint/2010/main" val="3317946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roup 6"/>
          <p:cNvGrpSpPr/>
          <p:nvPr userDrawn="1"/>
        </p:nvGrpSpPr>
        <p:grpSpPr>
          <a:xfrm>
            <a:off x="-1" y="0"/>
            <a:ext cx="9153526" cy="874394"/>
            <a:chOff x="-1" y="0"/>
            <a:chExt cx="9153526" cy="874394"/>
          </a:xfrm>
        </p:grpSpPr>
        <p:sp>
          <p:nvSpPr>
            <p:cNvPr id="8" name="Rectangle 7"/>
            <p:cNvSpPr/>
            <p:nvPr/>
          </p:nvSpPr>
          <p:spPr>
            <a:xfrm>
              <a:off x="0" y="723900"/>
              <a:ext cx="9153525" cy="150494"/>
            </a:xfrm>
            <a:prstGeom prst="rect">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flipV="1">
              <a:off x="-1" y="0"/>
              <a:ext cx="9153525" cy="762000"/>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p:cNvGrpSpPr/>
          <p:nvPr userDrawn="1"/>
        </p:nvGrpSpPr>
        <p:grpSpPr>
          <a:xfrm>
            <a:off x="-9527" y="6019802"/>
            <a:ext cx="9153527" cy="838197"/>
            <a:chOff x="-5511" y="6041840"/>
            <a:chExt cx="9153527" cy="838215"/>
          </a:xfrm>
        </p:grpSpPr>
        <p:grpSp>
          <p:nvGrpSpPr>
            <p:cNvPr id="14" name="Group 13"/>
            <p:cNvGrpSpPr/>
            <p:nvPr userDrawn="1"/>
          </p:nvGrpSpPr>
          <p:grpSpPr>
            <a:xfrm>
              <a:off x="-5511" y="6041840"/>
              <a:ext cx="9153527" cy="838215"/>
              <a:chOff x="-9527" y="5410189"/>
              <a:chExt cx="9153527" cy="518775"/>
            </a:xfrm>
          </p:grpSpPr>
          <p:sp>
            <p:nvSpPr>
              <p:cNvPr id="20" name="Rectangle 19"/>
              <p:cNvSpPr/>
              <p:nvPr userDrawn="1"/>
            </p:nvSpPr>
            <p:spPr>
              <a:xfrm rot="10800000" flipV="1">
                <a:off x="7229474" y="5414615"/>
                <a:ext cx="1914526" cy="514349"/>
              </a:xfrm>
              <a:prstGeom prst="rect">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Triangle 20"/>
              <p:cNvSpPr/>
              <p:nvPr/>
            </p:nvSpPr>
            <p:spPr>
              <a:xfrm rot="16200000">
                <a:off x="6715127" y="5414614"/>
                <a:ext cx="514349" cy="514349"/>
              </a:xfrm>
              <a:prstGeom prst="rtTriangle">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flipV="1">
                <a:off x="-9527" y="5410189"/>
                <a:ext cx="6655769" cy="514348"/>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p:cNvSpPr/>
              <p:nvPr userDrawn="1"/>
            </p:nvSpPr>
            <p:spPr>
              <a:xfrm rot="5400000">
                <a:off x="6646242" y="5410203"/>
                <a:ext cx="514349" cy="514349"/>
              </a:xfrm>
              <a:prstGeom prst="rtTriangle">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p:cNvGrpSpPr/>
            <p:nvPr/>
          </p:nvGrpSpPr>
          <p:grpSpPr>
            <a:xfrm>
              <a:off x="342900" y="6186775"/>
              <a:ext cx="1333500" cy="561974"/>
              <a:chOff x="342900" y="6031212"/>
              <a:chExt cx="1333500" cy="561974"/>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 y="6031212"/>
                <a:ext cx="1090537" cy="561974"/>
              </a:xfrm>
              <a:prstGeom prst="rect">
                <a:avLst/>
              </a:prstGeom>
            </p:spPr>
          </p:pic>
          <p:cxnSp>
            <p:nvCxnSpPr>
              <p:cNvPr id="18" name="Straight Connector 17"/>
              <p:cNvCxnSpPr/>
              <p:nvPr/>
            </p:nvCxnSpPr>
            <p:spPr>
              <a:xfrm>
                <a:off x="1676400" y="6116196"/>
                <a:ext cx="0" cy="381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7084765" y="6341008"/>
              <a:ext cx="2057399" cy="292388"/>
            </a:xfrm>
            <a:prstGeom prst="rect">
              <a:avLst/>
            </a:prstGeom>
            <a:noFill/>
          </p:spPr>
          <p:txBody>
            <a:bodyPr wrap="square" rtlCol="0">
              <a:spAutoFit/>
            </a:bodyPr>
            <a:lstStyle/>
            <a:p>
              <a:pPr algn="ctr"/>
              <a:r>
                <a:rPr lang="en-US" sz="1300" b="1" i="1" dirty="0">
                  <a:solidFill>
                    <a:schemeClr val="bg1"/>
                  </a:solidFill>
                  <a:latin typeface="Arial Narrow" panose="020B0606020202030204" pitchFamily="34" charset="0"/>
                </a:rPr>
                <a:t>www.SBCounty.gov</a:t>
              </a:r>
            </a:p>
          </p:txBody>
        </p:sp>
      </p:grpSp>
      <p:sp>
        <p:nvSpPr>
          <p:cNvPr id="24" name="Slide Number Placeholder 1"/>
          <p:cNvSpPr txBox="1">
            <a:spLocks/>
          </p:cNvSpPr>
          <p:nvPr userDrawn="1"/>
        </p:nvSpPr>
        <p:spPr>
          <a:xfrm>
            <a:off x="7924800" y="400049"/>
            <a:ext cx="1066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latin typeface="Arial" panose="020B0604020202020204" pitchFamily="34" charset="0"/>
                <a:cs typeface="Arial" panose="020B0604020202020204" pitchFamily="34" charset="0"/>
              </a:rPr>
              <a:t>Page </a:t>
            </a:r>
            <a:fld id="{7D2A9A1A-67AD-4575-BECD-A721609EF19D}" type="slidenum">
              <a:rPr lang="en-US" smtClean="0">
                <a:solidFill>
                  <a:schemeClr val="bg1"/>
                </a:solidFill>
                <a:latin typeface="Arial" panose="020B0604020202020204" pitchFamily="34" charset="0"/>
                <a:cs typeface="Arial" panose="020B0604020202020204" pitchFamily="34" charset="0"/>
              </a:rPr>
              <a:pPr/>
              <a:t>‹#›</a:t>
            </a:fld>
            <a:endParaRPr lang="en-US" dirty="0">
              <a:solidFill>
                <a:schemeClr val="bg1"/>
              </a:solidFill>
              <a:latin typeface="Arial" panose="020B0604020202020204" pitchFamily="34" charset="0"/>
              <a:cs typeface="Arial" panose="020B0604020202020204" pitchFamily="34" charset="0"/>
            </a:endParaRPr>
          </a:p>
        </p:txBody>
      </p:sp>
      <p:sp>
        <p:nvSpPr>
          <p:cNvPr id="25" name="Text Placeholder 24"/>
          <p:cNvSpPr>
            <a:spLocks noGrp="1"/>
          </p:cNvSpPr>
          <p:nvPr>
            <p:ph type="body" sz="quarter" idx="13"/>
          </p:nvPr>
        </p:nvSpPr>
        <p:spPr>
          <a:xfrm>
            <a:off x="457200" y="1143000"/>
            <a:ext cx="4119562" cy="4648200"/>
          </a:xfrm>
        </p:spPr>
        <p:txBody>
          <a:bodyPr>
            <a:normAutofit/>
          </a:bodyPr>
          <a:lstStyle>
            <a:lvl1pPr>
              <a:defRPr sz="2400" baseline="0">
                <a:latin typeface="Times New Roman" panose="02020603050405020304" pitchFamily="18" charset="0"/>
                <a:cs typeface="Times New Roman" panose="02020603050405020304" pitchFamily="18" charset="0"/>
              </a:defRPr>
            </a:lvl1pPr>
            <a:lvl2pPr>
              <a:defRPr sz="2000" baseline="0">
                <a:latin typeface="Times New Roman" panose="02020603050405020304" pitchFamily="18" charset="0"/>
                <a:cs typeface="Times New Roman" panose="02020603050405020304" pitchFamily="18" charset="0"/>
              </a:defRPr>
            </a:lvl2pPr>
            <a:lvl3pPr>
              <a:defRPr sz="1800" baseline="0">
                <a:latin typeface="Times New Roman" panose="02020603050405020304" pitchFamily="18" charset="0"/>
                <a:cs typeface="Times New Roman" panose="02020603050405020304" pitchFamily="18" charset="0"/>
              </a:defRPr>
            </a:lvl3pPr>
            <a:lvl4pPr>
              <a:defRPr sz="1600" baseline="0">
                <a:latin typeface="Times New Roman" panose="02020603050405020304" pitchFamily="18" charset="0"/>
                <a:cs typeface="Times New Roman" panose="02020603050405020304" pitchFamily="18" charset="0"/>
              </a:defRPr>
            </a:lvl4pPr>
            <a:lvl5pPr>
              <a:defRPr sz="1400" baseline="0">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4"/>
          <p:cNvSpPr>
            <a:spLocks noGrp="1"/>
          </p:cNvSpPr>
          <p:nvPr>
            <p:ph type="body" sz="quarter" idx="14"/>
          </p:nvPr>
        </p:nvSpPr>
        <p:spPr>
          <a:xfrm>
            <a:off x="4655346" y="1143000"/>
            <a:ext cx="4119562" cy="4648200"/>
          </a:xfrm>
        </p:spPr>
        <p:txBody>
          <a:bodyPr>
            <a:normAutofit/>
          </a:bodyPr>
          <a:lstStyle>
            <a:lvl1pPr>
              <a:defRPr sz="2400" baseline="0">
                <a:latin typeface="Times New Roman" panose="02020603050405020304" pitchFamily="18" charset="0"/>
                <a:cs typeface="Times New Roman" panose="02020603050405020304" pitchFamily="18" charset="0"/>
              </a:defRPr>
            </a:lvl1pPr>
            <a:lvl2pPr>
              <a:defRPr sz="2000" baseline="0">
                <a:latin typeface="Times New Roman" panose="02020603050405020304" pitchFamily="18" charset="0"/>
                <a:cs typeface="Times New Roman" panose="02020603050405020304" pitchFamily="18" charset="0"/>
              </a:defRPr>
            </a:lvl2pPr>
            <a:lvl3pPr>
              <a:defRPr sz="1800" baseline="0">
                <a:latin typeface="Times New Roman" panose="02020603050405020304" pitchFamily="18" charset="0"/>
                <a:cs typeface="Times New Roman" panose="02020603050405020304" pitchFamily="18" charset="0"/>
              </a:defRPr>
            </a:lvl3pPr>
            <a:lvl4pPr>
              <a:defRPr sz="1600" baseline="0">
                <a:latin typeface="Times New Roman" panose="02020603050405020304" pitchFamily="18" charset="0"/>
                <a:cs typeface="Times New Roman" panose="02020603050405020304" pitchFamily="18" charset="0"/>
              </a:defRPr>
            </a:lvl4pPr>
            <a:lvl5pPr>
              <a:defRPr sz="1400" baseline="0">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457200" y="-152400"/>
            <a:ext cx="8229600" cy="1143000"/>
          </a:xfrm>
        </p:spPr>
        <p:txBody>
          <a:bodyPr/>
          <a:lstStyle>
            <a:lvl1pPr>
              <a:defRPr sz="2400">
                <a:solidFill>
                  <a:schemeClr val="bg1"/>
                </a:solidFill>
                <a:latin typeface="Arial Black" panose="020B0A04020102020204" pitchFamily="34" charset="0"/>
              </a:defRPr>
            </a:lvl1pPr>
          </a:lstStyle>
          <a:p>
            <a:r>
              <a:rPr lang="en-US" dirty="0"/>
              <a:t>Text Slide Heading Set in Arial Black</a:t>
            </a:r>
          </a:p>
        </p:txBody>
      </p:sp>
      <p:sp>
        <p:nvSpPr>
          <p:cNvPr id="27" name="TextBox 26"/>
          <p:cNvSpPr txBox="1"/>
          <p:nvPr userDrawn="1"/>
        </p:nvSpPr>
        <p:spPr>
          <a:xfrm>
            <a:off x="1943768" y="6290102"/>
            <a:ext cx="2533993" cy="415498"/>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Behavioral Health</a:t>
            </a:r>
          </a:p>
          <a:p>
            <a:endParaRPr lang="en-US" sz="900" dirty="0">
              <a:solidFill>
                <a:schemeClr val="bg1"/>
              </a:solidFill>
              <a:latin typeface="Times New Roman MT Extra Bold" panose="02020A06060301020303" pitchFamily="18" charset="0"/>
            </a:endParaRPr>
          </a:p>
        </p:txBody>
      </p:sp>
    </p:spTree>
    <p:extLst>
      <p:ext uri="{BB962C8B-B14F-4D97-AF65-F5344CB8AC3E}">
        <p14:creationId xmlns:p14="http://schemas.microsoft.com/office/powerpoint/2010/main" val="1131408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roup 6"/>
          <p:cNvGrpSpPr/>
          <p:nvPr userDrawn="1"/>
        </p:nvGrpSpPr>
        <p:grpSpPr>
          <a:xfrm>
            <a:off x="-1" y="0"/>
            <a:ext cx="9153526" cy="874394"/>
            <a:chOff x="-1" y="0"/>
            <a:chExt cx="9153526" cy="874394"/>
          </a:xfrm>
        </p:grpSpPr>
        <p:sp>
          <p:nvSpPr>
            <p:cNvPr id="8" name="Rectangle 7"/>
            <p:cNvSpPr/>
            <p:nvPr/>
          </p:nvSpPr>
          <p:spPr>
            <a:xfrm>
              <a:off x="0" y="723900"/>
              <a:ext cx="9153525" cy="150494"/>
            </a:xfrm>
            <a:prstGeom prst="rect">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flipV="1">
              <a:off x="-1" y="0"/>
              <a:ext cx="9153525" cy="762000"/>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p:cNvGrpSpPr/>
          <p:nvPr userDrawn="1"/>
        </p:nvGrpSpPr>
        <p:grpSpPr>
          <a:xfrm>
            <a:off x="-9527" y="6019802"/>
            <a:ext cx="9153527" cy="838197"/>
            <a:chOff x="-5511" y="6041840"/>
            <a:chExt cx="9153527" cy="838215"/>
          </a:xfrm>
        </p:grpSpPr>
        <p:grpSp>
          <p:nvGrpSpPr>
            <p:cNvPr id="14" name="Group 13"/>
            <p:cNvGrpSpPr/>
            <p:nvPr userDrawn="1"/>
          </p:nvGrpSpPr>
          <p:grpSpPr>
            <a:xfrm>
              <a:off x="-5511" y="6041840"/>
              <a:ext cx="9153527" cy="838215"/>
              <a:chOff x="-9527" y="5410189"/>
              <a:chExt cx="9153527" cy="518775"/>
            </a:xfrm>
          </p:grpSpPr>
          <p:sp>
            <p:nvSpPr>
              <p:cNvPr id="20" name="Rectangle 19"/>
              <p:cNvSpPr/>
              <p:nvPr userDrawn="1"/>
            </p:nvSpPr>
            <p:spPr>
              <a:xfrm rot="10800000" flipV="1">
                <a:off x="7229474" y="5414615"/>
                <a:ext cx="1914526" cy="514349"/>
              </a:xfrm>
              <a:prstGeom prst="rect">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Triangle 20"/>
              <p:cNvSpPr/>
              <p:nvPr/>
            </p:nvSpPr>
            <p:spPr>
              <a:xfrm rot="16200000">
                <a:off x="6715127" y="5414614"/>
                <a:ext cx="514349" cy="514349"/>
              </a:xfrm>
              <a:prstGeom prst="rtTriangle">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flipV="1">
                <a:off x="-9527" y="5410189"/>
                <a:ext cx="6655769" cy="514348"/>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p:cNvSpPr/>
              <p:nvPr userDrawn="1"/>
            </p:nvSpPr>
            <p:spPr>
              <a:xfrm rot="5400000">
                <a:off x="6646242" y="5410203"/>
                <a:ext cx="514349" cy="514349"/>
              </a:xfrm>
              <a:prstGeom prst="rtTriangle">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p:cNvGrpSpPr/>
            <p:nvPr/>
          </p:nvGrpSpPr>
          <p:grpSpPr>
            <a:xfrm>
              <a:off x="342900" y="6186775"/>
              <a:ext cx="1333500" cy="561974"/>
              <a:chOff x="342900" y="6031212"/>
              <a:chExt cx="1333500" cy="561974"/>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 y="6031212"/>
                <a:ext cx="1090537" cy="561974"/>
              </a:xfrm>
              <a:prstGeom prst="rect">
                <a:avLst/>
              </a:prstGeom>
            </p:spPr>
          </p:pic>
          <p:cxnSp>
            <p:nvCxnSpPr>
              <p:cNvPr id="18" name="Straight Connector 17"/>
              <p:cNvCxnSpPr/>
              <p:nvPr/>
            </p:nvCxnSpPr>
            <p:spPr>
              <a:xfrm>
                <a:off x="1676400" y="6116196"/>
                <a:ext cx="0" cy="381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7084765" y="6341008"/>
              <a:ext cx="2057399" cy="292388"/>
            </a:xfrm>
            <a:prstGeom prst="rect">
              <a:avLst/>
            </a:prstGeom>
            <a:noFill/>
          </p:spPr>
          <p:txBody>
            <a:bodyPr wrap="square" rtlCol="0">
              <a:spAutoFit/>
            </a:bodyPr>
            <a:lstStyle/>
            <a:p>
              <a:pPr algn="ctr"/>
              <a:r>
                <a:rPr lang="en-US" sz="1300" b="1" i="1" dirty="0">
                  <a:solidFill>
                    <a:schemeClr val="bg1"/>
                  </a:solidFill>
                  <a:latin typeface="Arial Narrow" panose="020B0606020202030204" pitchFamily="34" charset="0"/>
                </a:rPr>
                <a:t>www.SBCounty.gov</a:t>
              </a:r>
            </a:p>
          </p:txBody>
        </p:sp>
      </p:grpSp>
      <p:sp>
        <p:nvSpPr>
          <p:cNvPr id="24" name="Slide Number Placeholder 1"/>
          <p:cNvSpPr txBox="1">
            <a:spLocks/>
          </p:cNvSpPr>
          <p:nvPr userDrawn="1"/>
        </p:nvSpPr>
        <p:spPr>
          <a:xfrm>
            <a:off x="7924800" y="400049"/>
            <a:ext cx="1066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latin typeface="Arial" panose="020B0604020202020204" pitchFamily="34" charset="0"/>
                <a:cs typeface="Arial" panose="020B0604020202020204" pitchFamily="34" charset="0"/>
              </a:rPr>
              <a:t>Page </a:t>
            </a:r>
            <a:fld id="{7D2A9A1A-67AD-4575-BECD-A721609EF19D}" type="slidenum">
              <a:rPr lang="en-US" smtClean="0">
                <a:solidFill>
                  <a:schemeClr val="bg1"/>
                </a:solidFill>
                <a:latin typeface="Arial" panose="020B0604020202020204" pitchFamily="34" charset="0"/>
                <a:cs typeface="Arial" panose="020B0604020202020204" pitchFamily="34" charset="0"/>
              </a:rPr>
              <a:pPr/>
              <a:t>‹#›</a:t>
            </a:fld>
            <a:endParaRPr lang="en-US" dirty="0">
              <a:solidFill>
                <a:schemeClr val="bg1"/>
              </a:solidFill>
              <a:latin typeface="Arial" panose="020B0604020202020204" pitchFamily="34" charset="0"/>
              <a:cs typeface="Arial" panose="020B0604020202020204" pitchFamily="34" charset="0"/>
            </a:endParaRPr>
          </a:p>
        </p:txBody>
      </p:sp>
      <p:sp>
        <p:nvSpPr>
          <p:cNvPr id="25" name="Text Placeholder 24"/>
          <p:cNvSpPr>
            <a:spLocks noGrp="1"/>
          </p:cNvSpPr>
          <p:nvPr>
            <p:ph type="body" sz="quarter" idx="13" hasCustomPrompt="1"/>
          </p:nvPr>
        </p:nvSpPr>
        <p:spPr>
          <a:xfrm>
            <a:off x="457200" y="1143000"/>
            <a:ext cx="4038600" cy="533400"/>
          </a:xfrm>
        </p:spPr>
        <p:txBody>
          <a:bodyPr>
            <a:normAutofit/>
          </a:bodyPr>
          <a:lstStyle>
            <a:lvl1pPr marL="0" indent="0" algn="ctr">
              <a:buNone/>
              <a:defRPr sz="2400" b="1" baseline="0">
                <a:latin typeface="Times New Roman" panose="02020603050405020304" pitchFamily="18" charset="0"/>
                <a:cs typeface="Times New Roman" panose="02020603050405020304" pitchFamily="18" charset="0"/>
              </a:defRPr>
            </a:lvl1pPr>
            <a:lvl2pPr>
              <a:defRPr sz="2000" baseline="0">
                <a:latin typeface="Palatino Linotype" panose="02040502050505030304" pitchFamily="18" charset="0"/>
              </a:defRPr>
            </a:lvl2pPr>
            <a:lvl3pPr>
              <a:defRPr sz="1800" baseline="0">
                <a:latin typeface="Palatino Linotype" panose="02040502050505030304" pitchFamily="18" charset="0"/>
              </a:defRPr>
            </a:lvl3pPr>
            <a:lvl4pPr>
              <a:defRPr sz="1600" baseline="0">
                <a:latin typeface="Palatino Linotype" panose="02040502050505030304" pitchFamily="18" charset="0"/>
              </a:defRPr>
            </a:lvl4pPr>
            <a:lvl5pPr>
              <a:defRPr sz="1400" baseline="0">
                <a:latin typeface="Palatino Linotype" panose="02040502050505030304" pitchFamily="18" charset="0"/>
              </a:defRPr>
            </a:lvl5pPr>
          </a:lstStyle>
          <a:p>
            <a:pPr lvl="0"/>
            <a:r>
              <a:rPr lang="en-US" dirty="0"/>
              <a:t>Title</a:t>
            </a:r>
          </a:p>
        </p:txBody>
      </p:sp>
      <p:sp>
        <p:nvSpPr>
          <p:cNvPr id="27" name="Text Placeholder 24"/>
          <p:cNvSpPr>
            <a:spLocks noGrp="1"/>
          </p:cNvSpPr>
          <p:nvPr>
            <p:ph type="body" sz="quarter" idx="15"/>
          </p:nvPr>
        </p:nvSpPr>
        <p:spPr>
          <a:xfrm>
            <a:off x="457200" y="1676400"/>
            <a:ext cx="4001246" cy="4038600"/>
          </a:xfrm>
        </p:spPr>
        <p:txBody>
          <a:bodyPr>
            <a:normAutofit/>
          </a:bodyPr>
          <a:lstStyle>
            <a:lvl1pPr>
              <a:defRPr sz="2400" baseline="0">
                <a:latin typeface="Times New Roman" panose="02020603050405020304" pitchFamily="18" charset="0"/>
                <a:cs typeface="Times New Roman" panose="02020603050405020304" pitchFamily="18" charset="0"/>
              </a:defRPr>
            </a:lvl1pPr>
            <a:lvl2pPr>
              <a:defRPr sz="2000" baseline="0">
                <a:latin typeface="Times New Roman" panose="02020603050405020304" pitchFamily="18" charset="0"/>
                <a:cs typeface="Times New Roman" panose="02020603050405020304" pitchFamily="18" charset="0"/>
              </a:defRPr>
            </a:lvl2pPr>
            <a:lvl3pPr>
              <a:defRPr sz="1800" baseline="0">
                <a:latin typeface="Times New Roman" panose="02020603050405020304" pitchFamily="18" charset="0"/>
                <a:cs typeface="Times New Roman" panose="02020603050405020304" pitchFamily="18" charset="0"/>
              </a:defRPr>
            </a:lvl3pPr>
            <a:lvl4pPr>
              <a:defRPr sz="1600" baseline="0">
                <a:latin typeface="Times New Roman" panose="02020603050405020304" pitchFamily="18" charset="0"/>
                <a:cs typeface="Times New Roman" panose="02020603050405020304" pitchFamily="18" charset="0"/>
              </a:defRPr>
            </a:lvl4pPr>
            <a:lvl5pPr>
              <a:defRPr sz="1400" baseline="0">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4"/>
          <p:cNvSpPr>
            <a:spLocks noGrp="1"/>
          </p:cNvSpPr>
          <p:nvPr>
            <p:ph type="body" sz="quarter" idx="16" hasCustomPrompt="1"/>
          </p:nvPr>
        </p:nvSpPr>
        <p:spPr>
          <a:xfrm>
            <a:off x="4648200" y="1143000"/>
            <a:ext cx="4038600" cy="533400"/>
          </a:xfrm>
        </p:spPr>
        <p:txBody>
          <a:bodyPr>
            <a:normAutofit/>
          </a:bodyPr>
          <a:lstStyle>
            <a:lvl1pPr marL="0" indent="0" algn="ctr">
              <a:buNone/>
              <a:defRPr sz="2400" b="1" baseline="0">
                <a:latin typeface="Times New Roman" panose="02020603050405020304" pitchFamily="18" charset="0"/>
                <a:cs typeface="Times New Roman" panose="02020603050405020304" pitchFamily="18" charset="0"/>
              </a:defRPr>
            </a:lvl1pPr>
            <a:lvl2pPr>
              <a:defRPr sz="2000" baseline="0">
                <a:latin typeface="Palatino Linotype" panose="02040502050505030304" pitchFamily="18" charset="0"/>
              </a:defRPr>
            </a:lvl2pPr>
            <a:lvl3pPr>
              <a:defRPr sz="1800" baseline="0">
                <a:latin typeface="Palatino Linotype" panose="02040502050505030304" pitchFamily="18" charset="0"/>
              </a:defRPr>
            </a:lvl3pPr>
            <a:lvl4pPr>
              <a:defRPr sz="1600" baseline="0">
                <a:latin typeface="Palatino Linotype" panose="02040502050505030304" pitchFamily="18" charset="0"/>
              </a:defRPr>
            </a:lvl4pPr>
            <a:lvl5pPr>
              <a:defRPr sz="1400" baseline="0">
                <a:latin typeface="Palatino Linotype" panose="02040502050505030304" pitchFamily="18" charset="0"/>
              </a:defRPr>
            </a:lvl5pPr>
          </a:lstStyle>
          <a:p>
            <a:pPr lvl="0"/>
            <a:r>
              <a:rPr lang="en-US" dirty="0"/>
              <a:t>Title</a:t>
            </a:r>
          </a:p>
        </p:txBody>
      </p:sp>
      <p:sp>
        <p:nvSpPr>
          <p:cNvPr id="29" name="Text Placeholder 24"/>
          <p:cNvSpPr>
            <a:spLocks noGrp="1"/>
          </p:cNvSpPr>
          <p:nvPr>
            <p:ph type="body" sz="quarter" idx="17"/>
          </p:nvPr>
        </p:nvSpPr>
        <p:spPr>
          <a:xfrm>
            <a:off x="4685554" y="1676400"/>
            <a:ext cx="4001246" cy="4038600"/>
          </a:xfrm>
        </p:spPr>
        <p:txBody>
          <a:bodyPr>
            <a:normAutofit/>
          </a:bodyPr>
          <a:lstStyle>
            <a:lvl1pPr>
              <a:defRPr sz="2400" baseline="0">
                <a:latin typeface="Times New Roman" panose="02020603050405020304" pitchFamily="18" charset="0"/>
                <a:cs typeface="Times New Roman" panose="02020603050405020304" pitchFamily="18" charset="0"/>
              </a:defRPr>
            </a:lvl1pPr>
            <a:lvl2pPr>
              <a:defRPr sz="2000" baseline="0">
                <a:latin typeface="Times New Roman" panose="02020603050405020304" pitchFamily="18" charset="0"/>
                <a:cs typeface="Times New Roman" panose="02020603050405020304" pitchFamily="18" charset="0"/>
              </a:defRPr>
            </a:lvl2pPr>
            <a:lvl3pPr>
              <a:defRPr sz="1800" baseline="0">
                <a:latin typeface="Times New Roman" panose="02020603050405020304" pitchFamily="18" charset="0"/>
                <a:cs typeface="Times New Roman" panose="02020603050405020304" pitchFamily="18" charset="0"/>
              </a:defRPr>
            </a:lvl3pPr>
            <a:lvl4pPr>
              <a:defRPr sz="1600" baseline="0">
                <a:latin typeface="Times New Roman" panose="02020603050405020304" pitchFamily="18" charset="0"/>
                <a:cs typeface="Times New Roman" panose="02020603050405020304" pitchFamily="18" charset="0"/>
              </a:defRPr>
            </a:lvl4pPr>
            <a:lvl5pPr>
              <a:defRPr sz="1400" baseline="0">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457200" y="-152400"/>
            <a:ext cx="8229600" cy="1143000"/>
          </a:xfrm>
        </p:spPr>
        <p:txBody>
          <a:bodyPr>
            <a:normAutofit/>
          </a:bodyPr>
          <a:lstStyle>
            <a:lvl1pPr>
              <a:defRPr sz="2400">
                <a:solidFill>
                  <a:schemeClr val="bg1"/>
                </a:solidFill>
                <a:latin typeface="Arial Black" panose="020B0A04020102020204" pitchFamily="34" charset="0"/>
              </a:defRPr>
            </a:lvl1pPr>
          </a:lstStyle>
          <a:p>
            <a:r>
              <a:rPr lang="en-US" dirty="0"/>
              <a:t>Text Slide Heading Set in Arial Black</a:t>
            </a:r>
          </a:p>
        </p:txBody>
      </p:sp>
      <p:sp>
        <p:nvSpPr>
          <p:cNvPr id="26" name="TextBox 25"/>
          <p:cNvSpPr txBox="1"/>
          <p:nvPr userDrawn="1"/>
        </p:nvSpPr>
        <p:spPr>
          <a:xfrm>
            <a:off x="1943768" y="6290102"/>
            <a:ext cx="2533993" cy="415498"/>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Behavioral</a:t>
            </a:r>
            <a:r>
              <a:rPr lang="en-US" sz="1200" baseline="0" dirty="0">
                <a:solidFill>
                  <a:schemeClr val="bg1"/>
                </a:solidFill>
                <a:latin typeface="Arial" panose="020B0604020202020204" pitchFamily="34" charset="0"/>
                <a:cs typeface="Arial" panose="020B0604020202020204" pitchFamily="34" charset="0"/>
              </a:rPr>
              <a:t> Health</a:t>
            </a:r>
            <a:endParaRPr lang="en-US" sz="1200" dirty="0">
              <a:solidFill>
                <a:schemeClr val="bg1"/>
              </a:solidFill>
              <a:latin typeface="Arial" panose="020B0604020202020204" pitchFamily="34" charset="0"/>
              <a:cs typeface="Arial" panose="020B0604020202020204" pitchFamily="34" charset="0"/>
            </a:endParaRPr>
          </a:p>
          <a:p>
            <a:endParaRPr lang="en-US" sz="900" dirty="0">
              <a:solidFill>
                <a:schemeClr val="bg1"/>
              </a:solidFill>
              <a:latin typeface="Times New Roman MT Extra Bold" panose="02020A06060301020303" pitchFamily="18" charset="0"/>
            </a:endParaRPr>
          </a:p>
        </p:txBody>
      </p:sp>
    </p:spTree>
    <p:extLst>
      <p:ext uri="{BB962C8B-B14F-4D97-AF65-F5344CB8AC3E}">
        <p14:creationId xmlns:p14="http://schemas.microsoft.com/office/powerpoint/2010/main" val="959410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363A12E-0506-45AF-9A68-3ED114B0D9D9}" type="datetime1">
              <a:rPr lang="en-US" smtClean="0"/>
              <a:t>11/8/2017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7D2A9A1A-67AD-4575-BECD-A721609EF19D}" type="slidenum">
              <a:rPr lang="en-US" smtClean="0"/>
              <a:pPr/>
              <a:t>‹#›</a:t>
            </a:fld>
            <a:endParaRPr lang="en-US" dirty="0"/>
          </a:p>
        </p:txBody>
      </p:sp>
    </p:spTree>
    <p:extLst>
      <p:ext uri="{BB962C8B-B14F-4D97-AF65-F5344CB8AC3E}">
        <p14:creationId xmlns:p14="http://schemas.microsoft.com/office/powerpoint/2010/main" val="41520816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ctr">
            <a:normAutofit/>
          </a:bodyPr>
          <a:lstStyle/>
          <a:p>
            <a:r>
              <a:rPr lang="en-US" dirty="0"/>
              <a:t>COUNTY OF SAN BERNARDINO</a:t>
            </a:r>
            <a:br>
              <a:rPr lang="en-US" dirty="0"/>
            </a:br>
            <a:r>
              <a:rPr lang="en-US" dirty="0"/>
              <a:t>Style Guide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63A12E-0506-45AF-9A68-3ED114B0D9D9}" type="datetime1">
              <a:rPr lang="en-US" smtClean="0"/>
              <a:t>11/8/2017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D2A9A1A-67AD-4575-BECD-A721609EF19D}" type="slidenum">
              <a:rPr lang="en-US" smtClean="0"/>
              <a:pPr/>
              <a:t>‹#›</a:t>
            </a:fld>
            <a:endParaRPr lang="en-US" dirty="0"/>
          </a:p>
        </p:txBody>
      </p:sp>
    </p:spTree>
    <p:extLst>
      <p:ext uri="{BB962C8B-B14F-4D97-AF65-F5344CB8AC3E}">
        <p14:creationId xmlns:p14="http://schemas.microsoft.com/office/powerpoint/2010/main" val="1547982344"/>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1" r:id="rId3"/>
    <p:sldLayoutId id="2147483655" r:id="rId4"/>
    <p:sldLayoutId id="2147483656" r:id="rId5"/>
  </p:sldLayoutIdLst>
  <p:hf hdr="0" ftr="0" dt="0"/>
  <p:txStyles>
    <p:titleStyle>
      <a:lvl1pPr algn="l" defTabSz="914400" rtl="0" eaLnBrk="1" latinLnBrk="0" hangingPunct="1">
        <a:spcBef>
          <a:spcPct val="0"/>
        </a:spcBef>
        <a:buNone/>
        <a:defRPr sz="3600" b="1" kern="1200" baseline="0">
          <a:solidFill>
            <a:schemeClr val="tx2">
              <a:lumMod val="50000"/>
            </a:schemeClr>
          </a:solidFill>
          <a:latin typeface="Minion Pro Cond" pitchFamily="18" charset="0"/>
          <a:ea typeface="+mj-ea"/>
          <a:cs typeface="+mj-cs"/>
        </a:defRPr>
      </a:lvl1pPr>
    </p:titleStyle>
    <p:bodyStyle>
      <a:lvl1pPr marL="342900" indent="-342900" algn="l" defTabSz="914400" rtl="0" eaLnBrk="1" latinLnBrk="0" hangingPunct="1">
        <a:spcBef>
          <a:spcPct val="20000"/>
        </a:spcBef>
        <a:buClr>
          <a:srgbClr val="E6AF00"/>
        </a:buClr>
        <a:buFont typeface="Wingdings" panose="05000000000000000000" pitchFamily="2" charset="2"/>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Clr>
          <a:schemeClr val="accent2">
            <a:lumMod val="75000"/>
          </a:schemeClr>
        </a:buClr>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Clr>
          <a:schemeClr val="tx2">
            <a:lumMod val="50000"/>
          </a:schemeClr>
        </a:buClr>
        <a:buSzPct val="70000"/>
        <a:buFont typeface="Wingdings" panose="05000000000000000000" pitchFamily="2" charset="2"/>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Clr>
          <a:srgbClr val="FFC000"/>
        </a:buClr>
        <a:buSzPct val="70000"/>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Clr>
          <a:schemeClr val="accent2">
            <a:lumMod val="75000"/>
          </a:schemeClr>
        </a:buClr>
        <a:buSzPct val="50000"/>
        <a:buFont typeface="Wingdings" panose="05000000000000000000" pitchFamily="2" charset="2"/>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chart" Target="../charts/chart1.xml"/><Relationship Id="rId7" Type="http://schemas.openxmlformats.org/officeDocument/2006/relationships/image" Target="../media/image12.png"/><Relationship Id="rId12"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22063" y="533400"/>
            <a:ext cx="2283037" cy="1178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34108" y="686861"/>
            <a:ext cx="9153526" cy="6203094"/>
            <a:chOff x="-9526" y="657225"/>
            <a:chExt cx="9153526" cy="6203094"/>
          </a:xfrm>
        </p:grpSpPr>
        <p:grpSp>
          <p:nvGrpSpPr>
            <p:cNvPr id="5" name="Group 4"/>
            <p:cNvGrpSpPr/>
            <p:nvPr/>
          </p:nvGrpSpPr>
          <p:grpSpPr>
            <a:xfrm>
              <a:off x="-9526" y="2110561"/>
              <a:ext cx="9153526" cy="4749758"/>
              <a:chOff x="-9526" y="2110561"/>
              <a:chExt cx="9153526" cy="4749758"/>
            </a:xfrm>
          </p:grpSpPr>
          <p:grpSp>
            <p:nvGrpSpPr>
              <p:cNvPr id="4" name="Group 3"/>
              <p:cNvGrpSpPr/>
              <p:nvPr/>
            </p:nvGrpSpPr>
            <p:grpSpPr>
              <a:xfrm>
                <a:off x="-9525" y="6041834"/>
                <a:ext cx="9153525" cy="518766"/>
                <a:chOff x="-9525" y="6041834"/>
                <a:chExt cx="9153525" cy="518766"/>
              </a:xfrm>
            </p:grpSpPr>
            <p:grpSp>
              <p:nvGrpSpPr>
                <p:cNvPr id="22" name="Group 21"/>
                <p:cNvGrpSpPr/>
                <p:nvPr/>
              </p:nvGrpSpPr>
              <p:grpSpPr>
                <a:xfrm>
                  <a:off x="-9525" y="6041834"/>
                  <a:ext cx="7381874" cy="514352"/>
                  <a:chOff x="-9525" y="5400671"/>
                  <a:chExt cx="7381874" cy="514352"/>
                </a:xfrm>
                <a:solidFill>
                  <a:srgbClr val="CCA20A"/>
                </a:solidFill>
              </p:grpSpPr>
              <p:sp>
                <p:nvSpPr>
                  <p:cNvPr id="11" name="Rectangle 10"/>
                  <p:cNvSpPr/>
                  <p:nvPr/>
                </p:nvSpPr>
                <p:spPr>
                  <a:xfrm flipV="1">
                    <a:off x="-9525" y="5400671"/>
                    <a:ext cx="6867525" cy="5143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0" name="Right Triangle 19"/>
                  <p:cNvSpPr/>
                  <p:nvPr/>
                </p:nvSpPr>
                <p:spPr>
                  <a:xfrm rot="5400000">
                    <a:off x="6858000" y="5400674"/>
                    <a:ext cx="514349" cy="51434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grpSp>
              <p:nvGrpSpPr>
                <p:cNvPr id="3" name="Group 2"/>
                <p:cNvGrpSpPr/>
                <p:nvPr/>
              </p:nvGrpSpPr>
              <p:grpSpPr>
                <a:xfrm>
                  <a:off x="6926885" y="6046248"/>
                  <a:ext cx="2217115" cy="514352"/>
                  <a:chOff x="6926885" y="6046248"/>
                  <a:chExt cx="2217115" cy="514352"/>
                </a:xfrm>
              </p:grpSpPr>
              <p:sp>
                <p:nvSpPr>
                  <p:cNvPr id="24" name="Rectangle 23"/>
                  <p:cNvSpPr/>
                  <p:nvPr/>
                </p:nvSpPr>
                <p:spPr>
                  <a:xfrm rot="10800000" flipV="1">
                    <a:off x="7441234" y="6046251"/>
                    <a:ext cx="1702766" cy="514349"/>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5" name="Right Triangle 24"/>
                  <p:cNvSpPr/>
                  <p:nvPr/>
                </p:nvSpPr>
                <p:spPr>
                  <a:xfrm rot="16200000">
                    <a:off x="6926885" y="6046248"/>
                    <a:ext cx="514349" cy="514349"/>
                  </a:xfrm>
                  <a:prstGeom prst="rtTriangle">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grpSp>
          <p:sp>
            <p:nvSpPr>
              <p:cNvPr id="8" name="Rectangle 7"/>
              <p:cNvSpPr/>
              <p:nvPr/>
            </p:nvSpPr>
            <p:spPr>
              <a:xfrm flipV="1">
                <a:off x="0" y="2110561"/>
                <a:ext cx="9144000" cy="3886200"/>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2" name="Rectangle 31"/>
              <p:cNvSpPr/>
              <p:nvPr/>
            </p:nvSpPr>
            <p:spPr>
              <a:xfrm flipV="1">
                <a:off x="-9526" y="6594260"/>
                <a:ext cx="9153525" cy="266059"/>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cxnSp>
          <p:nvCxnSpPr>
            <p:cNvPr id="13" name="Straight Connector 12"/>
            <p:cNvCxnSpPr/>
            <p:nvPr/>
          </p:nvCxnSpPr>
          <p:spPr>
            <a:xfrm>
              <a:off x="3086100" y="657225"/>
              <a:ext cx="0" cy="990600"/>
            </a:xfrm>
            <a:prstGeom prst="line">
              <a:avLst/>
            </a:prstGeom>
            <a:ln>
              <a:solidFill>
                <a:srgbClr val="1F1B77"/>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428999" y="860234"/>
            <a:ext cx="5607401" cy="677108"/>
          </a:xfrm>
          <a:prstGeom prst="rect">
            <a:avLst/>
          </a:prstGeom>
          <a:noFill/>
        </p:spPr>
        <p:txBody>
          <a:bodyPr wrap="square" rtlCol="0">
            <a:spAutoFit/>
          </a:bodyPr>
          <a:lstStyle/>
          <a:p>
            <a:r>
              <a:rPr lang="en-US" sz="2000" b="1" dirty="0" smtClean="0">
                <a:solidFill>
                  <a:srgbClr val="1F1B77"/>
                </a:solidFill>
                <a:latin typeface="Times New Roman" panose="02020603050405020304" pitchFamily="18" charset="0"/>
                <a:cs typeface="Times New Roman" panose="02020603050405020304" pitchFamily="18" charset="0"/>
              </a:rPr>
              <a:t>Behavioral </a:t>
            </a:r>
            <a:r>
              <a:rPr lang="en-US" sz="2000" b="1" dirty="0">
                <a:solidFill>
                  <a:srgbClr val="1F1B77"/>
                </a:solidFill>
                <a:latin typeface="Times New Roman" panose="02020603050405020304" pitchFamily="18" charset="0"/>
                <a:cs typeface="Times New Roman" panose="02020603050405020304" pitchFamily="18" charset="0"/>
              </a:rPr>
              <a:t>Health</a:t>
            </a:r>
          </a:p>
          <a:p>
            <a:r>
              <a:rPr lang="en-US" dirty="0" smtClean="0">
                <a:solidFill>
                  <a:srgbClr val="1F1B77"/>
                </a:solidFill>
                <a:latin typeface="Times New Roman" panose="02020603050405020304" pitchFamily="18" charset="0"/>
                <a:cs typeface="Times New Roman" panose="02020603050405020304" pitchFamily="18" charset="0"/>
              </a:rPr>
              <a:t>Office of Innovation</a:t>
            </a:r>
            <a:endParaRPr lang="en-US" dirty="0">
              <a:solidFill>
                <a:srgbClr val="1F1B77"/>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7184058" y="6172200"/>
            <a:ext cx="1959941" cy="492443"/>
          </a:xfrm>
          <a:prstGeom prst="rect">
            <a:avLst/>
          </a:prstGeom>
          <a:noFill/>
        </p:spPr>
        <p:txBody>
          <a:bodyPr wrap="square" rtlCol="0">
            <a:spAutoFit/>
          </a:bodyPr>
          <a:lstStyle/>
          <a:p>
            <a:pPr algn="ctr"/>
            <a:r>
              <a:rPr lang="en-US" sz="1300" b="1" i="1" dirty="0">
                <a:solidFill>
                  <a:prstClr val="white"/>
                </a:solidFill>
                <a:latin typeface="Arial Narrow" panose="020B0606020202030204" pitchFamily="34" charset="0"/>
              </a:rPr>
              <a:t>www.SBCounty.gov</a:t>
            </a:r>
          </a:p>
          <a:p>
            <a:endParaRPr lang="en-US" sz="1300" b="1" i="1" dirty="0">
              <a:solidFill>
                <a:prstClr val="white"/>
              </a:solidFill>
              <a:latin typeface="Myriad Pro Cond" pitchFamily="34" charset="0"/>
            </a:endParaRPr>
          </a:p>
        </p:txBody>
      </p:sp>
      <p:sp>
        <p:nvSpPr>
          <p:cNvPr id="19" name="TextBox 18"/>
          <p:cNvSpPr txBox="1"/>
          <p:nvPr/>
        </p:nvSpPr>
        <p:spPr>
          <a:xfrm>
            <a:off x="201128" y="4000660"/>
            <a:ext cx="5437672" cy="1754326"/>
          </a:xfrm>
          <a:prstGeom prst="rect">
            <a:avLst/>
          </a:prstGeom>
          <a:noFill/>
        </p:spPr>
        <p:txBody>
          <a:bodyPr wrap="square" rtlCol="0">
            <a:spAutoFit/>
          </a:bodyPr>
          <a:lstStyle/>
          <a:p>
            <a:endParaRPr lang="en-US" dirty="0" smtClean="0">
              <a:solidFill>
                <a:prstClr val="white"/>
              </a:solidFill>
              <a:latin typeface="Arial" panose="020B0604020202020204" pitchFamily="34" charset="0"/>
              <a:cs typeface="Arial" panose="020B0604020202020204" pitchFamily="34" charset="0"/>
            </a:endParaRPr>
          </a:p>
          <a:p>
            <a:r>
              <a:rPr lang="en-US" dirty="0" smtClean="0">
                <a:solidFill>
                  <a:prstClr val="white"/>
                </a:solidFill>
                <a:latin typeface="Arial" panose="020B0604020202020204" pitchFamily="34" charset="0"/>
                <a:cs typeface="Arial" panose="020B0604020202020204" pitchFamily="34" charset="0"/>
              </a:rPr>
              <a:t>San Bernardino and Riverside Counties</a:t>
            </a:r>
            <a:endParaRPr lang="en-US" dirty="0">
              <a:solidFill>
                <a:prstClr val="white"/>
              </a:solidFill>
              <a:latin typeface="Arial" panose="020B0604020202020204" pitchFamily="34" charset="0"/>
              <a:cs typeface="Arial" panose="020B0604020202020204" pitchFamily="34" charset="0"/>
            </a:endParaRPr>
          </a:p>
          <a:p>
            <a:endParaRPr lang="en-US" dirty="0" smtClean="0">
              <a:solidFill>
                <a:prstClr val="white"/>
              </a:solidFill>
              <a:latin typeface="Arial" panose="020B0604020202020204" pitchFamily="34" charset="0"/>
              <a:cs typeface="Arial" panose="020B0604020202020204" pitchFamily="34" charset="0"/>
            </a:endParaRPr>
          </a:p>
          <a:p>
            <a:endParaRPr lang="en-US" dirty="0">
              <a:solidFill>
                <a:prstClr val="white"/>
              </a:solidFill>
              <a:latin typeface="Arial" panose="020B0604020202020204" pitchFamily="34" charset="0"/>
              <a:cs typeface="Arial" panose="020B0604020202020204" pitchFamily="34" charset="0"/>
            </a:endParaRPr>
          </a:p>
          <a:p>
            <a:endParaRPr lang="en-US" dirty="0">
              <a:solidFill>
                <a:prstClr val="white"/>
              </a:solidFill>
              <a:latin typeface="Arial" panose="020B0604020202020204" pitchFamily="34" charset="0"/>
              <a:cs typeface="Arial" panose="020B0604020202020204" pitchFamily="34" charset="0"/>
            </a:endParaRPr>
          </a:p>
          <a:p>
            <a:r>
              <a:rPr lang="en-US" dirty="0" smtClean="0">
                <a:solidFill>
                  <a:prstClr val="white"/>
                </a:solidFill>
                <a:latin typeface="Arial" panose="020B0604020202020204" pitchFamily="34" charset="0"/>
                <a:cs typeface="Arial" panose="020B0604020202020204" pitchFamily="34" charset="0"/>
              </a:rPr>
              <a:t>November 16, 2017</a:t>
            </a:r>
            <a:endParaRPr lang="en-US" dirty="0">
              <a:solidFill>
                <a:prstClr val="white"/>
              </a:solidFill>
              <a:latin typeface="Arial" panose="020B0604020202020204" pitchFamily="34" charset="0"/>
              <a:cs typeface="Arial" panose="020B0604020202020204" pitchFamily="34" charset="0"/>
            </a:endParaRPr>
          </a:p>
        </p:txBody>
      </p:sp>
      <p:sp>
        <p:nvSpPr>
          <p:cNvPr id="23" name="Text Placeholder 1"/>
          <p:cNvSpPr txBox="1">
            <a:spLocks/>
          </p:cNvSpPr>
          <p:nvPr/>
        </p:nvSpPr>
        <p:spPr>
          <a:xfrm>
            <a:off x="201128" y="2228044"/>
            <a:ext cx="7571272" cy="130988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bg1"/>
                </a:solidFill>
                <a:latin typeface="Arial" panose="020B0604020202020204" pitchFamily="34" charset="0"/>
                <a:cs typeface="Arial" panose="020B0604020202020204" pitchFamily="34" charset="0"/>
              </a:rPr>
              <a:t>Inland Empire PsychPartners: Public-Private Collaboration to Transform Emergency Psychiatric Services (I.E. PsychPartners)</a:t>
            </a:r>
            <a:endParaRPr lang="en-US" sz="2400" b="1" dirty="0">
              <a:solidFill>
                <a:schemeClr val="bg1"/>
              </a:solidFill>
              <a:latin typeface="Arial" panose="020B0604020202020204" pitchFamily="34" charset="0"/>
              <a:cs typeface="Arial" panose="020B0604020202020204" pitchFamily="34" charset="0"/>
            </a:endParaRPr>
          </a:p>
        </p:txBody>
      </p:sp>
      <p:grpSp>
        <p:nvGrpSpPr>
          <p:cNvPr id="9" name="Group 8"/>
          <p:cNvGrpSpPr/>
          <p:nvPr/>
        </p:nvGrpSpPr>
        <p:grpSpPr>
          <a:xfrm>
            <a:off x="5869655" y="3456151"/>
            <a:ext cx="3043489" cy="2481641"/>
            <a:chOff x="5338511" y="3423468"/>
            <a:chExt cx="3043489" cy="2481641"/>
          </a:xfrm>
        </p:grpSpPr>
        <p:pic>
          <p:nvPicPr>
            <p:cNvPr id="1026" name="Picture 2" descr="IMG_804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8511" y="3423468"/>
              <a:ext cx="2938414" cy="2165111"/>
            </a:xfrm>
            <a:prstGeom prst="rect">
              <a:avLst/>
            </a:prstGeom>
            <a:noFill/>
            <a:ln w="25400" algn="ctr">
              <a:solidFill>
                <a:srgbClr val="FFFFFF"/>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 name="Text Box 4"/>
            <p:cNvSpPr txBox="1">
              <a:spLocks noChangeArrowheads="1"/>
            </p:cNvSpPr>
            <p:nvPr/>
          </p:nvSpPr>
          <p:spPr bwMode="auto">
            <a:xfrm>
              <a:off x="6858000" y="5590784"/>
              <a:ext cx="1524000" cy="3143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FF"/>
                  </a:solidFill>
                  <a:effectLst/>
                  <a:latin typeface="Arial" panose="020B0604020202020204" pitchFamily="34" charset="0"/>
                </a:rPr>
                <a:t>Artwork by Sheila Dery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pic>
        <p:nvPicPr>
          <p:cNvPr id="2" name="Picture 1" descr="cid:image001.png@01D2DE09.73681A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533400"/>
            <a:ext cx="2243911" cy="113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1476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53526" cy="874394"/>
            <a:chOff x="-1" y="0"/>
            <a:chExt cx="9153526" cy="874394"/>
          </a:xfrm>
        </p:grpSpPr>
        <p:sp>
          <p:nvSpPr>
            <p:cNvPr id="5" name="Rectangle 4"/>
            <p:cNvSpPr/>
            <p:nvPr/>
          </p:nvSpPr>
          <p:spPr>
            <a:xfrm>
              <a:off x="0" y="723900"/>
              <a:ext cx="9153525" cy="150494"/>
            </a:xfrm>
            <a:prstGeom prst="rect">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1" y="0"/>
              <a:ext cx="9153525" cy="762000"/>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42900" y="153410"/>
              <a:ext cx="7907987" cy="461665"/>
            </a:xfrm>
            <a:prstGeom prst="rect">
              <a:avLst/>
            </a:prstGeom>
            <a:noFill/>
          </p:spPr>
          <p:txBody>
            <a:bodyPr wrap="square" rtlCol="0">
              <a:spAutoFit/>
            </a:bodyPr>
            <a:lstStyle/>
            <a:p>
              <a:r>
                <a:rPr lang="en-US" sz="2400" dirty="0" smtClean="0">
                  <a:solidFill>
                    <a:prstClr val="white"/>
                  </a:solidFill>
                  <a:latin typeface="Arial Black" panose="020B0A04020102020204" pitchFamily="34" charset="0"/>
                </a:rPr>
                <a:t>Evaluation Components</a:t>
              </a:r>
              <a:endParaRPr lang="en-US" sz="2400" b="1" dirty="0">
                <a:solidFill>
                  <a:schemeClr val="bg1"/>
                </a:solidFill>
                <a:latin typeface="Arial Black" panose="020B0A04020102020204" pitchFamily="34" charset="0"/>
                <a:cs typeface="Arial" panose="020B0604020202020204" pitchFamily="34" charset="0"/>
              </a:endParaRPr>
            </a:p>
          </p:txBody>
        </p:sp>
      </p:grpSp>
      <p:grpSp>
        <p:nvGrpSpPr>
          <p:cNvPr id="10" name="Group 9"/>
          <p:cNvGrpSpPr/>
          <p:nvPr/>
        </p:nvGrpSpPr>
        <p:grpSpPr>
          <a:xfrm>
            <a:off x="-5511" y="6041834"/>
            <a:ext cx="9153527" cy="838200"/>
            <a:chOff x="-5511" y="6041834"/>
            <a:chExt cx="9153527" cy="838200"/>
          </a:xfrm>
        </p:grpSpPr>
        <p:grpSp>
          <p:nvGrpSpPr>
            <p:cNvPr id="11" name="Group 10"/>
            <p:cNvGrpSpPr/>
            <p:nvPr/>
          </p:nvGrpSpPr>
          <p:grpSpPr>
            <a:xfrm>
              <a:off x="-5511" y="6041834"/>
              <a:ext cx="9153527" cy="838200"/>
              <a:chOff x="-9527" y="5410199"/>
              <a:chExt cx="9153527" cy="518767"/>
            </a:xfrm>
          </p:grpSpPr>
          <p:sp>
            <p:nvSpPr>
              <p:cNvPr id="17" name="Rectangle 16"/>
              <p:cNvSpPr/>
              <p:nvPr/>
            </p:nvSpPr>
            <p:spPr>
              <a:xfrm rot="10800000" flipV="1">
                <a:off x="7229474" y="5414617"/>
                <a:ext cx="1914526" cy="514349"/>
              </a:xfrm>
              <a:prstGeom prst="rect">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16200000">
                <a:off x="6715127" y="5414614"/>
                <a:ext cx="514349" cy="514349"/>
              </a:xfrm>
              <a:prstGeom prst="rtTriangle">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flipV="1">
                <a:off x="-9527" y="5410199"/>
                <a:ext cx="6655769" cy="514349"/>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Triangle 19"/>
              <p:cNvSpPr/>
              <p:nvPr/>
            </p:nvSpPr>
            <p:spPr>
              <a:xfrm rot="5400000">
                <a:off x="6646242" y="5410203"/>
                <a:ext cx="514349" cy="514349"/>
              </a:xfrm>
              <a:prstGeom prst="rtTriangle">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p:cNvGrpSpPr/>
            <p:nvPr/>
          </p:nvGrpSpPr>
          <p:grpSpPr>
            <a:xfrm>
              <a:off x="342900" y="6186775"/>
              <a:ext cx="2979473" cy="561974"/>
              <a:chOff x="342900" y="6031212"/>
              <a:chExt cx="2979473" cy="561974"/>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 y="6031212"/>
                <a:ext cx="1090537" cy="561974"/>
              </a:xfrm>
              <a:prstGeom prst="rect">
                <a:avLst/>
              </a:prstGeom>
            </p:spPr>
          </p:pic>
          <p:cxnSp>
            <p:nvCxnSpPr>
              <p:cNvPr id="15" name="Straight Connector 14"/>
              <p:cNvCxnSpPr/>
              <p:nvPr/>
            </p:nvCxnSpPr>
            <p:spPr>
              <a:xfrm>
                <a:off x="1676400" y="6116196"/>
                <a:ext cx="0" cy="381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44093" y="6160092"/>
                <a:ext cx="1478280" cy="276999"/>
              </a:xfrm>
              <a:prstGeom prst="rect">
                <a:avLst/>
              </a:prstGeom>
              <a:noFill/>
            </p:spPr>
            <p:txBody>
              <a:bodyPr wrap="square" rtlCol="0">
                <a:spAutoFit/>
              </a:bodyPr>
              <a:lstStyle/>
              <a:p>
                <a:r>
                  <a:rPr lang="en-US" sz="1200" dirty="0" smtClean="0">
                    <a:solidFill>
                      <a:schemeClr val="bg1"/>
                    </a:solidFill>
                    <a:latin typeface="Times New Roman" panose="02020603050405020304" pitchFamily="18" charset="0"/>
                    <a:cs typeface="Times New Roman" panose="02020603050405020304" pitchFamily="18" charset="0"/>
                  </a:rPr>
                  <a:t>Behavioral Health</a:t>
                </a:r>
              </a:p>
            </p:txBody>
          </p:sp>
        </p:grpSp>
        <p:sp>
          <p:nvSpPr>
            <p:cNvPr id="13" name="TextBox 12"/>
            <p:cNvSpPr txBox="1"/>
            <p:nvPr/>
          </p:nvSpPr>
          <p:spPr>
            <a:xfrm>
              <a:off x="7084765" y="6341008"/>
              <a:ext cx="2057399" cy="292388"/>
            </a:xfrm>
            <a:prstGeom prst="rect">
              <a:avLst/>
            </a:prstGeom>
            <a:noFill/>
          </p:spPr>
          <p:txBody>
            <a:bodyPr wrap="square" rtlCol="0">
              <a:spAutoFit/>
            </a:bodyPr>
            <a:lstStyle/>
            <a:p>
              <a:pPr algn="ctr"/>
              <a:r>
                <a:rPr lang="en-US" sz="1300" b="1" i="1" dirty="0" smtClean="0">
                  <a:solidFill>
                    <a:schemeClr val="bg1"/>
                  </a:solidFill>
                  <a:latin typeface="Arial Narrow" panose="020B0606020202030204" pitchFamily="34" charset="0"/>
                </a:rPr>
                <a:t>www.SBCounty.gov</a:t>
              </a:r>
              <a:endParaRPr lang="en-US" sz="1300" b="1" i="1" dirty="0">
                <a:solidFill>
                  <a:schemeClr val="bg1"/>
                </a:solidFill>
                <a:latin typeface="Arial Narrow" panose="020B0606020202030204" pitchFamily="34" charset="0"/>
              </a:endParaRPr>
            </a:p>
          </p:txBody>
        </p:sp>
      </p:grpSp>
      <p:sp>
        <p:nvSpPr>
          <p:cNvPr id="2" name="Slide Number Placeholder 1"/>
          <p:cNvSpPr>
            <a:spLocks noGrp="1"/>
          </p:cNvSpPr>
          <p:nvPr>
            <p:ph type="sldNum" sz="quarter" idx="12"/>
          </p:nvPr>
        </p:nvSpPr>
        <p:spPr>
          <a:xfrm>
            <a:off x="7924800" y="400049"/>
            <a:ext cx="1066800" cy="365125"/>
          </a:xfrm>
        </p:spPr>
        <p:txBody>
          <a:bodyPr/>
          <a:lstStyle/>
          <a:p>
            <a:r>
              <a:rPr lang="en-US" dirty="0" smtClean="0">
                <a:solidFill>
                  <a:schemeClr val="bg1"/>
                </a:solidFill>
                <a:latin typeface="Arial" panose="020B0604020202020204" pitchFamily="34" charset="0"/>
                <a:cs typeface="Arial" panose="020B0604020202020204" pitchFamily="34" charset="0"/>
              </a:rPr>
              <a:t>Page </a:t>
            </a:r>
            <a:fld id="{7D2A9A1A-67AD-4575-BECD-A721609EF19D}" type="slidenum">
              <a:rPr lang="en-US" smtClean="0">
                <a:solidFill>
                  <a:schemeClr val="bg1"/>
                </a:solidFill>
                <a:latin typeface="Arial" panose="020B0604020202020204" pitchFamily="34" charset="0"/>
                <a:cs typeface="Arial" panose="020B0604020202020204" pitchFamily="34" charset="0"/>
              </a:rPr>
              <a:t>10</a:t>
            </a:fld>
            <a:endParaRPr lang="en-US" dirty="0">
              <a:solidFill>
                <a:schemeClr val="bg1"/>
              </a:solidFill>
              <a:latin typeface="Arial" panose="020B0604020202020204" pitchFamily="34" charset="0"/>
              <a:cs typeface="Arial" panose="020B0604020202020204" pitchFamily="34" charset="0"/>
            </a:endParaRPr>
          </a:p>
        </p:txBody>
      </p:sp>
      <p:sp>
        <p:nvSpPr>
          <p:cNvPr id="21" name="TextBox 20"/>
          <p:cNvSpPr txBox="1"/>
          <p:nvPr/>
        </p:nvSpPr>
        <p:spPr>
          <a:xfrm>
            <a:off x="342900" y="1008639"/>
            <a:ext cx="8348661" cy="4693593"/>
          </a:xfrm>
          <a:prstGeom prst="rect">
            <a:avLst/>
          </a:prstGeom>
          <a:noFill/>
        </p:spPr>
        <p:txBody>
          <a:bodyPr wrap="square" rtlCol="0">
            <a:spAutoFit/>
          </a:bodyPr>
          <a:lstStyle/>
          <a:p>
            <a:r>
              <a:rPr lang="en-US" sz="1600" b="1" dirty="0" smtClean="0">
                <a:solidFill>
                  <a:schemeClr val="tx2"/>
                </a:solidFill>
                <a:latin typeface="Arial" panose="020B0604020202020204" pitchFamily="34" charset="0"/>
                <a:cs typeface="Arial" panose="020B0604020202020204" pitchFamily="34" charset="0"/>
              </a:rPr>
              <a:t>Learning </a:t>
            </a:r>
            <a:r>
              <a:rPr lang="en-US" sz="1600" b="1" dirty="0">
                <a:solidFill>
                  <a:schemeClr val="tx2"/>
                </a:solidFill>
                <a:latin typeface="Arial" panose="020B0604020202020204" pitchFamily="34" charset="0"/>
                <a:cs typeface="Arial" panose="020B0604020202020204" pitchFamily="34" charset="0"/>
              </a:rPr>
              <a:t>Goal </a:t>
            </a:r>
            <a:r>
              <a:rPr lang="en-US" sz="1600" b="1" dirty="0" smtClean="0">
                <a:solidFill>
                  <a:schemeClr val="tx2"/>
                </a:solidFill>
                <a:latin typeface="Arial" panose="020B0604020202020204" pitchFamily="34" charset="0"/>
                <a:cs typeface="Arial" panose="020B0604020202020204" pitchFamily="34" charset="0"/>
              </a:rPr>
              <a:t>3:</a:t>
            </a:r>
            <a:r>
              <a:rPr lang="en-US" sz="1600" b="1" dirty="0">
                <a:solidFill>
                  <a:schemeClr val="tx2"/>
                </a:solidFill>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Determine if regional training in crisis de-escalation techniques and quality crisis interventions within an ED setting improves ED staff capacity to respond to psychiatric crisis in the ED.</a:t>
            </a:r>
            <a:r>
              <a:rPr lang="en-US" sz="1600" dirty="0" smtClean="0">
                <a:latin typeface="Arial" panose="020B0604020202020204" pitchFamily="34" charset="0"/>
                <a:cs typeface="Arial" panose="020B0604020202020204" pitchFamily="34" charset="0"/>
              </a:rPr>
              <a:t> </a:t>
            </a:r>
          </a:p>
          <a:p>
            <a:endParaRPr lang="en-US" sz="8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600" b="1" dirty="0" smtClean="0">
                <a:solidFill>
                  <a:schemeClr val="tx2"/>
                </a:solidFill>
                <a:latin typeface="Arial" panose="020B0604020202020204" pitchFamily="34" charset="0"/>
                <a:cs typeface="Arial" panose="020B0604020202020204" pitchFamily="34" charset="0"/>
              </a:rPr>
              <a:t>Expected Outcome:</a:t>
            </a:r>
            <a:r>
              <a:rPr lang="en-US" sz="1600" dirty="0" smtClean="0">
                <a:solidFill>
                  <a:schemeClr val="tx2"/>
                </a:solidFill>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ED staff develop and/or improve their crisis intervention and crisis de-escalation techniques, increased effectiveness of behavioral health crisis de-escalation and intervention in the ED (from both staff and consumer perspectives).</a:t>
            </a:r>
          </a:p>
          <a:p>
            <a:pPr marL="171450" indent="-171450">
              <a:buFont typeface="Arial" panose="020B0604020202020204" pitchFamily="34" charset="0"/>
              <a:buChar char="•"/>
            </a:pPr>
            <a:r>
              <a:rPr lang="en-US" sz="1600" b="1" dirty="0" smtClean="0">
                <a:solidFill>
                  <a:schemeClr val="tx2"/>
                </a:solidFill>
                <a:latin typeface="Arial" panose="020B0604020202020204" pitchFamily="34" charset="0"/>
                <a:cs typeface="Arial" panose="020B0604020202020204" pitchFamily="34" charset="0"/>
              </a:rPr>
              <a:t>Measured by:</a:t>
            </a:r>
            <a:r>
              <a:rPr lang="en-US" sz="1600" dirty="0" smtClean="0">
                <a:solidFill>
                  <a:schemeClr val="tx2"/>
                </a:solidFill>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Training evaluations, consumer experience survey.</a:t>
            </a:r>
          </a:p>
          <a:p>
            <a:endParaRPr lang="en-US" sz="1600" dirty="0">
              <a:latin typeface="Arial" panose="020B0604020202020204" pitchFamily="34" charset="0"/>
              <a:cs typeface="Arial" panose="020B0604020202020204" pitchFamily="34" charset="0"/>
            </a:endParaRPr>
          </a:p>
          <a:p>
            <a:r>
              <a:rPr lang="en-US" sz="1600" b="1" dirty="0">
                <a:solidFill>
                  <a:schemeClr val="tx2"/>
                </a:solidFill>
                <a:latin typeface="Arial" panose="020B0604020202020204" pitchFamily="34" charset="0"/>
                <a:cs typeface="Arial" panose="020B0604020202020204" pitchFamily="34" charset="0"/>
              </a:rPr>
              <a:t>Learning Goal </a:t>
            </a:r>
            <a:r>
              <a:rPr lang="en-US" sz="1600" b="1" dirty="0" smtClean="0">
                <a:solidFill>
                  <a:schemeClr val="tx2"/>
                </a:solidFill>
                <a:latin typeface="Arial" panose="020B0604020202020204" pitchFamily="34" charset="0"/>
                <a:cs typeface="Arial" panose="020B0604020202020204" pitchFamily="34" charset="0"/>
              </a:rPr>
              <a:t>4: </a:t>
            </a:r>
            <a:r>
              <a:rPr lang="en-US" sz="1600" b="1" dirty="0" smtClean="0">
                <a:latin typeface="Arial" panose="020B0604020202020204" pitchFamily="34" charset="0"/>
                <a:cs typeface="Arial" panose="020B0604020202020204" pitchFamily="34" charset="0"/>
              </a:rPr>
              <a:t>Determine if a collaborative care process in the ED that utilizes co-located behavioral health staff increases access to outpatient care.</a:t>
            </a:r>
          </a:p>
          <a:p>
            <a:endParaRPr lang="en-US" sz="800" dirty="0">
              <a:solidFill>
                <a:schemeClr val="tx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600" b="1" dirty="0" smtClean="0">
                <a:solidFill>
                  <a:schemeClr val="tx2"/>
                </a:solidFill>
                <a:latin typeface="Arial" panose="020B0604020202020204" pitchFamily="34" charset="0"/>
                <a:cs typeface="Arial" panose="020B0604020202020204" pitchFamily="34" charset="0"/>
              </a:rPr>
              <a:t>Expected Outcome:</a:t>
            </a:r>
            <a:r>
              <a:rPr lang="en-US" sz="1600" dirty="0" smtClean="0">
                <a:solidFill>
                  <a:schemeClr val="tx2"/>
                </a:solidFill>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Behavioral health staff access any existing behavioral health treatment plans/history in the MHP’s system to inform the ED collaborative care process and link consumers in the ED to behavioral health community resources, consumers have an increase in use of outpatient behavioral health services.</a:t>
            </a:r>
          </a:p>
          <a:p>
            <a:pPr marL="171450" indent="-171450">
              <a:buFont typeface="Arial" panose="020B0604020202020204" pitchFamily="34" charset="0"/>
              <a:buChar char="•"/>
            </a:pPr>
            <a:r>
              <a:rPr lang="en-US" sz="1600" b="1" dirty="0" smtClean="0">
                <a:solidFill>
                  <a:schemeClr val="tx2"/>
                </a:solidFill>
                <a:latin typeface="Arial" panose="020B0604020202020204" pitchFamily="34" charset="0"/>
                <a:cs typeface="Arial" panose="020B0604020202020204" pitchFamily="34" charset="0"/>
              </a:rPr>
              <a:t>Measured by:</a:t>
            </a:r>
            <a:r>
              <a:rPr lang="en-US" sz="1600" dirty="0" smtClean="0">
                <a:solidFill>
                  <a:schemeClr val="tx2"/>
                </a:solidFill>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ED records/forms documenting the volume of behavioral health staff cases, number of linkages made, number of outpatient behavioral health services one year pre/post consumer’s first experience with the collaborative care process.</a:t>
            </a:r>
          </a:p>
          <a:p>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1609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53526" cy="874394"/>
            <a:chOff x="-1" y="0"/>
            <a:chExt cx="9153526" cy="874394"/>
          </a:xfrm>
        </p:grpSpPr>
        <p:sp>
          <p:nvSpPr>
            <p:cNvPr id="5" name="Rectangle 4"/>
            <p:cNvSpPr/>
            <p:nvPr/>
          </p:nvSpPr>
          <p:spPr>
            <a:xfrm>
              <a:off x="0" y="723900"/>
              <a:ext cx="9153525" cy="150494"/>
            </a:xfrm>
            <a:prstGeom prst="rect">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1" y="0"/>
              <a:ext cx="9153525" cy="762000"/>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42900" y="153410"/>
              <a:ext cx="7907987" cy="461665"/>
            </a:xfrm>
            <a:prstGeom prst="rect">
              <a:avLst/>
            </a:prstGeom>
            <a:noFill/>
          </p:spPr>
          <p:txBody>
            <a:bodyPr wrap="square" rtlCol="0">
              <a:spAutoFit/>
            </a:bodyPr>
            <a:lstStyle/>
            <a:p>
              <a:r>
                <a:rPr lang="en-US" sz="2400" dirty="0" smtClean="0">
                  <a:solidFill>
                    <a:prstClr val="white"/>
                  </a:solidFill>
                  <a:latin typeface="Arial Black" panose="020B0A04020102020204" pitchFamily="34" charset="0"/>
                </a:rPr>
                <a:t>San Bernardino County - Budget</a:t>
              </a:r>
              <a:endParaRPr lang="en-US" sz="2400" b="1" dirty="0">
                <a:solidFill>
                  <a:schemeClr val="bg1"/>
                </a:solidFill>
                <a:latin typeface="Arial Black" panose="020B0A04020102020204" pitchFamily="34" charset="0"/>
                <a:cs typeface="Arial" panose="020B0604020202020204" pitchFamily="34" charset="0"/>
              </a:endParaRPr>
            </a:p>
          </p:txBody>
        </p:sp>
      </p:grpSp>
      <p:grpSp>
        <p:nvGrpSpPr>
          <p:cNvPr id="10" name="Group 9"/>
          <p:cNvGrpSpPr/>
          <p:nvPr/>
        </p:nvGrpSpPr>
        <p:grpSpPr>
          <a:xfrm>
            <a:off x="-5511" y="6041834"/>
            <a:ext cx="9153527" cy="838200"/>
            <a:chOff x="-5511" y="6041834"/>
            <a:chExt cx="9153527" cy="838200"/>
          </a:xfrm>
        </p:grpSpPr>
        <p:grpSp>
          <p:nvGrpSpPr>
            <p:cNvPr id="11" name="Group 10"/>
            <p:cNvGrpSpPr/>
            <p:nvPr/>
          </p:nvGrpSpPr>
          <p:grpSpPr>
            <a:xfrm>
              <a:off x="-5511" y="6041834"/>
              <a:ext cx="9153527" cy="838200"/>
              <a:chOff x="-9527" y="5410199"/>
              <a:chExt cx="9153527" cy="518767"/>
            </a:xfrm>
          </p:grpSpPr>
          <p:sp>
            <p:nvSpPr>
              <p:cNvPr id="17" name="Rectangle 16"/>
              <p:cNvSpPr/>
              <p:nvPr/>
            </p:nvSpPr>
            <p:spPr>
              <a:xfrm rot="10800000" flipV="1">
                <a:off x="7229474" y="5414617"/>
                <a:ext cx="1914526" cy="514349"/>
              </a:xfrm>
              <a:prstGeom prst="rect">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16200000">
                <a:off x="6715127" y="5414614"/>
                <a:ext cx="514349" cy="514349"/>
              </a:xfrm>
              <a:prstGeom prst="rtTriangle">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flipV="1">
                <a:off x="-9527" y="5410199"/>
                <a:ext cx="6655769" cy="514349"/>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Triangle 19"/>
              <p:cNvSpPr/>
              <p:nvPr/>
            </p:nvSpPr>
            <p:spPr>
              <a:xfrm rot="5400000">
                <a:off x="6646242" y="5410203"/>
                <a:ext cx="514349" cy="514349"/>
              </a:xfrm>
              <a:prstGeom prst="rtTriangle">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p:cNvGrpSpPr/>
            <p:nvPr/>
          </p:nvGrpSpPr>
          <p:grpSpPr>
            <a:xfrm>
              <a:off x="342900" y="6186775"/>
              <a:ext cx="2979474" cy="561974"/>
              <a:chOff x="342900" y="6031212"/>
              <a:chExt cx="2979474" cy="561974"/>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 y="6031212"/>
                <a:ext cx="1090537" cy="561974"/>
              </a:xfrm>
              <a:prstGeom prst="rect">
                <a:avLst/>
              </a:prstGeom>
            </p:spPr>
          </p:pic>
          <p:cxnSp>
            <p:nvCxnSpPr>
              <p:cNvPr id="15" name="Straight Connector 14"/>
              <p:cNvCxnSpPr/>
              <p:nvPr/>
            </p:nvCxnSpPr>
            <p:spPr>
              <a:xfrm>
                <a:off x="1676400" y="6116196"/>
                <a:ext cx="0" cy="381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44094" y="6163302"/>
                <a:ext cx="1478280" cy="276999"/>
              </a:xfrm>
              <a:prstGeom prst="rect">
                <a:avLst/>
              </a:prstGeom>
              <a:noFill/>
            </p:spPr>
            <p:txBody>
              <a:bodyPr wrap="square" rtlCol="0">
                <a:spAutoFit/>
              </a:bodyPr>
              <a:lstStyle/>
              <a:p>
                <a:r>
                  <a:rPr lang="en-US" sz="1200" dirty="0" smtClean="0">
                    <a:solidFill>
                      <a:schemeClr val="bg1"/>
                    </a:solidFill>
                    <a:latin typeface="Times New Roman" panose="02020603050405020304" pitchFamily="18" charset="0"/>
                    <a:cs typeface="Times New Roman" panose="02020603050405020304" pitchFamily="18" charset="0"/>
                  </a:rPr>
                  <a:t>Behavioral Health</a:t>
                </a:r>
              </a:p>
            </p:txBody>
          </p:sp>
        </p:grpSp>
        <p:sp>
          <p:nvSpPr>
            <p:cNvPr id="13" name="TextBox 12"/>
            <p:cNvSpPr txBox="1"/>
            <p:nvPr/>
          </p:nvSpPr>
          <p:spPr>
            <a:xfrm>
              <a:off x="7084765" y="6341008"/>
              <a:ext cx="2057399" cy="292388"/>
            </a:xfrm>
            <a:prstGeom prst="rect">
              <a:avLst/>
            </a:prstGeom>
            <a:noFill/>
          </p:spPr>
          <p:txBody>
            <a:bodyPr wrap="square" rtlCol="0">
              <a:spAutoFit/>
            </a:bodyPr>
            <a:lstStyle/>
            <a:p>
              <a:pPr algn="ctr"/>
              <a:r>
                <a:rPr lang="en-US" sz="1300" b="1" i="1" dirty="0" smtClean="0">
                  <a:solidFill>
                    <a:schemeClr val="bg1"/>
                  </a:solidFill>
                  <a:latin typeface="Arial Narrow" panose="020B0606020202030204" pitchFamily="34" charset="0"/>
                </a:rPr>
                <a:t>www.SBCounty.gov</a:t>
              </a:r>
              <a:endParaRPr lang="en-US" sz="1300" b="1" i="1" dirty="0">
                <a:solidFill>
                  <a:schemeClr val="bg1"/>
                </a:solidFill>
                <a:latin typeface="Arial Narrow" panose="020B0606020202030204" pitchFamily="34" charset="0"/>
              </a:endParaRPr>
            </a:p>
          </p:txBody>
        </p:sp>
      </p:grpSp>
      <p:sp>
        <p:nvSpPr>
          <p:cNvPr id="2" name="Slide Number Placeholder 1"/>
          <p:cNvSpPr>
            <a:spLocks noGrp="1"/>
          </p:cNvSpPr>
          <p:nvPr>
            <p:ph type="sldNum" sz="quarter" idx="12"/>
          </p:nvPr>
        </p:nvSpPr>
        <p:spPr>
          <a:xfrm>
            <a:off x="7924800" y="400049"/>
            <a:ext cx="1066800" cy="365125"/>
          </a:xfrm>
        </p:spPr>
        <p:txBody>
          <a:bodyPr/>
          <a:lstStyle/>
          <a:p>
            <a:r>
              <a:rPr lang="en-US" dirty="0" smtClean="0">
                <a:solidFill>
                  <a:schemeClr val="bg1"/>
                </a:solidFill>
                <a:latin typeface="Arial" panose="020B0604020202020204" pitchFamily="34" charset="0"/>
                <a:cs typeface="Arial" panose="020B0604020202020204" pitchFamily="34" charset="0"/>
              </a:rPr>
              <a:t>Page </a:t>
            </a:r>
            <a:fld id="{7D2A9A1A-67AD-4575-BECD-A721609EF19D}" type="slidenum">
              <a:rPr lang="en-US" smtClean="0">
                <a:solidFill>
                  <a:schemeClr val="bg1"/>
                </a:solidFill>
                <a:latin typeface="Arial" panose="020B0604020202020204" pitchFamily="34" charset="0"/>
                <a:cs typeface="Arial" panose="020B0604020202020204" pitchFamily="34" charset="0"/>
              </a:rPr>
              <a:t>11</a:t>
            </a:fld>
            <a:endParaRPr lang="en-US"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a:stretch>
            <a:fillRect/>
          </a:stretch>
        </p:blipFill>
        <p:spPr>
          <a:xfrm>
            <a:off x="309561" y="1216177"/>
            <a:ext cx="8534400" cy="4101378"/>
          </a:xfrm>
          <a:prstGeom prst="rect">
            <a:avLst/>
          </a:prstGeom>
        </p:spPr>
      </p:pic>
      <p:sp>
        <p:nvSpPr>
          <p:cNvPr id="21" name="TextBox 20"/>
          <p:cNvSpPr txBox="1"/>
          <p:nvPr/>
        </p:nvSpPr>
        <p:spPr>
          <a:xfrm>
            <a:off x="309561" y="5452365"/>
            <a:ext cx="1379166"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 Half FY</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5216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53526" cy="874394"/>
            <a:chOff x="-1" y="0"/>
            <a:chExt cx="9153526" cy="874394"/>
          </a:xfrm>
        </p:grpSpPr>
        <p:sp>
          <p:nvSpPr>
            <p:cNvPr id="5" name="Rectangle 4"/>
            <p:cNvSpPr/>
            <p:nvPr/>
          </p:nvSpPr>
          <p:spPr>
            <a:xfrm>
              <a:off x="0" y="723900"/>
              <a:ext cx="9153525" cy="150494"/>
            </a:xfrm>
            <a:prstGeom prst="rect">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1" y="0"/>
              <a:ext cx="9153525" cy="762000"/>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42900" y="153410"/>
              <a:ext cx="7907987" cy="461665"/>
            </a:xfrm>
            <a:prstGeom prst="rect">
              <a:avLst/>
            </a:prstGeom>
            <a:noFill/>
          </p:spPr>
          <p:txBody>
            <a:bodyPr wrap="square" rtlCol="0">
              <a:spAutoFit/>
            </a:bodyPr>
            <a:lstStyle/>
            <a:p>
              <a:r>
                <a:rPr lang="en-US" sz="2400" dirty="0" smtClean="0">
                  <a:solidFill>
                    <a:prstClr val="white"/>
                  </a:solidFill>
                  <a:latin typeface="Arial Black" panose="020B0A04020102020204" pitchFamily="34" charset="0"/>
                </a:rPr>
                <a:t>Riverside County - Budget</a:t>
              </a:r>
              <a:endParaRPr lang="en-US" sz="2400" b="1" dirty="0">
                <a:solidFill>
                  <a:schemeClr val="bg1"/>
                </a:solidFill>
                <a:latin typeface="Arial Black" panose="020B0A04020102020204" pitchFamily="34" charset="0"/>
                <a:cs typeface="Arial" panose="020B0604020202020204" pitchFamily="34" charset="0"/>
              </a:endParaRPr>
            </a:p>
          </p:txBody>
        </p:sp>
      </p:grpSp>
      <p:grpSp>
        <p:nvGrpSpPr>
          <p:cNvPr id="10" name="Group 9"/>
          <p:cNvGrpSpPr/>
          <p:nvPr/>
        </p:nvGrpSpPr>
        <p:grpSpPr>
          <a:xfrm>
            <a:off x="-5511" y="6041834"/>
            <a:ext cx="9153527" cy="838200"/>
            <a:chOff x="-5511" y="6041834"/>
            <a:chExt cx="9153527" cy="838200"/>
          </a:xfrm>
        </p:grpSpPr>
        <p:grpSp>
          <p:nvGrpSpPr>
            <p:cNvPr id="11" name="Group 10"/>
            <p:cNvGrpSpPr/>
            <p:nvPr/>
          </p:nvGrpSpPr>
          <p:grpSpPr>
            <a:xfrm>
              <a:off x="-5511" y="6041834"/>
              <a:ext cx="9153527" cy="838200"/>
              <a:chOff x="-9527" y="5410199"/>
              <a:chExt cx="9153527" cy="518767"/>
            </a:xfrm>
          </p:grpSpPr>
          <p:sp>
            <p:nvSpPr>
              <p:cNvPr id="17" name="Rectangle 16"/>
              <p:cNvSpPr/>
              <p:nvPr/>
            </p:nvSpPr>
            <p:spPr>
              <a:xfrm rot="10800000" flipV="1">
                <a:off x="7229474" y="5414617"/>
                <a:ext cx="1914526" cy="514349"/>
              </a:xfrm>
              <a:prstGeom prst="rect">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16200000">
                <a:off x="6715127" y="5414614"/>
                <a:ext cx="514349" cy="514349"/>
              </a:xfrm>
              <a:prstGeom prst="rtTriangle">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flipV="1">
                <a:off x="-9527" y="5410199"/>
                <a:ext cx="6655769" cy="514349"/>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Triangle 19"/>
              <p:cNvSpPr/>
              <p:nvPr/>
            </p:nvSpPr>
            <p:spPr>
              <a:xfrm rot="5400000">
                <a:off x="6646242" y="5410203"/>
                <a:ext cx="514349" cy="514349"/>
              </a:xfrm>
              <a:prstGeom prst="rtTriangle">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p:cNvGrpSpPr/>
            <p:nvPr/>
          </p:nvGrpSpPr>
          <p:grpSpPr>
            <a:xfrm>
              <a:off x="342900" y="6186775"/>
              <a:ext cx="2979474" cy="561974"/>
              <a:chOff x="342900" y="6031212"/>
              <a:chExt cx="2979474" cy="561974"/>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 y="6031212"/>
                <a:ext cx="1090537" cy="561974"/>
              </a:xfrm>
              <a:prstGeom prst="rect">
                <a:avLst/>
              </a:prstGeom>
            </p:spPr>
          </p:pic>
          <p:cxnSp>
            <p:nvCxnSpPr>
              <p:cNvPr id="15" name="Straight Connector 14"/>
              <p:cNvCxnSpPr/>
              <p:nvPr/>
            </p:nvCxnSpPr>
            <p:spPr>
              <a:xfrm>
                <a:off x="1676400" y="6116196"/>
                <a:ext cx="0" cy="381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44094" y="6163302"/>
                <a:ext cx="1478280" cy="276999"/>
              </a:xfrm>
              <a:prstGeom prst="rect">
                <a:avLst/>
              </a:prstGeom>
              <a:noFill/>
            </p:spPr>
            <p:txBody>
              <a:bodyPr wrap="square" rtlCol="0">
                <a:spAutoFit/>
              </a:bodyPr>
              <a:lstStyle/>
              <a:p>
                <a:r>
                  <a:rPr lang="en-US" sz="1200" dirty="0" smtClean="0">
                    <a:solidFill>
                      <a:schemeClr val="bg1"/>
                    </a:solidFill>
                    <a:latin typeface="Times New Roman" panose="02020603050405020304" pitchFamily="18" charset="0"/>
                    <a:cs typeface="Times New Roman" panose="02020603050405020304" pitchFamily="18" charset="0"/>
                  </a:rPr>
                  <a:t>Behavioral Health</a:t>
                </a:r>
              </a:p>
            </p:txBody>
          </p:sp>
        </p:grpSp>
        <p:sp>
          <p:nvSpPr>
            <p:cNvPr id="13" name="TextBox 12"/>
            <p:cNvSpPr txBox="1"/>
            <p:nvPr/>
          </p:nvSpPr>
          <p:spPr>
            <a:xfrm>
              <a:off x="7084765" y="6341008"/>
              <a:ext cx="2057399" cy="292388"/>
            </a:xfrm>
            <a:prstGeom prst="rect">
              <a:avLst/>
            </a:prstGeom>
            <a:noFill/>
          </p:spPr>
          <p:txBody>
            <a:bodyPr wrap="square" rtlCol="0">
              <a:spAutoFit/>
            </a:bodyPr>
            <a:lstStyle/>
            <a:p>
              <a:pPr algn="ctr"/>
              <a:r>
                <a:rPr lang="en-US" sz="1300" b="1" i="1" dirty="0" smtClean="0">
                  <a:solidFill>
                    <a:schemeClr val="bg1"/>
                  </a:solidFill>
                  <a:latin typeface="Arial Narrow" panose="020B0606020202030204" pitchFamily="34" charset="0"/>
                </a:rPr>
                <a:t>www.SBCounty.gov</a:t>
              </a:r>
              <a:endParaRPr lang="en-US" sz="1300" b="1" i="1" dirty="0">
                <a:solidFill>
                  <a:schemeClr val="bg1"/>
                </a:solidFill>
                <a:latin typeface="Arial Narrow" panose="020B0606020202030204" pitchFamily="34" charset="0"/>
              </a:endParaRPr>
            </a:p>
          </p:txBody>
        </p:sp>
      </p:grpSp>
      <p:sp>
        <p:nvSpPr>
          <p:cNvPr id="2" name="Slide Number Placeholder 1"/>
          <p:cNvSpPr>
            <a:spLocks noGrp="1"/>
          </p:cNvSpPr>
          <p:nvPr>
            <p:ph type="sldNum" sz="quarter" idx="12"/>
          </p:nvPr>
        </p:nvSpPr>
        <p:spPr>
          <a:xfrm>
            <a:off x="7924800" y="400049"/>
            <a:ext cx="1066800" cy="365125"/>
          </a:xfrm>
        </p:spPr>
        <p:txBody>
          <a:bodyPr/>
          <a:lstStyle/>
          <a:p>
            <a:r>
              <a:rPr lang="en-US" dirty="0" smtClean="0">
                <a:solidFill>
                  <a:schemeClr val="bg1"/>
                </a:solidFill>
                <a:latin typeface="Arial" panose="020B0604020202020204" pitchFamily="34" charset="0"/>
                <a:cs typeface="Arial" panose="020B0604020202020204" pitchFamily="34" charset="0"/>
              </a:rPr>
              <a:t>Page </a:t>
            </a:r>
            <a:fld id="{7D2A9A1A-67AD-4575-BECD-A721609EF19D}" type="slidenum">
              <a:rPr lang="en-US" smtClean="0">
                <a:solidFill>
                  <a:schemeClr val="bg1"/>
                </a:solidFill>
                <a:latin typeface="Arial" panose="020B0604020202020204" pitchFamily="34" charset="0"/>
                <a:cs typeface="Arial" panose="020B0604020202020204" pitchFamily="34" charset="0"/>
              </a:rPr>
              <a:t>12</a:t>
            </a:fld>
            <a:endParaRPr lang="en-US"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347661" y="1208807"/>
            <a:ext cx="8458200" cy="4064759"/>
          </a:xfrm>
          <a:prstGeom prst="rect">
            <a:avLst/>
          </a:prstGeom>
        </p:spPr>
      </p:pic>
      <p:sp>
        <p:nvSpPr>
          <p:cNvPr id="22" name="TextBox 21"/>
          <p:cNvSpPr txBox="1"/>
          <p:nvPr/>
        </p:nvSpPr>
        <p:spPr>
          <a:xfrm>
            <a:off x="309561" y="5452365"/>
            <a:ext cx="1379166"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 Half FY</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5100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Chart 29"/>
          <p:cNvGraphicFramePr/>
          <p:nvPr>
            <p:extLst>
              <p:ext uri="{D42A27DB-BD31-4B8C-83A1-F6EECF244321}">
                <p14:modId xmlns:p14="http://schemas.microsoft.com/office/powerpoint/2010/main" val="4267487436"/>
              </p:ext>
            </p:extLst>
          </p:nvPr>
        </p:nvGraphicFramePr>
        <p:xfrm>
          <a:off x="533400" y="805481"/>
          <a:ext cx="9006636" cy="5171016"/>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p:cNvGrpSpPr/>
          <p:nvPr/>
        </p:nvGrpSpPr>
        <p:grpSpPr>
          <a:xfrm>
            <a:off x="-1" y="0"/>
            <a:ext cx="9153526" cy="874394"/>
            <a:chOff x="-1" y="0"/>
            <a:chExt cx="9153526" cy="874394"/>
          </a:xfrm>
        </p:grpSpPr>
        <p:sp>
          <p:nvSpPr>
            <p:cNvPr id="5" name="Rectangle 4"/>
            <p:cNvSpPr/>
            <p:nvPr/>
          </p:nvSpPr>
          <p:spPr>
            <a:xfrm>
              <a:off x="0" y="723900"/>
              <a:ext cx="9153525" cy="150494"/>
            </a:xfrm>
            <a:prstGeom prst="rect">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1" y="0"/>
              <a:ext cx="9153525" cy="762000"/>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42900" y="153410"/>
              <a:ext cx="7907987" cy="461665"/>
            </a:xfrm>
            <a:prstGeom prst="rect">
              <a:avLst/>
            </a:prstGeom>
            <a:noFill/>
          </p:spPr>
          <p:txBody>
            <a:bodyPr wrap="square" rtlCol="0">
              <a:spAutoFit/>
            </a:bodyPr>
            <a:lstStyle/>
            <a:p>
              <a:r>
                <a:rPr lang="en-US" sz="2400" dirty="0" smtClean="0">
                  <a:solidFill>
                    <a:prstClr val="white"/>
                  </a:solidFill>
                  <a:latin typeface="Arial Black" panose="020B0A04020102020204" pitchFamily="34" charset="0"/>
                </a:rPr>
                <a:t>San Bernardino/Riverside County  - Budget</a:t>
              </a:r>
              <a:endParaRPr lang="en-US" sz="2400" b="1" dirty="0">
                <a:solidFill>
                  <a:schemeClr val="bg1"/>
                </a:solidFill>
                <a:latin typeface="Arial Black" panose="020B0A04020102020204" pitchFamily="34" charset="0"/>
                <a:cs typeface="Arial" panose="020B0604020202020204" pitchFamily="34" charset="0"/>
              </a:endParaRPr>
            </a:p>
          </p:txBody>
        </p:sp>
      </p:grpSp>
      <p:grpSp>
        <p:nvGrpSpPr>
          <p:cNvPr id="10" name="Group 9"/>
          <p:cNvGrpSpPr/>
          <p:nvPr/>
        </p:nvGrpSpPr>
        <p:grpSpPr>
          <a:xfrm>
            <a:off x="-5511" y="6041834"/>
            <a:ext cx="9153527" cy="838200"/>
            <a:chOff x="-5511" y="6041834"/>
            <a:chExt cx="9153527" cy="838200"/>
          </a:xfrm>
        </p:grpSpPr>
        <p:grpSp>
          <p:nvGrpSpPr>
            <p:cNvPr id="11" name="Group 10"/>
            <p:cNvGrpSpPr/>
            <p:nvPr/>
          </p:nvGrpSpPr>
          <p:grpSpPr>
            <a:xfrm>
              <a:off x="-5511" y="6041834"/>
              <a:ext cx="9153527" cy="838200"/>
              <a:chOff x="-9527" y="5410199"/>
              <a:chExt cx="9153527" cy="518767"/>
            </a:xfrm>
          </p:grpSpPr>
          <p:sp>
            <p:nvSpPr>
              <p:cNvPr id="17" name="Rectangle 16"/>
              <p:cNvSpPr/>
              <p:nvPr/>
            </p:nvSpPr>
            <p:spPr>
              <a:xfrm rot="10800000" flipV="1">
                <a:off x="7229474" y="5414617"/>
                <a:ext cx="1914526" cy="514349"/>
              </a:xfrm>
              <a:prstGeom prst="rect">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16200000">
                <a:off x="6715127" y="5414614"/>
                <a:ext cx="514349" cy="514349"/>
              </a:xfrm>
              <a:prstGeom prst="rtTriangle">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flipV="1">
                <a:off x="-9527" y="5410199"/>
                <a:ext cx="6655769" cy="514349"/>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Triangle 19"/>
              <p:cNvSpPr/>
              <p:nvPr/>
            </p:nvSpPr>
            <p:spPr>
              <a:xfrm rot="5400000">
                <a:off x="6646242" y="5410203"/>
                <a:ext cx="514349" cy="514349"/>
              </a:xfrm>
              <a:prstGeom prst="rtTriangle">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p:cNvGrpSpPr/>
            <p:nvPr/>
          </p:nvGrpSpPr>
          <p:grpSpPr>
            <a:xfrm>
              <a:off x="342900" y="6186775"/>
              <a:ext cx="2979474" cy="561974"/>
              <a:chOff x="342900" y="6031212"/>
              <a:chExt cx="2979474" cy="561974"/>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 y="6031212"/>
                <a:ext cx="1090537" cy="561974"/>
              </a:xfrm>
              <a:prstGeom prst="rect">
                <a:avLst/>
              </a:prstGeom>
            </p:spPr>
          </p:pic>
          <p:cxnSp>
            <p:nvCxnSpPr>
              <p:cNvPr id="15" name="Straight Connector 14"/>
              <p:cNvCxnSpPr/>
              <p:nvPr/>
            </p:nvCxnSpPr>
            <p:spPr>
              <a:xfrm>
                <a:off x="1676400" y="6116196"/>
                <a:ext cx="0" cy="381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44094" y="6163302"/>
                <a:ext cx="1478280" cy="276999"/>
              </a:xfrm>
              <a:prstGeom prst="rect">
                <a:avLst/>
              </a:prstGeom>
              <a:noFill/>
            </p:spPr>
            <p:txBody>
              <a:bodyPr wrap="square" rtlCol="0">
                <a:spAutoFit/>
              </a:bodyPr>
              <a:lstStyle/>
              <a:p>
                <a:r>
                  <a:rPr lang="en-US" sz="1200" dirty="0" smtClean="0">
                    <a:solidFill>
                      <a:schemeClr val="bg1"/>
                    </a:solidFill>
                    <a:latin typeface="Times New Roman" panose="02020603050405020304" pitchFamily="18" charset="0"/>
                    <a:cs typeface="Times New Roman" panose="02020603050405020304" pitchFamily="18" charset="0"/>
                  </a:rPr>
                  <a:t>Behavioral Health</a:t>
                </a:r>
              </a:p>
            </p:txBody>
          </p:sp>
        </p:grpSp>
        <p:sp>
          <p:nvSpPr>
            <p:cNvPr id="13" name="TextBox 12"/>
            <p:cNvSpPr txBox="1"/>
            <p:nvPr/>
          </p:nvSpPr>
          <p:spPr>
            <a:xfrm>
              <a:off x="7084765" y="6341008"/>
              <a:ext cx="2057399" cy="292388"/>
            </a:xfrm>
            <a:prstGeom prst="rect">
              <a:avLst/>
            </a:prstGeom>
            <a:noFill/>
          </p:spPr>
          <p:txBody>
            <a:bodyPr wrap="square" rtlCol="0">
              <a:spAutoFit/>
            </a:bodyPr>
            <a:lstStyle/>
            <a:p>
              <a:pPr algn="ctr"/>
              <a:r>
                <a:rPr lang="en-US" sz="1300" b="1" i="1" dirty="0" smtClean="0">
                  <a:solidFill>
                    <a:schemeClr val="bg1"/>
                  </a:solidFill>
                  <a:latin typeface="Arial Narrow" panose="020B0606020202030204" pitchFamily="34" charset="0"/>
                </a:rPr>
                <a:t>www.SBCounty.gov</a:t>
              </a:r>
              <a:endParaRPr lang="en-US" sz="1300" b="1" i="1" dirty="0">
                <a:solidFill>
                  <a:schemeClr val="bg1"/>
                </a:solidFill>
                <a:latin typeface="Arial Narrow" panose="020B0606020202030204" pitchFamily="34" charset="0"/>
              </a:endParaRPr>
            </a:p>
          </p:txBody>
        </p:sp>
      </p:grpSp>
      <p:sp>
        <p:nvSpPr>
          <p:cNvPr id="2" name="Slide Number Placeholder 1"/>
          <p:cNvSpPr>
            <a:spLocks noGrp="1"/>
          </p:cNvSpPr>
          <p:nvPr>
            <p:ph type="sldNum" sz="quarter" idx="12"/>
          </p:nvPr>
        </p:nvSpPr>
        <p:spPr>
          <a:xfrm>
            <a:off x="7924800" y="400049"/>
            <a:ext cx="1066800" cy="365125"/>
          </a:xfrm>
        </p:spPr>
        <p:txBody>
          <a:bodyPr/>
          <a:lstStyle/>
          <a:p>
            <a:r>
              <a:rPr lang="en-US" dirty="0" smtClean="0">
                <a:solidFill>
                  <a:schemeClr val="bg1"/>
                </a:solidFill>
                <a:latin typeface="Arial" panose="020B0604020202020204" pitchFamily="34" charset="0"/>
                <a:cs typeface="Arial" panose="020B0604020202020204" pitchFamily="34" charset="0"/>
              </a:rPr>
              <a:t>Page </a:t>
            </a:r>
            <a:fld id="{7D2A9A1A-67AD-4575-BECD-A721609EF19D}" type="slidenum">
              <a:rPr lang="en-US" smtClean="0">
                <a:solidFill>
                  <a:schemeClr val="bg1"/>
                </a:solidFill>
                <a:latin typeface="Arial" panose="020B0604020202020204" pitchFamily="34" charset="0"/>
                <a:cs typeface="Arial" panose="020B0604020202020204" pitchFamily="34" charset="0"/>
              </a:rPr>
              <a:t>13</a:t>
            </a:fld>
            <a:endParaRPr lang="en-US" dirty="0">
              <a:solidFill>
                <a:schemeClr val="bg1"/>
              </a:solidFill>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5">
            <a:clrChange>
              <a:clrFrom>
                <a:srgbClr val="F7F1E6"/>
              </a:clrFrom>
              <a:clrTo>
                <a:srgbClr val="F7F1E6">
                  <a:alpha val="0"/>
                </a:srgbClr>
              </a:clrTo>
            </a:clrChange>
          </a:blip>
          <a:stretch>
            <a:fillRect/>
          </a:stretch>
        </p:blipFill>
        <p:spPr>
          <a:xfrm>
            <a:off x="3542328" y="2639917"/>
            <a:ext cx="1979428" cy="1979428"/>
          </a:xfrm>
          <a:prstGeom prst="rect">
            <a:avLst/>
          </a:prstGeom>
          <a:effectLst>
            <a:outerShdw blurRad="50800" dist="50800" dir="5400000" algn="ctr" rotWithShape="0">
              <a:srgbClr val="000000">
                <a:alpha val="11000"/>
              </a:srgbClr>
            </a:outerShdw>
          </a:effec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3409" y="2785126"/>
            <a:ext cx="762000" cy="762000"/>
          </a:xfrm>
          <a:prstGeom prst="rect">
            <a:avLst/>
          </a:prstGeom>
        </p:spPr>
      </p:pic>
      <p:pic>
        <p:nvPicPr>
          <p:cNvPr id="8" name="Picture 7"/>
          <p:cNvPicPr>
            <a:picLocks noChangeAspect="1"/>
          </p:cNvPicPr>
          <p:nvPr/>
        </p:nvPicPr>
        <p:blipFill>
          <a:blip r:embed="rId7" cstate="print">
            <a:extLst>
              <a:ext uri="{BEBA8EAE-BF5A-486C-A8C5-ECC9F3942E4B}">
                <a14:imgProps xmlns:a14="http://schemas.microsoft.com/office/drawing/2010/main">
                  <a14:imgLayer r:embed="rId8">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277209" y="1407682"/>
            <a:ext cx="811117" cy="811117"/>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43633" y="4038600"/>
            <a:ext cx="990600" cy="990600"/>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7892" y="4350768"/>
            <a:ext cx="1035034" cy="1035034"/>
          </a:xfrm>
          <a:prstGeom prst="rect">
            <a:avLst/>
          </a:prstGeom>
        </p:spPr>
      </p:pic>
      <p:pic>
        <p:nvPicPr>
          <p:cNvPr id="25" name="Picture 24"/>
          <p:cNvPicPr>
            <a:picLocks noChangeAspect="1"/>
          </p:cNvPicPr>
          <p:nvPr/>
        </p:nvPicPr>
        <p:blipFill>
          <a:blip r:embed="rId11" cstate="print">
            <a:extLst>
              <a:ext uri="{BEBA8EAE-BF5A-486C-A8C5-ECC9F3942E4B}">
                <a14:imgProps xmlns:a14="http://schemas.microsoft.com/office/drawing/2010/main">
                  <a14:imgLayer r:embed="rId12">
                    <a14:imgEffect>
                      <a14:saturation sat="400000"/>
                    </a14:imgEffect>
                  </a14:imgLayer>
                </a14:imgProps>
              </a:ext>
              <a:ext uri="{28A0092B-C50C-407E-A947-70E740481C1C}">
                <a14:useLocalDpi xmlns:a14="http://schemas.microsoft.com/office/drawing/2010/main" val="0"/>
              </a:ext>
            </a:extLst>
          </a:blip>
          <a:stretch>
            <a:fillRect/>
          </a:stretch>
        </p:blipFill>
        <p:spPr>
          <a:xfrm>
            <a:off x="1204251" y="1098292"/>
            <a:ext cx="944297" cy="944297"/>
          </a:xfrm>
          <a:prstGeom prst="rect">
            <a:avLst/>
          </a:prstGeom>
        </p:spPr>
      </p:pic>
    </p:spTree>
    <p:extLst>
      <p:ext uri="{BB962C8B-B14F-4D97-AF65-F5344CB8AC3E}">
        <p14:creationId xmlns:p14="http://schemas.microsoft.com/office/powerpoint/2010/main" val="1808025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53526" cy="874394"/>
            <a:chOff x="-1" y="0"/>
            <a:chExt cx="9153526" cy="874394"/>
          </a:xfrm>
        </p:grpSpPr>
        <p:sp>
          <p:nvSpPr>
            <p:cNvPr id="5" name="Rectangle 4"/>
            <p:cNvSpPr/>
            <p:nvPr/>
          </p:nvSpPr>
          <p:spPr>
            <a:xfrm>
              <a:off x="0" y="723900"/>
              <a:ext cx="9153525" cy="150494"/>
            </a:xfrm>
            <a:prstGeom prst="rect">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flipV="1">
              <a:off x="-1" y="0"/>
              <a:ext cx="9153525" cy="762000"/>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p:nvSpPr>
          <p:spPr>
            <a:xfrm>
              <a:off x="304799" y="169217"/>
              <a:ext cx="7907987" cy="461665"/>
            </a:xfrm>
            <a:prstGeom prst="rect">
              <a:avLst/>
            </a:prstGeom>
            <a:noFill/>
          </p:spPr>
          <p:txBody>
            <a:bodyPr wrap="square" rtlCol="0">
              <a:spAutoFit/>
            </a:bodyPr>
            <a:lstStyle/>
            <a:p>
              <a:r>
                <a:rPr lang="en-US" sz="2400" dirty="0" smtClean="0">
                  <a:solidFill>
                    <a:prstClr val="white"/>
                  </a:solidFill>
                  <a:latin typeface="Arial Black" panose="020B0A04020102020204" pitchFamily="34" charset="0"/>
                </a:rPr>
                <a:t>Questions</a:t>
              </a:r>
              <a:endParaRPr lang="en-US" sz="2400" dirty="0">
                <a:solidFill>
                  <a:prstClr val="white"/>
                </a:solidFill>
                <a:latin typeface="Arial Black" panose="020B0A04020102020204" pitchFamily="34" charset="0"/>
              </a:endParaRPr>
            </a:p>
          </p:txBody>
        </p:sp>
      </p:grpSp>
      <p:grpSp>
        <p:nvGrpSpPr>
          <p:cNvPr id="10" name="Group 9"/>
          <p:cNvGrpSpPr/>
          <p:nvPr/>
        </p:nvGrpSpPr>
        <p:grpSpPr>
          <a:xfrm>
            <a:off x="-5511" y="6041834"/>
            <a:ext cx="9153527" cy="838200"/>
            <a:chOff x="-5511" y="6041834"/>
            <a:chExt cx="9153527" cy="838200"/>
          </a:xfrm>
        </p:grpSpPr>
        <p:grpSp>
          <p:nvGrpSpPr>
            <p:cNvPr id="11" name="Group 10"/>
            <p:cNvGrpSpPr/>
            <p:nvPr/>
          </p:nvGrpSpPr>
          <p:grpSpPr>
            <a:xfrm>
              <a:off x="-5511" y="6041834"/>
              <a:ext cx="9153527" cy="838200"/>
              <a:chOff x="-9527" y="5410199"/>
              <a:chExt cx="9153527" cy="518767"/>
            </a:xfrm>
          </p:grpSpPr>
          <p:sp>
            <p:nvSpPr>
              <p:cNvPr id="17" name="Rectangle 16"/>
              <p:cNvSpPr/>
              <p:nvPr/>
            </p:nvSpPr>
            <p:spPr>
              <a:xfrm rot="10800000" flipV="1">
                <a:off x="7229474" y="5414617"/>
                <a:ext cx="1914526" cy="514349"/>
              </a:xfrm>
              <a:prstGeom prst="rect">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Right Triangle 17"/>
              <p:cNvSpPr/>
              <p:nvPr/>
            </p:nvSpPr>
            <p:spPr>
              <a:xfrm rot="16200000">
                <a:off x="6715127" y="5414614"/>
                <a:ext cx="514349" cy="514349"/>
              </a:xfrm>
              <a:prstGeom prst="rtTriangle">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flipV="1">
                <a:off x="-9527" y="5410199"/>
                <a:ext cx="6655769" cy="514349"/>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ight Triangle 19"/>
              <p:cNvSpPr/>
              <p:nvPr/>
            </p:nvSpPr>
            <p:spPr>
              <a:xfrm rot="5400000">
                <a:off x="6646242" y="5410203"/>
                <a:ext cx="514349" cy="514349"/>
              </a:xfrm>
              <a:prstGeom prst="rtTriangle">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2" name="Group 11"/>
            <p:cNvGrpSpPr/>
            <p:nvPr/>
          </p:nvGrpSpPr>
          <p:grpSpPr>
            <a:xfrm>
              <a:off x="342900" y="6186775"/>
              <a:ext cx="5176896" cy="561974"/>
              <a:chOff x="342900" y="6031212"/>
              <a:chExt cx="5176896" cy="561974"/>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 y="6031212"/>
                <a:ext cx="1090537" cy="561974"/>
              </a:xfrm>
              <a:prstGeom prst="rect">
                <a:avLst/>
              </a:prstGeom>
            </p:spPr>
          </p:pic>
          <p:cxnSp>
            <p:nvCxnSpPr>
              <p:cNvPr id="15" name="Straight Connector 14"/>
              <p:cNvCxnSpPr/>
              <p:nvPr/>
            </p:nvCxnSpPr>
            <p:spPr>
              <a:xfrm>
                <a:off x="1676400" y="6116196"/>
                <a:ext cx="0" cy="381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31716" y="6163302"/>
                <a:ext cx="3688080" cy="276999"/>
              </a:xfrm>
              <a:prstGeom prst="rect">
                <a:avLst/>
              </a:prstGeom>
              <a:noFill/>
            </p:spPr>
            <p:txBody>
              <a:bodyPr wrap="square" rtlCol="0">
                <a:spAutoFit/>
              </a:bodyPr>
              <a:lstStyle/>
              <a:p>
                <a:r>
                  <a:rPr lang="en-US" sz="1200" dirty="0">
                    <a:solidFill>
                      <a:prstClr val="white"/>
                    </a:solidFill>
                    <a:latin typeface="Times New Roman" panose="02020603050405020304" pitchFamily="18" charset="0"/>
                    <a:cs typeface="Times New Roman" panose="02020603050405020304" pitchFamily="18" charset="0"/>
                  </a:rPr>
                  <a:t>Behavioral Health</a:t>
                </a:r>
              </a:p>
            </p:txBody>
          </p:sp>
        </p:grpSp>
        <p:sp>
          <p:nvSpPr>
            <p:cNvPr id="13" name="TextBox 12"/>
            <p:cNvSpPr txBox="1"/>
            <p:nvPr/>
          </p:nvSpPr>
          <p:spPr>
            <a:xfrm>
              <a:off x="7084765" y="6341008"/>
              <a:ext cx="2057399" cy="292388"/>
            </a:xfrm>
            <a:prstGeom prst="rect">
              <a:avLst/>
            </a:prstGeom>
            <a:noFill/>
          </p:spPr>
          <p:txBody>
            <a:bodyPr wrap="square" rtlCol="0">
              <a:spAutoFit/>
            </a:bodyPr>
            <a:lstStyle/>
            <a:p>
              <a:pPr algn="ctr"/>
              <a:r>
                <a:rPr lang="en-US" sz="1300" b="1" i="1" dirty="0">
                  <a:solidFill>
                    <a:prstClr val="white"/>
                  </a:solidFill>
                  <a:latin typeface="Arial Narrow" panose="020B0606020202030204" pitchFamily="34" charset="0"/>
                </a:rPr>
                <a:t>www.SBCounty.gov</a:t>
              </a:r>
            </a:p>
          </p:txBody>
        </p:sp>
      </p:grpSp>
      <p:sp>
        <p:nvSpPr>
          <p:cNvPr id="2" name="Slide Number Placeholder 1"/>
          <p:cNvSpPr>
            <a:spLocks noGrp="1"/>
          </p:cNvSpPr>
          <p:nvPr>
            <p:ph type="sldNum" sz="quarter" idx="12"/>
          </p:nvPr>
        </p:nvSpPr>
        <p:spPr>
          <a:xfrm>
            <a:off x="7924800" y="400049"/>
            <a:ext cx="1066800" cy="365125"/>
          </a:xfrm>
        </p:spPr>
        <p:txBody>
          <a:bodyPr/>
          <a:lstStyle/>
          <a:p>
            <a:r>
              <a:rPr lang="en-US" dirty="0">
                <a:solidFill>
                  <a:prstClr val="white"/>
                </a:solidFill>
                <a:latin typeface="Arial" panose="020B0604020202020204" pitchFamily="34" charset="0"/>
                <a:cs typeface="Arial" panose="020B0604020202020204" pitchFamily="34" charset="0"/>
              </a:rPr>
              <a:t>Page </a:t>
            </a:r>
            <a:fld id="{7D2A9A1A-67AD-4575-BECD-A721609EF19D}" type="slidenum">
              <a:rPr lang="en-US" smtClean="0">
                <a:solidFill>
                  <a:prstClr val="white"/>
                </a:solidFill>
                <a:latin typeface="Arial" panose="020B0604020202020204" pitchFamily="34" charset="0"/>
                <a:cs typeface="Arial" panose="020B0604020202020204" pitchFamily="34" charset="0"/>
              </a:rPr>
              <a:pPr/>
              <a:t>14</a:t>
            </a:fld>
            <a:endParaRPr lang="en-US" dirty="0">
              <a:solidFill>
                <a:prstClr val="white"/>
              </a:solidFill>
              <a:latin typeface="Arial" panose="020B0604020202020204" pitchFamily="34" charset="0"/>
              <a:cs typeface="Arial" panose="020B0604020202020204" pitchFamily="34" charset="0"/>
            </a:endParaRPr>
          </a:p>
        </p:txBody>
      </p:sp>
      <p:sp>
        <p:nvSpPr>
          <p:cNvPr id="21" name="Text Placeholder 1"/>
          <p:cNvSpPr txBox="1">
            <a:spLocks/>
          </p:cNvSpPr>
          <p:nvPr/>
        </p:nvSpPr>
        <p:spPr>
          <a:xfrm>
            <a:off x="304799" y="2083701"/>
            <a:ext cx="8305800" cy="1524000"/>
          </a:xfrm>
          <a:prstGeom prst="rect">
            <a:avLst/>
          </a:prstGeom>
        </p:spPr>
        <p:txBody>
          <a:bodyPr/>
          <a:lstStyle>
            <a:lvl1pPr marL="342900" indent="-342900" algn="l" defTabSz="914400" rtl="0" eaLnBrk="1" latinLnBrk="0" hangingPunct="1">
              <a:spcBef>
                <a:spcPct val="20000"/>
              </a:spcBef>
              <a:buClr>
                <a:srgbClr val="E6AF00"/>
              </a:buClr>
              <a:buFont typeface="Wingdings" panose="05000000000000000000" pitchFamily="2" charset="2"/>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Clr>
                <a:schemeClr val="accent2">
                  <a:lumMod val="75000"/>
                </a:schemeClr>
              </a:buClr>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Clr>
                <a:schemeClr val="tx2">
                  <a:lumMod val="50000"/>
                </a:schemeClr>
              </a:buClr>
              <a:buSzPct val="70000"/>
              <a:buFont typeface="Wingdings" panose="05000000000000000000" pitchFamily="2" charset="2"/>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Clr>
                <a:srgbClr val="FFC000"/>
              </a:buClr>
              <a:buSzPct val="70000"/>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Clr>
                <a:schemeClr val="accent2">
                  <a:lumMod val="75000"/>
                </a:schemeClr>
              </a:buClr>
              <a:buSzPct val="50000"/>
              <a:buFont typeface="Wingdings" panose="05000000000000000000" pitchFamily="2" charset="2"/>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4400" b="1" dirty="0">
                <a:latin typeface="Arial" panose="020B0604020202020204" pitchFamily="34" charset="0"/>
                <a:cs typeface="Arial" panose="020B0604020202020204" pitchFamily="34" charset="0"/>
              </a:rPr>
              <a:t>Q</a:t>
            </a:r>
            <a:r>
              <a:rPr lang="en-US" sz="4400" b="1" dirty="0" smtClean="0">
                <a:latin typeface="Arial" panose="020B0604020202020204" pitchFamily="34" charset="0"/>
                <a:cs typeface="Arial" panose="020B0604020202020204" pitchFamily="34" charset="0"/>
              </a:rPr>
              <a:t>uestions &amp; Discussion</a:t>
            </a:r>
          </a:p>
          <a:p>
            <a:pPr marL="0" indent="0" algn="ctr">
              <a:buFont typeface="Wingdings" panose="05000000000000000000" pitchFamily="2" charset="2"/>
              <a:buNone/>
            </a:pPr>
            <a:endParaRPr lang="en-US" sz="4400" b="1" dirty="0">
              <a:latin typeface="Arial" panose="020B0604020202020204" pitchFamily="34" charset="0"/>
              <a:cs typeface="Arial" panose="020B0604020202020204" pitchFamily="34" charset="0"/>
            </a:endParaRPr>
          </a:p>
          <a:p>
            <a:pPr marL="0" indent="0" algn="ctr">
              <a:buFont typeface="Wingdings" panose="05000000000000000000" pitchFamily="2" charset="2"/>
              <a:buNone/>
            </a:pPr>
            <a:r>
              <a:rPr lang="en-US" sz="4400" b="1" dirty="0" smtClean="0">
                <a:latin typeface="Arial" panose="020B0604020202020204" pitchFamily="34" charset="0"/>
                <a:cs typeface="Arial" panose="020B0604020202020204" pitchFamily="34" charset="0"/>
              </a:rPr>
              <a:t>Thank you!</a:t>
            </a:r>
            <a:endParaRPr lang="en-US" sz="4400" b="1"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739296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53526" cy="874394"/>
            <a:chOff x="-1" y="0"/>
            <a:chExt cx="9153526" cy="874394"/>
          </a:xfrm>
        </p:grpSpPr>
        <p:sp>
          <p:nvSpPr>
            <p:cNvPr id="5" name="Rectangle 4"/>
            <p:cNvSpPr/>
            <p:nvPr/>
          </p:nvSpPr>
          <p:spPr>
            <a:xfrm>
              <a:off x="0" y="723900"/>
              <a:ext cx="9153525" cy="150494"/>
            </a:xfrm>
            <a:prstGeom prst="rect">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flipV="1">
              <a:off x="-1" y="0"/>
              <a:ext cx="9153525" cy="762000"/>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p:nvSpPr>
          <p:spPr>
            <a:xfrm>
              <a:off x="304799" y="169217"/>
              <a:ext cx="7907987" cy="461665"/>
            </a:xfrm>
            <a:prstGeom prst="rect">
              <a:avLst/>
            </a:prstGeom>
            <a:noFill/>
          </p:spPr>
          <p:txBody>
            <a:bodyPr wrap="square" rtlCol="0">
              <a:spAutoFit/>
            </a:bodyPr>
            <a:lstStyle/>
            <a:p>
              <a:r>
                <a:rPr lang="en-US" sz="2400" dirty="0" smtClean="0">
                  <a:solidFill>
                    <a:prstClr val="white"/>
                  </a:solidFill>
                  <a:latin typeface="Arial Black" panose="020B0A04020102020204" pitchFamily="34" charset="0"/>
                </a:rPr>
                <a:t>Proposed Motion</a:t>
              </a:r>
              <a:endParaRPr lang="en-US" sz="2400" dirty="0">
                <a:solidFill>
                  <a:prstClr val="white"/>
                </a:solidFill>
                <a:latin typeface="Arial Black" panose="020B0A04020102020204" pitchFamily="34" charset="0"/>
              </a:endParaRPr>
            </a:p>
          </p:txBody>
        </p:sp>
      </p:grpSp>
      <p:grpSp>
        <p:nvGrpSpPr>
          <p:cNvPr id="10" name="Group 9"/>
          <p:cNvGrpSpPr/>
          <p:nvPr/>
        </p:nvGrpSpPr>
        <p:grpSpPr>
          <a:xfrm>
            <a:off x="-5511" y="6041834"/>
            <a:ext cx="9153527" cy="838200"/>
            <a:chOff x="-5511" y="6041834"/>
            <a:chExt cx="9153527" cy="838200"/>
          </a:xfrm>
        </p:grpSpPr>
        <p:grpSp>
          <p:nvGrpSpPr>
            <p:cNvPr id="11" name="Group 10"/>
            <p:cNvGrpSpPr/>
            <p:nvPr/>
          </p:nvGrpSpPr>
          <p:grpSpPr>
            <a:xfrm>
              <a:off x="-5511" y="6041834"/>
              <a:ext cx="9153527" cy="838200"/>
              <a:chOff x="-9527" y="5410199"/>
              <a:chExt cx="9153527" cy="518767"/>
            </a:xfrm>
          </p:grpSpPr>
          <p:sp>
            <p:nvSpPr>
              <p:cNvPr id="17" name="Rectangle 16"/>
              <p:cNvSpPr/>
              <p:nvPr/>
            </p:nvSpPr>
            <p:spPr>
              <a:xfrm rot="10800000" flipV="1">
                <a:off x="7229474" y="5414617"/>
                <a:ext cx="1914526" cy="514349"/>
              </a:xfrm>
              <a:prstGeom prst="rect">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Right Triangle 17"/>
              <p:cNvSpPr/>
              <p:nvPr/>
            </p:nvSpPr>
            <p:spPr>
              <a:xfrm rot="16200000">
                <a:off x="6715127" y="5414614"/>
                <a:ext cx="514349" cy="514349"/>
              </a:xfrm>
              <a:prstGeom prst="rtTriangle">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flipV="1">
                <a:off x="-9527" y="5410199"/>
                <a:ext cx="6655769" cy="514349"/>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ight Triangle 19"/>
              <p:cNvSpPr/>
              <p:nvPr/>
            </p:nvSpPr>
            <p:spPr>
              <a:xfrm rot="5400000">
                <a:off x="6646242" y="5410203"/>
                <a:ext cx="514349" cy="514349"/>
              </a:xfrm>
              <a:prstGeom prst="rtTriangle">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2" name="Group 11"/>
            <p:cNvGrpSpPr/>
            <p:nvPr/>
          </p:nvGrpSpPr>
          <p:grpSpPr>
            <a:xfrm>
              <a:off x="342900" y="6186775"/>
              <a:ext cx="5176896" cy="561974"/>
              <a:chOff x="342900" y="6031212"/>
              <a:chExt cx="5176896" cy="561974"/>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 y="6031212"/>
                <a:ext cx="1090537" cy="561974"/>
              </a:xfrm>
              <a:prstGeom prst="rect">
                <a:avLst/>
              </a:prstGeom>
            </p:spPr>
          </p:pic>
          <p:cxnSp>
            <p:nvCxnSpPr>
              <p:cNvPr id="15" name="Straight Connector 14"/>
              <p:cNvCxnSpPr/>
              <p:nvPr/>
            </p:nvCxnSpPr>
            <p:spPr>
              <a:xfrm>
                <a:off x="1676400" y="6116196"/>
                <a:ext cx="0" cy="381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31716" y="6163302"/>
                <a:ext cx="3688080" cy="276999"/>
              </a:xfrm>
              <a:prstGeom prst="rect">
                <a:avLst/>
              </a:prstGeom>
              <a:noFill/>
            </p:spPr>
            <p:txBody>
              <a:bodyPr wrap="square" rtlCol="0">
                <a:spAutoFit/>
              </a:bodyPr>
              <a:lstStyle/>
              <a:p>
                <a:r>
                  <a:rPr lang="en-US" sz="1200" dirty="0">
                    <a:solidFill>
                      <a:prstClr val="white"/>
                    </a:solidFill>
                    <a:latin typeface="Times New Roman" panose="02020603050405020304" pitchFamily="18" charset="0"/>
                    <a:cs typeface="Times New Roman" panose="02020603050405020304" pitchFamily="18" charset="0"/>
                  </a:rPr>
                  <a:t>Behavioral Health</a:t>
                </a:r>
              </a:p>
            </p:txBody>
          </p:sp>
        </p:grpSp>
        <p:sp>
          <p:nvSpPr>
            <p:cNvPr id="13" name="TextBox 12"/>
            <p:cNvSpPr txBox="1"/>
            <p:nvPr/>
          </p:nvSpPr>
          <p:spPr>
            <a:xfrm>
              <a:off x="7084765" y="6341008"/>
              <a:ext cx="2057399" cy="292388"/>
            </a:xfrm>
            <a:prstGeom prst="rect">
              <a:avLst/>
            </a:prstGeom>
            <a:noFill/>
          </p:spPr>
          <p:txBody>
            <a:bodyPr wrap="square" rtlCol="0">
              <a:spAutoFit/>
            </a:bodyPr>
            <a:lstStyle/>
            <a:p>
              <a:pPr algn="ctr"/>
              <a:r>
                <a:rPr lang="en-US" sz="1300" b="1" i="1" dirty="0">
                  <a:solidFill>
                    <a:prstClr val="white"/>
                  </a:solidFill>
                  <a:latin typeface="Arial Narrow" panose="020B0606020202030204" pitchFamily="34" charset="0"/>
                </a:rPr>
                <a:t>www.SBCounty.gov</a:t>
              </a:r>
            </a:p>
          </p:txBody>
        </p:sp>
      </p:grpSp>
      <p:sp>
        <p:nvSpPr>
          <p:cNvPr id="2" name="Slide Number Placeholder 1"/>
          <p:cNvSpPr>
            <a:spLocks noGrp="1"/>
          </p:cNvSpPr>
          <p:nvPr>
            <p:ph type="sldNum" sz="quarter" idx="12"/>
          </p:nvPr>
        </p:nvSpPr>
        <p:spPr>
          <a:xfrm>
            <a:off x="7924800" y="400049"/>
            <a:ext cx="1066800" cy="365125"/>
          </a:xfrm>
        </p:spPr>
        <p:txBody>
          <a:bodyPr/>
          <a:lstStyle/>
          <a:p>
            <a:r>
              <a:rPr lang="en-US" dirty="0">
                <a:solidFill>
                  <a:prstClr val="white"/>
                </a:solidFill>
                <a:latin typeface="Arial" panose="020B0604020202020204" pitchFamily="34" charset="0"/>
                <a:cs typeface="Arial" panose="020B0604020202020204" pitchFamily="34" charset="0"/>
              </a:rPr>
              <a:t>Page </a:t>
            </a:r>
            <a:fld id="{7D2A9A1A-67AD-4575-BECD-A721609EF19D}" type="slidenum">
              <a:rPr lang="en-US" smtClean="0">
                <a:solidFill>
                  <a:prstClr val="white"/>
                </a:solidFill>
                <a:latin typeface="Arial" panose="020B0604020202020204" pitchFamily="34" charset="0"/>
                <a:cs typeface="Arial" panose="020B0604020202020204" pitchFamily="34" charset="0"/>
              </a:rPr>
              <a:pPr/>
              <a:t>15</a:t>
            </a:fld>
            <a:endParaRPr lang="en-US" dirty="0">
              <a:solidFill>
                <a:prstClr val="white"/>
              </a:solidFill>
              <a:latin typeface="Arial" panose="020B0604020202020204" pitchFamily="34" charset="0"/>
              <a:cs typeface="Arial" panose="020B0604020202020204" pitchFamily="34" charset="0"/>
            </a:endParaRPr>
          </a:p>
        </p:txBody>
      </p:sp>
      <p:sp>
        <p:nvSpPr>
          <p:cNvPr id="21" name="Text Placeholder 1"/>
          <p:cNvSpPr txBox="1">
            <a:spLocks/>
          </p:cNvSpPr>
          <p:nvPr/>
        </p:nvSpPr>
        <p:spPr>
          <a:xfrm>
            <a:off x="304799" y="2083701"/>
            <a:ext cx="8305800" cy="1524000"/>
          </a:xfrm>
          <a:prstGeom prst="rect">
            <a:avLst/>
          </a:prstGeom>
        </p:spPr>
        <p:txBody>
          <a:bodyPr/>
          <a:lstStyle>
            <a:lvl1pPr marL="342900" indent="-342900" algn="l" defTabSz="914400" rtl="0" eaLnBrk="1" latinLnBrk="0" hangingPunct="1">
              <a:spcBef>
                <a:spcPct val="20000"/>
              </a:spcBef>
              <a:buClr>
                <a:srgbClr val="E6AF00"/>
              </a:buClr>
              <a:buFont typeface="Wingdings" panose="05000000000000000000" pitchFamily="2" charset="2"/>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Clr>
                <a:schemeClr val="accent2">
                  <a:lumMod val="75000"/>
                </a:schemeClr>
              </a:buClr>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Clr>
                <a:schemeClr val="tx2">
                  <a:lumMod val="50000"/>
                </a:schemeClr>
              </a:buClr>
              <a:buSzPct val="70000"/>
              <a:buFont typeface="Wingdings" panose="05000000000000000000" pitchFamily="2" charset="2"/>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Clr>
                <a:srgbClr val="FFC000"/>
              </a:buClr>
              <a:buSzPct val="70000"/>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Clr>
                <a:schemeClr val="accent2">
                  <a:lumMod val="75000"/>
                </a:schemeClr>
              </a:buClr>
              <a:buSzPct val="50000"/>
              <a:buFont typeface="Wingdings" panose="05000000000000000000" pitchFamily="2" charset="2"/>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endParaRPr lang="en-US" sz="4400" b="1" dirty="0">
              <a:latin typeface="Arial" panose="020B0604020202020204" pitchFamily="34" charset="0"/>
              <a:cs typeface="Arial" panose="020B0604020202020204" pitchFamily="34" charset="0"/>
            </a:endParaRPr>
          </a:p>
          <a:p>
            <a:endParaRPr lang="en-US" dirty="0"/>
          </a:p>
        </p:txBody>
      </p:sp>
      <p:sp>
        <p:nvSpPr>
          <p:cNvPr id="22" name="TextBox 21"/>
          <p:cNvSpPr txBox="1"/>
          <p:nvPr/>
        </p:nvSpPr>
        <p:spPr>
          <a:xfrm>
            <a:off x="342900" y="1008639"/>
            <a:ext cx="8348661" cy="5124480"/>
          </a:xfrm>
          <a:prstGeom prst="rect">
            <a:avLst/>
          </a:prstGeom>
          <a:noFill/>
        </p:spPr>
        <p:txBody>
          <a:bodyPr wrap="square" rtlCol="0">
            <a:spAutoFit/>
          </a:bodyPr>
          <a:lstStyle/>
          <a:p>
            <a:pPr marL="285750" indent="-285750">
              <a:buFont typeface="+mj-lt"/>
              <a:buAutoNum type="romanUcPeriod"/>
            </a:pPr>
            <a:r>
              <a:rPr lang="en-US" sz="2000" b="1" dirty="0" smtClean="0">
                <a:latin typeface="Arial" panose="020B0604020202020204" pitchFamily="34" charset="0"/>
                <a:cs typeface="Arial" panose="020B0604020202020204" pitchFamily="34" charset="0"/>
              </a:rPr>
              <a:t>Proposed Motion: </a:t>
            </a:r>
            <a:r>
              <a:rPr lang="en-US" sz="2000" dirty="0" smtClean="0">
                <a:latin typeface="Arial" panose="020B0604020202020204" pitchFamily="34" charset="0"/>
                <a:cs typeface="Arial" panose="020B0604020202020204" pitchFamily="34" charset="0"/>
              </a:rPr>
              <a:t>The MHSOAC approves San Bernardino County’s Innovation Plan as follows: </a:t>
            </a:r>
          </a:p>
          <a:p>
            <a:pPr lvl="1"/>
            <a:endParaRPr lang="en-US" sz="2000" b="1" dirty="0" smtClean="0">
              <a:latin typeface="Arial" panose="020B0604020202020204" pitchFamily="34" charset="0"/>
              <a:cs typeface="Arial" panose="020B0604020202020204" pitchFamily="34" charset="0"/>
            </a:endParaRPr>
          </a:p>
          <a:p>
            <a:pPr lvl="1"/>
            <a:r>
              <a:rPr lang="en-US" sz="2000" b="1" dirty="0" smtClean="0">
                <a:latin typeface="Arial" panose="020B0604020202020204" pitchFamily="34" charset="0"/>
                <a:cs typeface="Arial" panose="020B0604020202020204" pitchFamily="34" charset="0"/>
              </a:rPr>
              <a:t>Name: </a:t>
            </a:r>
            <a:r>
              <a:rPr lang="en-US" sz="2000" dirty="0" smtClean="0">
                <a:latin typeface="Arial" panose="020B0604020202020204" pitchFamily="34" charset="0"/>
                <a:cs typeface="Arial" panose="020B0604020202020204" pitchFamily="34" charset="0"/>
              </a:rPr>
              <a:t>Inland Empire PsychPartners: Public-Private Collaboration To Transform Emergency Psychiatric Services (I.E. PsychPartners)</a:t>
            </a:r>
          </a:p>
          <a:p>
            <a:pPr lvl="1"/>
            <a:r>
              <a:rPr lang="en-US" sz="2000" b="1" dirty="0" smtClean="0">
                <a:latin typeface="Arial" panose="020B0604020202020204" pitchFamily="34" charset="0"/>
                <a:cs typeface="Arial" panose="020B0604020202020204" pitchFamily="34" charset="0"/>
              </a:rPr>
              <a:t>Amount: </a:t>
            </a:r>
            <a:r>
              <a:rPr lang="en-US" sz="2000" dirty="0" smtClean="0">
                <a:latin typeface="Arial" panose="020B0604020202020204" pitchFamily="34" charset="0"/>
                <a:cs typeface="Arial" panose="020B0604020202020204" pitchFamily="34" charset="0"/>
              </a:rPr>
              <a:t>$24,124,391</a:t>
            </a:r>
          </a:p>
          <a:p>
            <a:pPr lvl="1"/>
            <a:r>
              <a:rPr lang="en-US" sz="2000" b="1" dirty="0" smtClean="0">
                <a:latin typeface="Arial" panose="020B0604020202020204" pitchFamily="34" charset="0"/>
                <a:cs typeface="Arial" panose="020B0604020202020204" pitchFamily="34" charset="0"/>
              </a:rPr>
              <a:t>Project Length: </a:t>
            </a:r>
            <a:r>
              <a:rPr lang="en-US" sz="2000" dirty="0" smtClean="0">
                <a:latin typeface="Arial" panose="020B0604020202020204" pitchFamily="34" charset="0"/>
                <a:cs typeface="Arial" panose="020B0604020202020204" pitchFamily="34" charset="0"/>
              </a:rPr>
              <a:t>Five (5) Years</a:t>
            </a:r>
          </a:p>
          <a:p>
            <a:pPr lvl="1"/>
            <a:endParaRPr lang="en-US" sz="2000" dirty="0">
              <a:latin typeface="Arial" panose="020B0604020202020204" pitchFamily="34" charset="0"/>
              <a:cs typeface="Arial" panose="020B0604020202020204" pitchFamily="34" charset="0"/>
            </a:endParaRPr>
          </a:p>
          <a:p>
            <a:pPr marL="285750" indent="-285750">
              <a:buFont typeface="+mj-lt"/>
              <a:buAutoNum type="romanUcPeriod"/>
            </a:pPr>
            <a:r>
              <a:rPr lang="en-US" sz="2000" b="1" dirty="0">
                <a:latin typeface="Arial" panose="020B0604020202020204" pitchFamily="34" charset="0"/>
                <a:cs typeface="Arial" panose="020B0604020202020204" pitchFamily="34" charset="0"/>
              </a:rPr>
              <a:t>Proposed Motion: </a:t>
            </a:r>
            <a:r>
              <a:rPr lang="en-US" sz="2000" dirty="0">
                <a:latin typeface="Arial" panose="020B0604020202020204" pitchFamily="34" charset="0"/>
                <a:cs typeface="Arial" panose="020B0604020202020204" pitchFamily="34" charset="0"/>
              </a:rPr>
              <a:t>The MHSOAC approves </a:t>
            </a:r>
            <a:r>
              <a:rPr lang="en-US" sz="2000" dirty="0" smtClean="0">
                <a:latin typeface="Arial" panose="020B0604020202020204" pitchFamily="34" charset="0"/>
                <a:cs typeface="Arial" panose="020B0604020202020204" pitchFamily="34" charset="0"/>
              </a:rPr>
              <a:t>Riverside County’s </a:t>
            </a:r>
            <a:r>
              <a:rPr lang="en-US" sz="2000" dirty="0">
                <a:latin typeface="Arial" panose="020B0604020202020204" pitchFamily="34" charset="0"/>
                <a:cs typeface="Arial" panose="020B0604020202020204" pitchFamily="34" charset="0"/>
              </a:rPr>
              <a:t>Innovation Plan as follows: </a:t>
            </a:r>
          </a:p>
          <a:p>
            <a:pPr lvl="1"/>
            <a:endParaRPr lang="en-US" sz="2000" b="1" dirty="0">
              <a:latin typeface="Arial" panose="020B0604020202020204" pitchFamily="34" charset="0"/>
              <a:cs typeface="Arial" panose="020B0604020202020204" pitchFamily="34" charset="0"/>
            </a:endParaRPr>
          </a:p>
          <a:p>
            <a:pPr lvl="1"/>
            <a:r>
              <a:rPr lang="en-US" sz="2000" b="1" dirty="0">
                <a:latin typeface="Arial" panose="020B0604020202020204" pitchFamily="34" charset="0"/>
                <a:cs typeface="Arial" panose="020B0604020202020204" pitchFamily="34" charset="0"/>
              </a:rPr>
              <a:t>Name: </a:t>
            </a:r>
            <a:r>
              <a:rPr lang="en-US" sz="2000" dirty="0">
                <a:latin typeface="Arial" panose="020B0604020202020204" pitchFamily="34" charset="0"/>
                <a:cs typeface="Arial" panose="020B0604020202020204" pitchFamily="34" charset="0"/>
              </a:rPr>
              <a:t>Inland Empire PsychPartners: Public-Private Collaboration To Transform Emergency Psychiatric Services (I.E. PsychPartners)</a:t>
            </a:r>
          </a:p>
          <a:p>
            <a:pPr lvl="1"/>
            <a:r>
              <a:rPr lang="en-US" sz="2000" b="1" dirty="0">
                <a:latin typeface="Arial" panose="020B0604020202020204" pitchFamily="34" charset="0"/>
                <a:cs typeface="Arial" panose="020B0604020202020204" pitchFamily="34" charset="0"/>
              </a:rPr>
              <a:t>Amount: </a:t>
            </a:r>
            <a:r>
              <a:rPr lang="en-US" sz="2000" dirty="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21,782,701</a:t>
            </a:r>
            <a:endParaRPr lang="en-US" sz="2000" dirty="0">
              <a:latin typeface="Arial" panose="020B0604020202020204" pitchFamily="34" charset="0"/>
              <a:cs typeface="Arial" panose="020B0604020202020204" pitchFamily="34" charset="0"/>
            </a:endParaRPr>
          </a:p>
          <a:p>
            <a:pPr lvl="1"/>
            <a:r>
              <a:rPr lang="en-US" sz="2000" b="1" dirty="0">
                <a:latin typeface="Arial" panose="020B0604020202020204" pitchFamily="34" charset="0"/>
                <a:cs typeface="Arial" panose="020B0604020202020204" pitchFamily="34" charset="0"/>
              </a:rPr>
              <a:t>Project Length: </a:t>
            </a:r>
            <a:r>
              <a:rPr lang="en-US" sz="2000" dirty="0">
                <a:latin typeface="Arial" panose="020B0604020202020204" pitchFamily="34" charset="0"/>
                <a:cs typeface="Arial" panose="020B0604020202020204" pitchFamily="34" charset="0"/>
              </a:rPr>
              <a:t>Five (5) Years</a:t>
            </a:r>
          </a:p>
          <a:p>
            <a:pPr lvl="1"/>
            <a:endParaRPr lang="en-US" sz="1600" dirty="0" smtClean="0">
              <a:latin typeface="Arial" panose="020B0604020202020204" pitchFamily="34" charset="0"/>
              <a:cs typeface="Arial" panose="020B0604020202020204" pitchFamily="34" charset="0"/>
            </a:endParaRPr>
          </a:p>
          <a:p>
            <a:pPr lvl="1"/>
            <a:endParaRPr lang="en-US" sz="11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929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53526" cy="874394"/>
            <a:chOff x="-1" y="0"/>
            <a:chExt cx="9153526" cy="874394"/>
          </a:xfrm>
        </p:grpSpPr>
        <p:sp>
          <p:nvSpPr>
            <p:cNvPr id="5" name="Rectangle 4"/>
            <p:cNvSpPr/>
            <p:nvPr/>
          </p:nvSpPr>
          <p:spPr>
            <a:xfrm>
              <a:off x="0" y="723900"/>
              <a:ext cx="9153525" cy="150494"/>
            </a:xfrm>
            <a:prstGeom prst="rect">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1" y="0"/>
              <a:ext cx="9153525" cy="762000"/>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42900" y="153410"/>
              <a:ext cx="7907987" cy="461665"/>
            </a:xfrm>
            <a:prstGeom prst="rect">
              <a:avLst/>
            </a:prstGeom>
            <a:noFill/>
          </p:spPr>
          <p:txBody>
            <a:bodyPr wrap="square" rtlCol="0">
              <a:spAutoFit/>
            </a:bodyPr>
            <a:lstStyle/>
            <a:p>
              <a:r>
                <a:rPr lang="en-US" sz="2400" dirty="0" smtClean="0">
                  <a:solidFill>
                    <a:prstClr val="white"/>
                  </a:solidFill>
                  <a:latin typeface="Arial Black" panose="020B0A04020102020204" pitchFamily="34" charset="0"/>
                </a:rPr>
                <a:t>Inland Empire</a:t>
              </a:r>
              <a:endParaRPr lang="en-US" sz="2400" b="1" dirty="0">
                <a:solidFill>
                  <a:schemeClr val="bg1"/>
                </a:solidFill>
                <a:latin typeface="Arial Black" panose="020B0A04020102020204" pitchFamily="34" charset="0"/>
                <a:cs typeface="Arial" panose="020B0604020202020204" pitchFamily="34" charset="0"/>
              </a:endParaRPr>
            </a:p>
          </p:txBody>
        </p:sp>
      </p:grpSp>
      <p:sp>
        <p:nvSpPr>
          <p:cNvPr id="8" name="TextBox 7"/>
          <p:cNvSpPr txBox="1"/>
          <p:nvPr/>
        </p:nvSpPr>
        <p:spPr>
          <a:xfrm>
            <a:off x="342900" y="841952"/>
            <a:ext cx="8458201" cy="584775"/>
          </a:xfrm>
          <a:prstGeom prst="rect">
            <a:avLst/>
          </a:prstGeom>
          <a:noFill/>
        </p:spPr>
        <p:txBody>
          <a:bodyPr wrap="square" rtlCol="0">
            <a:spAutoFit/>
          </a:bodyPr>
          <a:lstStyle/>
          <a:p>
            <a:pPr>
              <a:buClr>
                <a:srgbClr val="CCA20A"/>
              </a:buClr>
            </a:pPr>
            <a:endParaRPr lang="en-US" sz="1600" dirty="0">
              <a:latin typeface="ArialMT"/>
              <a:cs typeface="Arial" panose="020B0604020202020204" pitchFamily="34" charset="0"/>
            </a:endParaRPr>
          </a:p>
          <a:p>
            <a:pPr>
              <a:buClr>
                <a:srgbClr val="F4C414"/>
              </a:buClr>
            </a:pPr>
            <a:endParaRPr lang="en-US" sz="1600" dirty="0" smtClean="0">
              <a:latin typeface="ArialMT"/>
              <a:cs typeface="Arial" panose="020B0604020202020204" pitchFamily="34" charset="0"/>
            </a:endParaRPr>
          </a:p>
        </p:txBody>
      </p:sp>
      <p:grpSp>
        <p:nvGrpSpPr>
          <p:cNvPr id="10" name="Group 9"/>
          <p:cNvGrpSpPr/>
          <p:nvPr/>
        </p:nvGrpSpPr>
        <p:grpSpPr>
          <a:xfrm>
            <a:off x="-5511" y="6041834"/>
            <a:ext cx="9153527" cy="838200"/>
            <a:chOff x="-5511" y="6041834"/>
            <a:chExt cx="9153527" cy="838200"/>
          </a:xfrm>
        </p:grpSpPr>
        <p:grpSp>
          <p:nvGrpSpPr>
            <p:cNvPr id="11" name="Group 10"/>
            <p:cNvGrpSpPr/>
            <p:nvPr/>
          </p:nvGrpSpPr>
          <p:grpSpPr>
            <a:xfrm>
              <a:off x="-5511" y="6041834"/>
              <a:ext cx="9153527" cy="838200"/>
              <a:chOff x="-9527" y="5410199"/>
              <a:chExt cx="9153527" cy="518767"/>
            </a:xfrm>
          </p:grpSpPr>
          <p:sp>
            <p:nvSpPr>
              <p:cNvPr id="17" name="Rectangle 16"/>
              <p:cNvSpPr/>
              <p:nvPr/>
            </p:nvSpPr>
            <p:spPr>
              <a:xfrm rot="10800000" flipV="1">
                <a:off x="7229474" y="5414617"/>
                <a:ext cx="1914526" cy="514349"/>
              </a:xfrm>
              <a:prstGeom prst="rect">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16200000">
                <a:off x="6715127" y="5414614"/>
                <a:ext cx="514349" cy="514349"/>
              </a:xfrm>
              <a:prstGeom prst="rtTriangle">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flipV="1">
                <a:off x="-9527" y="5410199"/>
                <a:ext cx="6655769" cy="514349"/>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Triangle 19"/>
              <p:cNvSpPr/>
              <p:nvPr/>
            </p:nvSpPr>
            <p:spPr>
              <a:xfrm rot="5400000">
                <a:off x="6646242" y="5410203"/>
                <a:ext cx="514349" cy="514349"/>
              </a:xfrm>
              <a:prstGeom prst="rtTriangle">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p:cNvGrpSpPr/>
            <p:nvPr/>
          </p:nvGrpSpPr>
          <p:grpSpPr>
            <a:xfrm>
              <a:off x="342900" y="6186775"/>
              <a:ext cx="2979473" cy="561974"/>
              <a:chOff x="342900" y="6031212"/>
              <a:chExt cx="2979473" cy="561974"/>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 y="6031212"/>
                <a:ext cx="1090537" cy="561974"/>
              </a:xfrm>
              <a:prstGeom prst="rect">
                <a:avLst/>
              </a:prstGeom>
            </p:spPr>
          </p:pic>
          <p:cxnSp>
            <p:nvCxnSpPr>
              <p:cNvPr id="15" name="Straight Connector 14"/>
              <p:cNvCxnSpPr/>
              <p:nvPr/>
            </p:nvCxnSpPr>
            <p:spPr>
              <a:xfrm>
                <a:off x="1676400" y="6116196"/>
                <a:ext cx="0" cy="381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44093" y="6163302"/>
                <a:ext cx="1478280" cy="276999"/>
              </a:xfrm>
              <a:prstGeom prst="rect">
                <a:avLst/>
              </a:prstGeom>
              <a:noFill/>
            </p:spPr>
            <p:txBody>
              <a:bodyPr wrap="square" rtlCol="0">
                <a:spAutoFit/>
              </a:bodyPr>
              <a:lstStyle/>
              <a:p>
                <a:r>
                  <a:rPr lang="en-US" sz="1200" dirty="0" smtClean="0">
                    <a:solidFill>
                      <a:schemeClr val="bg1"/>
                    </a:solidFill>
                    <a:latin typeface="Times New Roman" panose="02020603050405020304" pitchFamily="18" charset="0"/>
                    <a:cs typeface="Times New Roman" panose="02020603050405020304" pitchFamily="18" charset="0"/>
                  </a:rPr>
                  <a:t>Behavioral Health</a:t>
                </a:r>
              </a:p>
            </p:txBody>
          </p:sp>
        </p:grpSp>
        <p:sp>
          <p:nvSpPr>
            <p:cNvPr id="13" name="TextBox 12"/>
            <p:cNvSpPr txBox="1"/>
            <p:nvPr/>
          </p:nvSpPr>
          <p:spPr>
            <a:xfrm>
              <a:off x="7084765" y="6341008"/>
              <a:ext cx="2057399" cy="292388"/>
            </a:xfrm>
            <a:prstGeom prst="rect">
              <a:avLst/>
            </a:prstGeom>
            <a:noFill/>
          </p:spPr>
          <p:txBody>
            <a:bodyPr wrap="square" rtlCol="0">
              <a:spAutoFit/>
            </a:bodyPr>
            <a:lstStyle/>
            <a:p>
              <a:pPr algn="ctr"/>
              <a:r>
                <a:rPr lang="en-US" sz="1300" b="1" i="1" dirty="0" smtClean="0">
                  <a:solidFill>
                    <a:schemeClr val="bg1"/>
                  </a:solidFill>
                  <a:latin typeface="Arial Narrow" panose="020B0606020202030204" pitchFamily="34" charset="0"/>
                </a:rPr>
                <a:t>www.SBCounty.gov</a:t>
              </a:r>
              <a:endParaRPr lang="en-US" sz="1300" b="1" i="1" dirty="0">
                <a:solidFill>
                  <a:schemeClr val="bg1"/>
                </a:solidFill>
                <a:latin typeface="Arial Narrow" panose="020B0606020202030204" pitchFamily="34" charset="0"/>
              </a:endParaRPr>
            </a:p>
          </p:txBody>
        </p:sp>
      </p:grpSp>
      <p:sp>
        <p:nvSpPr>
          <p:cNvPr id="2" name="Slide Number Placeholder 1"/>
          <p:cNvSpPr>
            <a:spLocks noGrp="1"/>
          </p:cNvSpPr>
          <p:nvPr>
            <p:ph type="sldNum" sz="quarter" idx="12"/>
          </p:nvPr>
        </p:nvSpPr>
        <p:spPr>
          <a:xfrm>
            <a:off x="7924800" y="400049"/>
            <a:ext cx="1066800" cy="365125"/>
          </a:xfrm>
        </p:spPr>
        <p:txBody>
          <a:bodyPr/>
          <a:lstStyle/>
          <a:p>
            <a:r>
              <a:rPr lang="en-US" dirty="0" smtClean="0">
                <a:solidFill>
                  <a:schemeClr val="bg1"/>
                </a:solidFill>
                <a:latin typeface="Arial" panose="020B0604020202020204" pitchFamily="34" charset="0"/>
                <a:cs typeface="Arial" panose="020B0604020202020204" pitchFamily="34" charset="0"/>
              </a:rPr>
              <a:t>Page </a:t>
            </a:r>
            <a:fld id="{7D2A9A1A-67AD-4575-BECD-A721609EF19D}" type="slidenum">
              <a:rPr lang="en-US" smtClean="0">
                <a:solidFill>
                  <a:schemeClr val="bg1"/>
                </a:solidFill>
                <a:latin typeface="Arial" panose="020B0604020202020204" pitchFamily="34" charset="0"/>
                <a:cs typeface="Arial" panose="020B0604020202020204" pitchFamily="34" charset="0"/>
              </a:rPr>
              <a:t>2</a:t>
            </a:fld>
            <a:endParaRPr lang="en-US"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399" y="1098405"/>
            <a:ext cx="3566716" cy="4378651"/>
          </a:xfrm>
          <a:prstGeom prst="rect">
            <a:avLst/>
          </a:prstGeom>
        </p:spPr>
      </p:pic>
      <p:sp>
        <p:nvSpPr>
          <p:cNvPr id="22" name="TextBox 21"/>
          <p:cNvSpPr txBox="1"/>
          <p:nvPr/>
        </p:nvSpPr>
        <p:spPr>
          <a:xfrm>
            <a:off x="5004149" y="3881610"/>
            <a:ext cx="3733799" cy="1200329"/>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latin typeface="Arial" panose="020B0604020202020204" pitchFamily="34" charset="0"/>
                <a:cs typeface="Arial" panose="020B0604020202020204" pitchFamily="34" charset="0"/>
              </a:rPr>
              <a:t>27,000 square miles</a:t>
            </a:r>
          </a:p>
          <a:p>
            <a:pPr marL="285750" indent="-285750">
              <a:buFont typeface="Wingdings" panose="05000000000000000000" pitchFamily="2" charset="2"/>
              <a:buChar char="§"/>
            </a:pPr>
            <a:r>
              <a:rPr lang="en-US" dirty="0" smtClean="0">
                <a:latin typeface="Arial" panose="020B0604020202020204" pitchFamily="34" charset="0"/>
                <a:cs typeface="Arial" panose="020B0604020202020204" pitchFamily="34" charset="0"/>
              </a:rPr>
              <a:t>Population of 4 million</a:t>
            </a:r>
          </a:p>
          <a:p>
            <a:pPr marL="285750" indent="-285750">
              <a:buFont typeface="Wingdings" panose="05000000000000000000" pitchFamily="2" charset="2"/>
              <a:buChar char="§"/>
            </a:pPr>
            <a:r>
              <a:rPr lang="en-US" dirty="0" smtClean="0">
                <a:latin typeface="Arial" panose="020B0604020202020204" pitchFamily="34" charset="0"/>
                <a:cs typeface="Arial" panose="020B0604020202020204" pitchFamily="34" charset="0"/>
              </a:rPr>
              <a:t>Mix of suburban and rural areas</a:t>
            </a:r>
          </a:p>
          <a:p>
            <a:pPr marL="285750" indent="-285750">
              <a:buFont typeface="Wingdings" panose="05000000000000000000" pitchFamily="2" charset="2"/>
              <a:buChar char="§"/>
            </a:pPr>
            <a:r>
              <a:rPr lang="en-US" dirty="0" smtClean="0">
                <a:latin typeface="Arial" panose="020B0604020202020204" pitchFamily="34" charset="0"/>
                <a:cs typeface="Arial" panose="020B0604020202020204" pitchFamily="34" charset="0"/>
              </a:rPr>
              <a:t>36 Emergency Departments </a:t>
            </a:r>
            <a:endParaRPr lang="en-US" dirty="0">
              <a:latin typeface="Arial" panose="020B0604020202020204" pitchFamily="34" charset="0"/>
              <a:cs typeface="Arial" panose="020B0604020202020204" pitchFamily="34" charset="0"/>
            </a:endParaRPr>
          </a:p>
        </p:txBody>
      </p:sp>
      <p:grpSp>
        <p:nvGrpSpPr>
          <p:cNvPr id="27" name="Group 26"/>
          <p:cNvGrpSpPr/>
          <p:nvPr/>
        </p:nvGrpSpPr>
        <p:grpSpPr>
          <a:xfrm>
            <a:off x="5151846" y="1125038"/>
            <a:ext cx="3215669" cy="2456362"/>
            <a:chOff x="5151846" y="1125038"/>
            <a:chExt cx="2996823" cy="2375175"/>
          </a:xfrm>
        </p:grpSpPr>
        <p:pic>
          <p:nvPicPr>
            <p:cNvPr id="21" name="Picture 20"/>
            <p:cNvPicPr>
              <a:picLocks noChangeAspect="1"/>
            </p:cNvPicPr>
            <p:nvPr/>
          </p:nvPicPr>
          <p:blipFill rotWithShape="1">
            <a:blip r:embed="rId5"/>
            <a:srcRect l="61350" t="61204" r="1017" b="14527"/>
            <a:stretch/>
          </p:blipFill>
          <p:spPr>
            <a:xfrm>
              <a:off x="5151846" y="1125038"/>
              <a:ext cx="2996823" cy="2375175"/>
            </a:xfrm>
            <a:prstGeom prst="rect">
              <a:avLst/>
            </a:prstGeom>
          </p:spPr>
        </p:pic>
        <p:sp>
          <p:nvSpPr>
            <p:cNvPr id="23" name="TextBox 22"/>
            <p:cNvSpPr txBox="1"/>
            <p:nvPr/>
          </p:nvSpPr>
          <p:spPr>
            <a:xfrm>
              <a:off x="5641255" y="1830899"/>
              <a:ext cx="1443510" cy="307777"/>
            </a:xfrm>
            <a:prstGeom prst="rect">
              <a:avLst/>
            </a:prstGeom>
            <a:solidFill>
              <a:srgbClr val="F5E2FC"/>
            </a:solidFill>
          </p:spPr>
          <p:txBody>
            <a:bodyPr wrap="square" rtlCol="0">
              <a:spAutoFit/>
            </a:bodyPr>
            <a:lstStyle/>
            <a:p>
              <a:r>
                <a:rPr lang="en-US" sz="1400" dirty="0" smtClean="0">
                  <a:latin typeface="Arial" panose="020B0604020202020204" pitchFamily="34" charset="0"/>
                  <a:cs typeface="Arial" panose="020B0604020202020204" pitchFamily="34" charset="0"/>
                </a:rPr>
                <a:t>San Bernardino</a:t>
              </a:r>
              <a:endParaRPr lang="en-US" sz="1400" dirty="0">
                <a:latin typeface="Arial" panose="020B0604020202020204" pitchFamily="34" charset="0"/>
                <a:cs typeface="Arial" panose="020B0604020202020204" pitchFamily="34" charset="0"/>
              </a:endParaRPr>
            </a:p>
          </p:txBody>
        </p:sp>
        <p:sp>
          <p:nvSpPr>
            <p:cNvPr id="25" name="TextBox 24"/>
            <p:cNvSpPr txBox="1"/>
            <p:nvPr/>
          </p:nvSpPr>
          <p:spPr>
            <a:xfrm>
              <a:off x="6016591" y="2940251"/>
              <a:ext cx="1443510" cy="307777"/>
            </a:xfrm>
            <a:prstGeom prst="rect">
              <a:avLst/>
            </a:prstGeom>
            <a:solidFill>
              <a:srgbClr val="F5E2FC"/>
            </a:solidFill>
          </p:spPr>
          <p:txBody>
            <a:bodyPr wrap="square" rtlCol="0">
              <a:spAutoFit/>
            </a:bodyPr>
            <a:lstStyle/>
            <a:p>
              <a:r>
                <a:rPr lang="en-US" sz="1400" dirty="0" smtClean="0">
                  <a:latin typeface="Arial" panose="020B0604020202020204" pitchFamily="34" charset="0"/>
                  <a:cs typeface="Arial" panose="020B0604020202020204" pitchFamily="34" charset="0"/>
                </a:rPr>
                <a:t>Riverside</a:t>
              </a:r>
              <a:endParaRPr lang="en-US" sz="1400" dirty="0">
                <a:latin typeface="Arial" panose="020B0604020202020204" pitchFamily="34" charset="0"/>
                <a:cs typeface="Arial" panose="020B0604020202020204" pitchFamily="34" charset="0"/>
              </a:endParaRPr>
            </a:p>
          </p:txBody>
        </p:sp>
        <p:sp>
          <p:nvSpPr>
            <p:cNvPr id="26" name="TextBox 25"/>
            <p:cNvSpPr txBox="1"/>
            <p:nvPr/>
          </p:nvSpPr>
          <p:spPr>
            <a:xfrm>
              <a:off x="5953343" y="2244127"/>
              <a:ext cx="1531599" cy="338554"/>
            </a:xfrm>
            <a:prstGeom prst="rect">
              <a:avLst/>
            </a:prstGeom>
            <a:solidFill>
              <a:srgbClr val="F5E2FC"/>
            </a:solidFill>
          </p:spPr>
          <p:txBody>
            <a:bodyPr wrap="square" rtlCol="0">
              <a:spAutoFit/>
            </a:bodyPr>
            <a:lstStyle/>
            <a:p>
              <a:r>
                <a:rPr lang="en-US" sz="1600" b="1" dirty="0" smtClean="0">
                  <a:latin typeface="Arial" panose="020B0604020202020204" pitchFamily="34" charset="0"/>
                  <a:cs typeface="Arial" panose="020B0604020202020204" pitchFamily="34" charset="0"/>
                </a:rPr>
                <a:t>Inland Empire</a:t>
              </a:r>
              <a:endParaRPr lang="en-US" sz="1600" b="1" dirty="0">
                <a:latin typeface="Arial" panose="020B0604020202020204" pitchFamily="34" charset="0"/>
                <a:cs typeface="Arial" panose="020B0604020202020204" pitchFamily="34" charset="0"/>
              </a:endParaRPr>
            </a:p>
          </p:txBody>
        </p:sp>
      </p:grpSp>
      <p:cxnSp>
        <p:nvCxnSpPr>
          <p:cNvPr id="29" name="Straight Arrow Connector 28"/>
          <p:cNvCxnSpPr/>
          <p:nvPr/>
        </p:nvCxnSpPr>
        <p:spPr>
          <a:xfrm flipV="1">
            <a:off x="4020416" y="3135014"/>
            <a:ext cx="1008784" cy="827386"/>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2613724" y="3750857"/>
            <a:ext cx="1314537" cy="1219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3283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53526" cy="874394"/>
            <a:chOff x="-1" y="0"/>
            <a:chExt cx="9153526" cy="874394"/>
          </a:xfrm>
        </p:grpSpPr>
        <p:sp>
          <p:nvSpPr>
            <p:cNvPr id="5" name="Rectangle 4"/>
            <p:cNvSpPr/>
            <p:nvPr/>
          </p:nvSpPr>
          <p:spPr>
            <a:xfrm>
              <a:off x="0" y="723900"/>
              <a:ext cx="9153525" cy="150494"/>
            </a:xfrm>
            <a:prstGeom prst="rect">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1" y="0"/>
              <a:ext cx="9153525" cy="762000"/>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42900" y="153410"/>
              <a:ext cx="7907987" cy="461665"/>
            </a:xfrm>
            <a:prstGeom prst="rect">
              <a:avLst/>
            </a:prstGeom>
            <a:noFill/>
          </p:spPr>
          <p:txBody>
            <a:bodyPr wrap="square" rtlCol="0">
              <a:spAutoFit/>
            </a:bodyPr>
            <a:lstStyle/>
            <a:p>
              <a:r>
                <a:rPr lang="en-US" sz="2400" dirty="0" smtClean="0">
                  <a:solidFill>
                    <a:prstClr val="white"/>
                  </a:solidFill>
                  <a:latin typeface="Arial Black" panose="020B0A04020102020204" pitchFamily="34" charset="0"/>
                </a:rPr>
                <a:t>Project Overview</a:t>
              </a:r>
              <a:endParaRPr lang="en-US" sz="2400" b="1" dirty="0">
                <a:solidFill>
                  <a:schemeClr val="bg1"/>
                </a:solidFill>
                <a:latin typeface="Arial Black" panose="020B0A04020102020204" pitchFamily="34" charset="0"/>
                <a:cs typeface="Arial" panose="020B0604020202020204" pitchFamily="34" charset="0"/>
              </a:endParaRPr>
            </a:p>
          </p:txBody>
        </p:sp>
      </p:grpSp>
      <p:sp>
        <p:nvSpPr>
          <p:cNvPr id="8" name="TextBox 7"/>
          <p:cNvSpPr txBox="1"/>
          <p:nvPr/>
        </p:nvSpPr>
        <p:spPr>
          <a:xfrm>
            <a:off x="342900" y="841952"/>
            <a:ext cx="8458201" cy="5416868"/>
          </a:xfrm>
          <a:prstGeom prst="rect">
            <a:avLst/>
          </a:prstGeom>
          <a:noFill/>
        </p:spPr>
        <p:txBody>
          <a:bodyPr wrap="square" rtlCol="0">
            <a:spAutoFit/>
          </a:bodyPr>
          <a:lstStyle/>
          <a:p>
            <a:pPr>
              <a:buClr>
                <a:srgbClr val="CCA20A"/>
              </a:buClr>
            </a:pPr>
            <a:endParaRPr lang="en-US" sz="1600" dirty="0">
              <a:latin typeface="ArialMT"/>
              <a:cs typeface="Arial" panose="020B0604020202020204" pitchFamily="34" charset="0"/>
            </a:endParaRPr>
          </a:p>
          <a:p>
            <a:pPr marL="342900" indent="-342900">
              <a:buClr>
                <a:srgbClr val="F4C414"/>
              </a:buClr>
              <a:buFont typeface="Wingdings" panose="05000000000000000000" pitchFamily="2" charset="2"/>
              <a:buChar char="§"/>
            </a:pPr>
            <a:r>
              <a:rPr lang="en-US" b="1" dirty="0" smtClean="0">
                <a:latin typeface="Arial" panose="020B0604020202020204" pitchFamily="34" charset="0"/>
                <a:cs typeface="Arial" panose="020B0604020202020204" pitchFamily="34" charset="0"/>
              </a:rPr>
              <a:t>Goal: </a:t>
            </a:r>
            <a:r>
              <a:rPr lang="en-US" dirty="0" smtClean="0">
                <a:latin typeface="Arial" panose="020B0604020202020204" pitchFamily="34" charset="0"/>
                <a:cs typeface="Arial" panose="020B0604020202020204" pitchFamily="34" charset="0"/>
              </a:rPr>
              <a:t>The project seeks to effect system-wide transformative change by modifying the ways in which the hospital system interacts with the public behavioral health system in the care of patients seeking psychiatric emergency services in hospital Emergency Departments (ED).</a:t>
            </a:r>
          </a:p>
          <a:p>
            <a:pPr marL="800100" lvl="1" indent="-342900">
              <a:buClr>
                <a:srgbClr val="F4C414"/>
              </a:buClr>
              <a:buFont typeface="Arial" panose="020B0604020202020204" pitchFamily="34" charset="0"/>
              <a:buChar char="•"/>
            </a:pPr>
            <a:r>
              <a:rPr lang="en-US" dirty="0" smtClean="0">
                <a:latin typeface="Arial" panose="020B0604020202020204" pitchFamily="34" charset="0"/>
                <a:cs typeface="Arial" panose="020B0604020202020204" pitchFamily="34" charset="0"/>
              </a:rPr>
              <a:t>I.E. PsychPartners will construct a collaborative infrastructure to increase quality of services, which includes better outcomes, by introducing a two county (regional) approach to the management and organization of behavioral health consultation services into a regional collaborative approach.</a:t>
            </a:r>
          </a:p>
          <a:p>
            <a:pPr marL="285750" indent="-285750">
              <a:buClr>
                <a:srgbClr val="F4C414"/>
              </a:buClr>
              <a:buFont typeface="Wingdings" panose="05000000000000000000" pitchFamily="2" charset="2"/>
              <a:buChar char="§"/>
            </a:pPr>
            <a:endParaRPr lang="en-US" sz="1100" dirty="0" smtClean="0">
              <a:latin typeface="Arial" panose="020B0604020202020204" pitchFamily="34" charset="0"/>
              <a:cs typeface="Arial" panose="020B0604020202020204" pitchFamily="34" charset="0"/>
            </a:endParaRPr>
          </a:p>
          <a:p>
            <a:pPr marL="342900" indent="-342900">
              <a:buClr>
                <a:srgbClr val="F4C414"/>
              </a:buClr>
              <a:buFont typeface="Wingdings" panose="05000000000000000000" pitchFamily="2" charset="2"/>
              <a:buChar char="§"/>
            </a:pPr>
            <a:r>
              <a:rPr lang="en-US" b="1" dirty="0">
                <a:latin typeface="Arial" panose="020B0604020202020204" pitchFamily="34" charset="0"/>
                <a:cs typeface="Arial" panose="020B0604020202020204" pitchFamily="34" charset="0"/>
              </a:rPr>
              <a:t>Primary Purpose: </a:t>
            </a:r>
            <a:r>
              <a:rPr lang="en-US" dirty="0" smtClean="0">
                <a:latin typeface="Arial" panose="020B0604020202020204" pitchFamily="34" charset="0"/>
                <a:cs typeface="Arial" panose="020B0604020202020204" pitchFamily="34" charset="0"/>
              </a:rPr>
              <a:t>To support </a:t>
            </a:r>
            <a:r>
              <a:rPr lang="en-US" dirty="0">
                <a:latin typeface="Arial" panose="020B0604020202020204" pitchFamily="34" charset="0"/>
                <a:cs typeface="Arial" panose="020B0604020202020204" pitchFamily="34" charset="0"/>
              </a:rPr>
              <a:t>medical decision making in the </a:t>
            </a:r>
            <a:r>
              <a:rPr lang="en-US" dirty="0" smtClean="0">
                <a:latin typeface="Arial" panose="020B0604020202020204" pitchFamily="34" charset="0"/>
                <a:cs typeface="Arial" panose="020B0604020202020204" pitchFamily="34" charset="0"/>
              </a:rPr>
              <a:t>ED with telehealth </a:t>
            </a:r>
            <a:r>
              <a:rPr lang="en-US" dirty="0">
                <a:latin typeface="Arial" panose="020B0604020202020204" pitchFamily="34" charset="0"/>
                <a:cs typeface="Arial" panose="020B0604020202020204" pitchFamily="34" charset="0"/>
              </a:rPr>
              <a:t>psychiatric consults and behavioral health nurse support, thereby improving access to care for individuals experiencing a </a:t>
            </a:r>
            <a:r>
              <a:rPr lang="en-US" dirty="0" smtClean="0">
                <a:latin typeface="Arial" panose="020B0604020202020204" pitchFamily="34" charset="0"/>
                <a:cs typeface="Arial" panose="020B0604020202020204" pitchFamily="34" charset="0"/>
              </a:rPr>
              <a:t>psychiatric crisis </a:t>
            </a:r>
            <a:r>
              <a:rPr lang="en-US" dirty="0">
                <a:latin typeface="Arial" panose="020B0604020202020204" pitchFamily="34" charset="0"/>
                <a:cs typeface="Arial" panose="020B0604020202020204" pitchFamily="34" charset="0"/>
              </a:rPr>
              <a:t>in </a:t>
            </a:r>
            <a:r>
              <a:rPr lang="en-US" dirty="0" smtClean="0">
                <a:latin typeface="Arial" panose="020B0604020202020204" pitchFamily="34" charset="0"/>
                <a:cs typeface="Arial" panose="020B0604020202020204" pitchFamily="34" charset="0"/>
              </a:rPr>
              <a:t>EDs.  </a:t>
            </a:r>
          </a:p>
          <a:p>
            <a:pPr>
              <a:buClr>
                <a:srgbClr val="F4C414"/>
              </a:buClr>
            </a:pPr>
            <a:endParaRPr lang="en-US" sz="1100" dirty="0" smtClean="0">
              <a:latin typeface="Arial" panose="020B0604020202020204" pitchFamily="34" charset="0"/>
              <a:cs typeface="Arial" panose="020B0604020202020204" pitchFamily="34" charset="0"/>
            </a:endParaRPr>
          </a:p>
          <a:p>
            <a:pPr marL="342900" indent="-342900">
              <a:buClr>
                <a:srgbClr val="F4C414"/>
              </a:buClr>
              <a:buFont typeface="Wingdings" panose="05000000000000000000" pitchFamily="2" charset="2"/>
              <a:buChar char="§"/>
            </a:pPr>
            <a:r>
              <a:rPr lang="en-US" b="1" dirty="0" smtClean="0">
                <a:latin typeface="Arial" panose="020B0604020202020204" pitchFamily="34" charset="0"/>
                <a:cs typeface="Arial" panose="020B0604020202020204" pitchFamily="34" charset="0"/>
              </a:rPr>
              <a:t>Learning Objective: </a:t>
            </a:r>
            <a:r>
              <a:rPr lang="en-US" dirty="0" smtClean="0">
                <a:latin typeface="Arial" panose="020B0604020202020204" pitchFamily="34" charset="0"/>
                <a:cs typeface="Arial" panose="020B0604020202020204" pitchFamily="34" charset="0"/>
              </a:rPr>
              <a:t>To learn how to improve ED behavioral health visits through interagency collaboration and the integration of behavioral health specialists and existing technology. </a:t>
            </a:r>
            <a:endParaRPr lang="en-US" b="1" dirty="0">
              <a:latin typeface="Arial" panose="020B0604020202020204" pitchFamily="34" charset="0"/>
              <a:cs typeface="Arial" panose="020B0604020202020204" pitchFamily="34" charset="0"/>
            </a:endParaRPr>
          </a:p>
          <a:p>
            <a:pPr>
              <a:buClr>
                <a:srgbClr val="F4C414"/>
              </a:buClr>
            </a:pPr>
            <a:endParaRPr lang="en-US" sz="1600" dirty="0" smtClean="0">
              <a:latin typeface="ArialMT"/>
              <a:cs typeface="Arial" panose="020B0604020202020204" pitchFamily="34" charset="0"/>
            </a:endParaRPr>
          </a:p>
        </p:txBody>
      </p:sp>
      <p:grpSp>
        <p:nvGrpSpPr>
          <p:cNvPr id="10" name="Group 9"/>
          <p:cNvGrpSpPr/>
          <p:nvPr/>
        </p:nvGrpSpPr>
        <p:grpSpPr>
          <a:xfrm>
            <a:off x="-5511" y="6041834"/>
            <a:ext cx="9153527" cy="838200"/>
            <a:chOff x="-5511" y="6041834"/>
            <a:chExt cx="9153527" cy="838200"/>
          </a:xfrm>
        </p:grpSpPr>
        <p:grpSp>
          <p:nvGrpSpPr>
            <p:cNvPr id="11" name="Group 10"/>
            <p:cNvGrpSpPr/>
            <p:nvPr/>
          </p:nvGrpSpPr>
          <p:grpSpPr>
            <a:xfrm>
              <a:off x="-5511" y="6041834"/>
              <a:ext cx="9153527" cy="838200"/>
              <a:chOff x="-9527" y="5410199"/>
              <a:chExt cx="9153527" cy="518767"/>
            </a:xfrm>
          </p:grpSpPr>
          <p:sp>
            <p:nvSpPr>
              <p:cNvPr id="17" name="Rectangle 16"/>
              <p:cNvSpPr/>
              <p:nvPr/>
            </p:nvSpPr>
            <p:spPr>
              <a:xfrm rot="10800000" flipV="1">
                <a:off x="7229474" y="5414617"/>
                <a:ext cx="1914526" cy="514349"/>
              </a:xfrm>
              <a:prstGeom prst="rect">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16200000">
                <a:off x="6715127" y="5414614"/>
                <a:ext cx="514349" cy="514349"/>
              </a:xfrm>
              <a:prstGeom prst="rtTriangle">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flipV="1">
                <a:off x="-9527" y="5410199"/>
                <a:ext cx="6655769" cy="514349"/>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Triangle 19"/>
              <p:cNvSpPr/>
              <p:nvPr/>
            </p:nvSpPr>
            <p:spPr>
              <a:xfrm rot="5400000">
                <a:off x="6646242" y="5410203"/>
                <a:ext cx="514349" cy="514349"/>
              </a:xfrm>
              <a:prstGeom prst="rtTriangle">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p:cNvGrpSpPr/>
            <p:nvPr/>
          </p:nvGrpSpPr>
          <p:grpSpPr>
            <a:xfrm>
              <a:off x="342900" y="6186775"/>
              <a:ext cx="2979473" cy="561974"/>
              <a:chOff x="342900" y="6031212"/>
              <a:chExt cx="2979473" cy="561974"/>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 y="6031212"/>
                <a:ext cx="1090537" cy="561974"/>
              </a:xfrm>
              <a:prstGeom prst="rect">
                <a:avLst/>
              </a:prstGeom>
            </p:spPr>
          </p:pic>
          <p:cxnSp>
            <p:nvCxnSpPr>
              <p:cNvPr id="15" name="Straight Connector 14"/>
              <p:cNvCxnSpPr/>
              <p:nvPr/>
            </p:nvCxnSpPr>
            <p:spPr>
              <a:xfrm>
                <a:off x="1676400" y="6116196"/>
                <a:ext cx="0" cy="381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44093" y="6163302"/>
                <a:ext cx="1478280" cy="276999"/>
              </a:xfrm>
              <a:prstGeom prst="rect">
                <a:avLst/>
              </a:prstGeom>
              <a:noFill/>
            </p:spPr>
            <p:txBody>
              <a:bodyPr wrap="square" rtlCol="0">
                <a:spAutoFit/>
              </a:bodyPr>
              <a:lstStyle/>
              <a:p>
                <a:r>
                  <a:rPr lang="en-US" sz="1200" dirty="0" smtClean="0">
                    <a:solidFill>
                      <a:schemeClr val="bg1"/>
                    </a:solidFill>
                    <a:latin typeface="Times New Roman" panose="02020603050405020304" pitchFamily="18" charset="0"/>
                    <a:cs typeface="Times New Roman" panose="02020603050405020304" pitchFamily="18" charset="0"/>
                  </a:rPr>
                  <a:t>Behavioral Health</a:t>
                </a:r>
              </a:p>
            </p:txBody>
          </p:sp>
        </p:grpSp>
        <p:sp>
          <p:nvSpPr>
            <p:cNvPr id="13" name="TextBox 12"/>
            <p:cNvSpPr txBox="1"/>
            <p:nvPr/>
          </p:nvSpPr>
          <p:spPr>
            <a:xfrm>
              <a:off x="7084765" y="6341008"/>
              <a:ext cx="2057399" cy="292388"/>
            </a:xfrm>
            <a:prstGeom prst="rect">
              <a:avLst/>
            </a:prstGeom>
            <a:noFill/>
          </p:spPr>
          <p:txBody>
            <a:bodyPr wrap="square" rtlCol="0">
              <a:spAutoFit/>
            </a:bodyPr>
            <a:lstStyle/>
            <a:p>
              <a:pPr algn="ctr"/>
              <a:r>
                <a:rPr lang="en-US" sz="1300" b="1" i="1" dirty="0" smtClean="0">
                  <a:solidFill>
                    <a:schemeClr val="bg1"/>
                  </a:solidFill>
                  <a:latin typeface="Arial Narrow" panose="020B0606020202030204" pitchFamily="34" charset="0"/>
                </a:rPr>
                <a:t>www.SBCounty.gov</a:t>
              </a:r>
              <a:endParaRPr lang="en-US" sz="1300" b="1" i="1" dirty="0">
                <a:solidFill>
                  <a:schemeClr val="bg1"/>
                </a:solidFill>
                <a:latin typeface="Arial Narrow" panose="020B0606020202030204" pitchFamily="34" charset="0"/>
              </a:endParaRPr>
            </a:p>
          </p:txBody>
        </p:sp>
      </p:grpSp>
      <p:sp>
        <p:nvSpPr>
          <p:cNvPr id="2" name="Slide Number Placeholder 1"/>
          <p:cNvSpPr>
            <a:spLocks noGrp="1"/>
          </p:cNvSpPr>
          <p:nvPr>
            <p:ph type="sldNum" sz="quarter" idx="12"/>
          </p:nvPr>
        </p:nvSpPr>
        <p:spPr>
          <a:xfrm>
            <a:off x="7924800" y="400049"/>
            <a:ext cx="1066800" cy="365125"/>
          </a:xfrm>
        </p:spPr>
        <p:txBody>
          <a:bodyPr/>
          <a:lstStyle/>
          <a:p>
            <a:r>
              <a:rPr lang="en-US" dirty="0" smtClean="0">
                <a:solidFill>
                  <a:schemeClr val="bg1"/>
                </a:solidFill>
                <a:latin typeface="Arial" panose="020B0604020202020204" pitchFamily="34" charset="0"/>
                <a:cs typeface="Arial" panose="020B0604020202020204" pitchFamily="34" charset="0"/>
              </a:rPr>
              <a:t>Page </a:t>
            </a:r>
            <a:fld id="{7D2A9A1A-67AD-4575-BECD-A721609EF19D}" type="slidenum">
              <a:rPr lang="en-US" smtClean="0">
                <a:solidFill>
                  <a:schemeClr val="bg1"/>
                </a:solidFill>
                <a:latin typeface="Arial" panose="020B0604020202020204" pitchFamily="34" charset="0"/>
                <a:cs typeface="Arial" panose="020B0604020202020204" pitchFamily="34" charset="0"/>
              </a:rPr>
              <a:t>3</a:t>
            </a:fld>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9739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53526" cy="874394"/>
            <a:chOff x="-1" y="0"/>
            <a:chExt cx="9153526" cy="874394"/>
          </a:xfrm>
        </p:grpSpPr>
        <p:sp>
          <p:nvSpPr>
            <p:cNvPr id="5" name="Rectangle 4"/>
            <p:cNvSpPr/>
            <p:nvPr/>
          </p:nvSpPr>
          <p:spPr>
            <a:xfrm>
              <a:off x="0" y="723900"/>
              <a:ext cx="9153525" cy="150494"/>
            </a:xfrm>
            <a:prstGeom prst="rect">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flipV="1">
              <a:off x="-1" y="0"/>
              <a:ext cx="9153525" cy="762000"/>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p:nvSpPr>
          <p:spPr>
            <a:xfrm>
              <a:off x="304799" y="169217"/>
              <a:ext cx="7907987" cy="461665"/>
            </a:xfrm>
            <a:prstGeom prst="rect">
              <a:avLst/>
            </a:prstGeom>
            <a:noFill/>
          </p:spPr>
          <p:txBody>
            <a:bodyPr wrap="square" rtlCol="0">
              <a:spAutoFit/>
            </a:bodyPr>
            <a:lstStyle/>
            <a:p>
              <a:r>
                <a:rPr lang="en-US" sz="2400" dirty="0" smtClean="0">
                  <a:solidFill>
                    <a:prstClr val="white"/>
                  </a:solidFill>
                  <a:latin typeface="Arial MT Black" panose="020B0A04020102020204" pitchFamily="34" charset="0"/>
                </a:rPr>
                <a:t>What Does the Research Say?</a:t>
              </a:r>
              <a:endParaRPr lang="en-US" sz="2400" dirty="0">
                <a:solidFill>
                  <a:prstClr val="white"/>
                </a:solidFill>
                <a:latin typeface="Arial MT Black" panose="020B0A04020102020204" pitchFamily="34" charset="0"/>
              </a:endParaRPr>
            </a:p>
          </p:txBody>
        </p:sp>
      </p:grpSp>
      <p:sp>
        <p:nvSpPr>
          <p:cNvPr id="2" name="Slide Number Placeholder 1"/>
          <p:cNvSpPr>
            <a:spLocks noGrp="1"/>
          </p:cNvSpPr>
          <p:nvPr>
            <p:ph type="sldNum" sz="quarter" idx="12"/>
          </p:nvPr>
        </p:nvSpPr>
        <p:spPr>
          <a:xfrm>
            <a:off x="7924800" y="400049"/>
            <a:ext cx="1066800" cy="365125"/>
          </a:xfrm>
        </p:spPr>
        <p:txBody>
          <a:bodyPr/>
          <a:lstStyle/>
          <a:p>
            <a:r>
              <a:rPr lang="en-US" dirty="0" smtClean="0">
                <a:solidFill>
                  <a:prstClr val="white"/>
                </a:solidFill>
              </a:rPr>
              <a:t>Page </a:t>
            </a:r>
            <a:fld id="{7D2A9A1A-67AD-4575-BECD-A721609EF19D}" type="slidenum">
              <a:rPr lang="en-US" smtClean="0">
                <a:solidFill>
                  <a:prstClr val="white"/>
                </a:solidFill>
              </a:rPr>
              <a:pPr/>
              <a:t>4</a:t>
            </a:fld>
            <a:endParaRPr lang="en-US" dirty="0">
              <a:solidFill>
                <a:prstClr val="white"/>
              </a:solidFill>
            </a:endParaRPr>
          </a:p>
        </p:txBody>
      </p:sp>
      <p:sp>
        <p:nvSpPr>
          <p:cNvPr id="3" name="TextBox 2"/>
          <p:cNvSpPr txBox="1"/>
          <p:nvPr/>
        </p:nvSpPr>
        <p:spPr>
          <a:xfrm>
            <a:off x="30480" y="874390"/>
            <a:ext cx="9111684" cy="4832092"/>
          </a:xfrm>
          <a:prstGeom prst="rect">
            <a:avLst/>
          </a:prstGeom>
          <a:noFill/>
        </p:spPr>
        <p:txBody>
          <a:bodyPr wrap="square" rtlCol="0">
            <a:spAutoFit/>
          </a:bodyPr>
          <a:lstStyle/>
          <a:p>
            <a:pPr lvl="1">
              <a:buClr>
                <a:srgbClr val="F4C414"/>
              </a:buClr>
            </a:pPr>
            <a:endParaRPr lang="en-US" sz="1400" dirty="0" smtClean="0">
              <a:solidFill>
                <a:prstClr val="black"/>
              </a:solidFill>
              <a:latin typeface="Arial" panose="020B0604020202020204" pitchFamily="34" charset="0"/>
              <a:cs typeface="Arial" panose="020B0604020202020204" pitchFamily="34" charset="0"/>
            </a:endParaRPr>
          </a:p>
          <a:p>
            <a:pPr marL="800100" lvl="1" indent="-342900">
              <a:buClr>
                <a:srgbClr val="F4C414"/>
              </a:buClr>
              <a:buFont typeface="Wingdings" panose="05000000000000000000" pitchFamily="2" charset="2"/>
              <a:buChar char="§"/>
            </a:pPr>
            <a:r>
              <a:rPr lang="en-US" dirty="0" smtClean="0">
                <a:solidFill>
                  <a:prstClr val="black"/>
                </a:solidFill>
                <a:latin typeface="Arial" panose="020B0604020202020204" pitchFamily="34" charset="0"/>
                <a:cs typeface="Arial" panose="020B0604020202020204" pitchFamily="34" charset="0"/>
              </a:rPr>
              <a:t>San Bernardino County has a total of </a:t>
            </a:r>
            <a:r>
              <a:rPr lang="en-US" b="1" dirty="0" smtClean="0">
                <a:solidFill>
                  <a:prstClr val="black"/>
                </a:solidFill>
                <a:latin typeface="Arial" panose="020B0604020202020204" pitchFamily="34" charset="0"/>
                <a:cs typeface="Arial" panose="020B0604020202020204" pitchFamily="34" charset="0"/>
              </a:rPr>
              <a:t>18</a:t>
            </a:r>
            <a:r>
              <a:rPr lang="en-US" dirty="0" smtClean="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E</a:t>
            </a:r>
            <a:r>
              <a:rPr lang="en-US" dirty="0" smtClean="0">
                <a:solidFill>
                  <a:prstClr val="black"/>
                </a:solidFill>
                <a:latin typeface="Arial" panose="020B0604020202020204" pitchFamily="34" charset="0"/>
                <a:cs typeface="Arial" panose="020B0604020202020204" pitchFamily="34" charset="0"/>
              </a:rPr>
              <a:t>mergency Departments (EDs), all of which have experienced increases in individuals experiencing psychiatric crisis (2011-2014). (OSHPD)</a:t>
            </a:r>
          </a:p>
          <a:p>
            <a:pPr lvl="1">
              <a:buClr>
                <a:srgbClr val="F4C414"/>
              </a:buClr>
            </a:pPr>
            <a:endParaRPr lang="en-US" sz="1200" dirty="0" smtClean="0">
              <a:solidFill>
                <a:prstClr val="black"/>
              </a:solidFill>
              <a:latin typeface="Arial" panose="020B0604020202020204" pitchFamily="34" charset="0"/>
              <a:cs typeface="Arial" panose="020B0604020202020204" pitchFamily="34" charset="0"/>
            </a:endParaRPr>
          </a:p>
          <a:p>
            <a:pPr marL="800100" lvl="1" indent="-342900">
              <a:buClr>
                <a:srgbClr val="F4C414"/>
              </a:buClr>
              <a:buFont typeface="Wingdings" panose="05000000000000000000" pitchFamily="2" charset="2"/>
              <a:buChar char="§"/>
            </a:pPr>
            <a:r>
              <a:rPr lang="en-US" dirty="0" smtClean="0">
                <a:solidFill>
                  <a:prstClr val="black"/>
                </a:solidFill>
                <a:latin typeface="Arial" panose="020B0604020202020204" pitchFamily="34" charset="0"/>
                <a:cs typeface="Arial" panose="020B0604020202020204" pitchFamily="34" charset="0"/>
              </a:rPr>
              <a:t>According to a National Study by Harvard University, </a:t>
            </a:r>
            <a:r>
              <a:rPr lang="en-US" dirty="0">
                <a:solidFill>
                  <a:prstClr val="black"/>
                </a:solidFill>
                <a:latin typeface="Arial" panose="020B0604020202020204" pitchFamily="34" charset="0"/>
                <a:cs typeface="Arial" panose="020B0604020202020204" pitchFamily="34" charset="0"/>
              </a:rPr>
              <a:t>California </a:t>
            </a:r>
            <a:r>
              <a:rPr lang="en-US" dirty="0" smtClean="0">
                <a:solidFill>
                  <a:prstClr val="black"/>
                </a:solidFill>
                <a:latin typeface="Arial" panose="020B0604020202020204" pitchFamily="34" charset="0"/>
                <a:cs typeface="Arial" panose="020B0604020202020204" pitchFamily="34" charset="0"/>
              </a:rPr>
              <a:t>had an average wait time of </a:t>
            </a:r>
            <a:r>
              <a:rPr lang="en-US" dirty="0">
                <a:solidFill>
                  <a:prstClr val="black"/>
                </a:solidFill>
                <a:latin typeface="Arial" panose="020B0604020202020204" pitchFamily="34" charset="0"/>
                <a:cs typeface="Arial" panose="020B0604020202020204" pitchFamily="34" charset="0"/>
              </a:rPr>
              <a:t>5.6 </a:t>
            </a:r>
            <a:r>
              <a:rPr lang="en-US" dirty="0" smtClean="0">
                <a:solidFill>
                  <a:prstClr val="black"/>
                </a:solidFill>
                <a:latin typeface="Arial" panose="020B0604020202020204" pitchFamily="34" charset="0"/>
                <a:cs typeface="Arial" panose="020B0604020202020204" pitchFamily="34" charset="0"/>
              </a:rPr>
              <a:t>hours in the ED, </a:t>
            </a:r>
            <a:r>
              <a:rPr lang="en-US" dirty="0">
                <a:solidFill>
                  <a:prstClr val="black"/>
                </a:solidFill>
                <a:latin typeface="Arial" panose="020B0604020202020204" pitchFamily="34" charset="0"/>
                <a:cs typeface="Arial" panose="020B0604020202020204" pitchFamily="34" charset="0"/>
              </a:rPr>
              <a:t>i</a:t>
            </a:r>
            <a:r>
              <a:rPr lang="en-US" dirty="0" smtClean="0">
                <a:solidFill>
                  <a:prstClr val="black"/>
                </a:solidFill>
                <a:latin typeface="Arial" panose="020B0604020202020204" pitchFamily="34" charset="0"/>
                <a:cs typeface="Arial" panose="020B0604020202020204" pitchFamily="34" charset="0"/>
              </a:rPr>
              <a:t>n comparison psychiatric patients spend an average of </a:t>
            </a:r>
            <a:r>
              <a:rPr lang="en-US" b="1" dirty="0" smtClean="0">
                <a:solidFill>
                  <a:prstClr val="black"/>
                </a:solidFill>
                <a:latin typeface="Arial" panose="020B0604020202020204" pitchFamily="34" charset="0"/>
                <a:cs typeface="Arial" panose="020B0604020202020204" pitchFamily="34" charset="0"/>
              </a:rPr>
              <a:t>11.5</a:t>
            </a:r>
            <a:r>
              <a:rPr lang="en-US" dirty="0" smtClean="0">
                <a:solidFill>
                  <a:prstClr val="black"/>
                </a:solidFill>
                <a:latin typeface="Arial" panose="020B0604020202020204" pitchFamily="34" charset="0"/>
                <a:cs typeface="Arial" panose="020B0604020202020204" pitchFamily="34" charset="0"/>
              </a:rPr>
              <a:t> hours in the ED prior to receiving appropriate behavioral health care treatment and referral services. </a:t>
            </a:r>
          </a:p>
          <a:p>
            <a:pPr lvl="1">
              <a:buClr>
                <a:srgbClr val="F4C414"/>
              </a:buClr>
            </a:pPr>
            <a:endParaRPr lang="en-US" sz="1200" dirty="0" smtClean="0">
              <a:solidFill>
                <a:prstClr val="black"/>
              </a:solidFill>
              <a:latin typeface="Arial" panose="020B0604020202020204" pitchFamily="34" charset="0"/>
              <a:cs typeface="Arial" panose="020B0604020202020204" pitchFamily="34" charset="0"/>
            </a:endParaRPr>
          </a:p>
          <a:p>
            <a:pPr marL="800100" lvl="1" indent="-342900">
              <a:buClr>
                <a:srgbClr val="F4C414"/>
              </a:buClr>
              <a:buFont typeface="Wingdings" panose="05000000000000000000" pitchFamily="2" charset="2"/>
              <a:buChar char="§"/>
            </a:pPr>
            <a:r>
              <a:rPr lang="en-US" dirty="0" smtClean="0">
                <a:solidFill>
                  <a:prstClr val="black"/>
                </a:solidFill>
                <a:latin typeface="Arial" panose="020B0604020202020204" pitchFamily="34" charset="0"/>
                <a:cs typeface="Arial" panose="020B0604020202020204" pitchFamily="34" charset="0"/>
              </a:rPr>
              <a:t>Telepsychiatry </a:t>
            </a:r>
            <a:r>
              <a:rPr lang="en-US" dirty="0">
                <a:solidFill>
                  <a:prstClr val="black"/>
                </a:solidFill>
                <a:latin typeface="Arial" panose="020B0604020202020204" pitchFamily="34" charset="0"/>
                <a:cs typeface="Arial" panose="020B0604020202020204" pitchFamily="34" charset="0"/>
              </a:rPr>
              <a:t>has the ability to use technology in order to extend </a:t>
            </a:r>
            <a:r>
              <a:rPr lang="en-US" dirty="0" smtClean="0">
                <a:solidFill>
                  <a:prstClr val="black"/>
                </a:solidFill>
                <a:latin typeface="Arial" panose="020B0604020202020204" pitchFamily="34" charset="0"/>
                <a:cs typeface="Arial" panose="020B0604020202020204" pitchFamily="34" charset="0"/>
              </a:rPr>
              <a:t>the workforce</a:t>
            </a:r>
            <a:r>
              <a:rPr lang="en-US" dirty="0">
                <a:solidFill>
                  <a:prstClr val="black"/>
                </a:solidFill>
                <a:latin typeface="Arial" panose="020B0604020202020204" pitchFamily="34" charset="0"/>
                <a:cs typeface="Arial" panose="020B0604020202020204" pitchFamily="34" charset="0"/>
              </a:rPr>
              <a:t>, provide convenience of services, increase access, improve </a:t>
            </a:r>
            <a:r>
              <a:rPr lang="en-US" dirty="0" smtClean="0">
                <a:solidFill>
                  <a:prstClr val="black"/>
                </a:solidFill>
                <a:latin typeface="Arial" panose="020B0604020202020204" pitchFamily="34" charset="0"/>
                <a:cs typeface="Arial" panose="020B0604020202020204" pitchFamily="34" charset="0"/>
              </a:rPr>
              <a:t>consumer adherence with therapy, </a:t>
            </a:r>
            <a:r>
              <a:rPr lang="en-US" dirty="0">
                <a:solidFill>
                  <a:prstClr val="black"/>
                </a:solidFill>
                <a:latin typeface="Arial" panose="020B0604020202020204" pitchFamily="34" charset="0"/>
                <a:cs typeface="Arial" panose="020B0604020202020204" pitchFamily="34" charset="0"/>
              </a:rPr>
              <a:t>and improve the overall quality and continuity of care for mental health </a:t>
            </a:r>
            <a:r>
              <a:rPr lang="en-US" dirty="0" smtClean="0">
                <a:solidFill>
                  <a:prstClr val="black"/>
                </a:solidFill>
                <a:latin typeface="Arial" panose="020B0604020202020204" pitchFamily="34" charset="0"/>
                <a:cs typeface="Arial" panose="020B0604020202020204" pitchFamily="34" charset="0"/>
              </a:rPr>
              <a:t>patients (NC Medical Journal, 2011).</a:t>
            </a:r>
          </a:p>
          <a:p>
            <a:pPr marL="800100" lvl="1" indent="-342900">
              <a:buClr>
                <a:srgbClr val="F4C414"/>
              </a:buClr>
              <a:buFont typeface="Wingdings" panose="05000000000000000000" pitchFamily="2" charset="2"/>
              <a:buChar char="§"/>
            </a:pPr>
            <a:endParaRPr lang="en-US" dirty="0" smtClean="0">
              <a:solidFill>
                <a:prstClr val="black"/>
              </a:solidFill>
              <a:latin typeface="Arial" panose="020B0604020202020204" pitchFamily="34" charset="0"/>
              <a:cs typeface="Arial" panose="020B0604020202020204" pitchFamily="34" charset="0"/>
            </a:endParaRPr>
          </a:p>
          <a:p>
            <a:pPr marL="800100" lvl="1" indent="-342900">
              <a:buClr>
                <a:srgbClr val="F4C414"/>
              </a:buClr>
              <a:buFont typeface="Wingdings" panose="05000000000000000000" pitchFamily="2" charset="2"/>
              <a:buChar char="§"/>
            </a:pPr>
            <a:r>
              <a:rPr lang="en-US" dirty="0" smtClean="0">
                <a:solidFill>
                  <a:prstClr val="black"/>
                </a:solidFill>
                <a:latin typeface="Arial" panose="020B0604020202020204" pitchFamily="34" charset="0"/>
                <a:cs typeface="Arial" panose="020B0604020202020204" pitchFamily="34" charset="0"/>
              </a:rPr>
              <a:t>For psychiatric patients, new pathways are needed when they access EDs to ensure they have access to care and avoid extended wait times. (</a:t>
            </a:r>
            <a:r>
              <a:rPr lang="es-MX" dirty="0" smtClean="0">
                <a:solidFill>
                  <a:prstClr val="black"/>
                </a:solidFill>
                <a:latin typeface="Arial" panose="020B0604020202020204" pitchFamily="34" charset="0"/>
                <a:cs typeface="Arial" panose="020B0604020202020204" pitchFamily="34" charset="0"/>
              </a:rPr>
              <a:t>Revista Médica Clínica Las Condes</a:t>
            </a:r>
            <a:r>
              <a:rPr lang="en-US" dirty="0" smtClean="0">
                <a:solidFill>
                  <a:prstClr val="black"/>
                </a:solidFill>
                <a:latin typeface="Arial" panose="020B0604020202020204" pitchFamily="34" charset="0"/>
                <a:cs typeface="Arial" panose="020B0604020202020204" pitchFamily="34" charset="0"/>
              </a:rPr>
              <a:t>, 2017)</a:t>
            </a:r>
          </a:p>
        </p:txBody>
      </p:sp>
      <p:grpSp>
        <p:nvGrpSpPr>
          <p:cNvPr id="21" name="Group 20"/>
          <p:cNvGrpSpPr/>
          <p:nvPr/>
        </p:nvGrpSpPr>
        <p:grpSpPr>
          <a:xfrm>
            <a:off x="-5511" y="6041834"/>
            <a:ext cx="9153527" cy="838200"/>
            <a:chOff x="-5511" y="6041834"/>
            <a:chExt cx="9153527" cy="838200"/>
          </a:xfrm>
        </p:grpSpPr>
        <p:grpSp>
          <p:nvGrpSpPr>
            <p:cNvPr id="22" name="Group 21"/>
            <p:cNvGrpSpPr/>
            <p:nvPr/>
          </p:nvGrpSpPr>
          <p:grpSpPr>
            <a:xfrm>
              <a:off x="-5511" y="6041834"/>
              <a:ext cx="9153527" cy="838200"/>
              <a:chOff x="-9527" y="5410199"/>
              <a:chExt cx="9153527" cy="518767"/>
            </a:xfrm>
          </p:grpSpPr>
          <p:sp>
            <p:nvSpPr>
              <p:cNvPr id="28" name="Rectangle 27"/>
              <p:cNvSpPr/>
              <p:nvPr/>
            </p:nvSpPr>
            <p:spPr>
              <a:xfrm rot="10800000" flipV="1">
                <a:off x="7229474" y="5414617"/>
                <a:ext cx="1914526" cy="514349"/>
              </a:xfrm>
              <a:prstGeom prst="rect">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ight Triangle 28"/>
              <p:cNvSpPr/>
              <p:nvPr/>
            </p:nvSpPr>
            <p:spPr>
              <a:xfrm rot="16200000">
                <a:off x="6715127" y="5414614"/>
                <a:ext cx="514349" cy="514349"/>
              </a:xfrm>
              <a:prstGeom prst="rtTriangle">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flipV="1">
                <a:off x="-9527" y="5410199"/>
                <a:ext cx="6655769" cy="514349"/>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ight Triangle 30"/>
              <p:cNvSpPr/>
              <p:nvPr/>
            </p:nvSpPr>
            <p:spPr>
              <a:xfrm rot="5400000">
                <a:off x="6646242" y="5410203"/>
                <a:ext cx="514349" cy="514349"/>
              </a:xfrm>
              <a:prstGeom prst="rtTriangle">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p:cNvGrpSpPr/>
            <p:nvPr/>
          </p:nvGrpSpPr>
          <p:grpSpPr>
            <a:xfrm>
              <a:off x="342900" y="6186775"/>
              <a:ext cx="5241617" cy="561974"/>
              <a:chOff x="342900" y="6031212"/>
              <a:chExt cx="5241617" cy="561974"/>
            </a:xfrm>
          </p:grpSpPr>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 y="6031212"/>
                <a:ext cx="1090537" cy="561974"/>
              </a:xfrm>
              <a:prstGeom prst="rect">
                <a:avLst/>
              </a:prstGeom>
            </p:spPr>
          </p:pic>
          <p:cxnSp>
            <p:nvCxnSpPr>
              <p:cNvPr id="26" name="Straight Connector 25"/>
              <p:cNvCxnSpPr/>
              <p:nvPr/>
            </p:nvCxnSpPr>
            <p:spPr>
              <a:xfrm>
                <a:off x="1676400" y="6116196"/>
                <a:ext cx="0" cy="381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896437" y="6163302"/>
                <a:ext cx="3688080" cy="276999"/>
              </a:xfrm>
              <a:prstGeom prst="rect">
                <a:avLst/>
              </a:prstGeom>
              <a:noFill/>
            </p:spPr>
            <p:txBody>
              <a:bodyPr wrap="square" rtlCol="0">
                <a:spAutoFit/>
              </a:bodyPr>
              <a:lstStyle/>
              <a:p>
                <a:r>
                  <a:rPr lang="en-US" sz="1200" dirty="0" smtClean="0">
                    <a:solidFill>
                      <a:schemeClr val="bg1"/>
                    </a:solidFill>
                    <a:latin typeface="Times New Roman" panose="02020603050405020304" pitchFamily="18" charset="0"/>
                    <a:cs typeface="Times New Roman" panose="02020603050405020304" pitchFamily="18" charset="0"/>
                  </a:rPr>
                  <a:t>Behavioral Health</a:t>
                </a:r>
              </a:p>
            </p:txBody>
          </p:sp>
        </p:grpSp>
        <p:sp>
          <p:nvSpPr>
            <p:cNvPr id="24" name="TextBox 23"/>
            <p:cNvSpPr txBox="1"/>
            <p:nvPr/>
          </p:nvSpPr>
          <p:spPr>
            <a:xfrm>
              <a:off x="7084765" y="6341008"/>
              <a:ext cx="2057399" cy="292388"/>
            </a:xfrm>
            <a:prstGeom prst="rect">
              <a:avLst/>
            </a:prstGeom>
            <a:noFill/>
          </p:spPr>
          <p:txBody>
            <a:bodyPr wrap="square" rtlCol="0">
              <a:spAutoFit/>
            </a:bodyPr>
            <a:lstStyle/>
            <a:p>
              <a:pPr algn="ctr"/>
              <a:r>
                <a:rPr lang="en-US" sz="1300" b="1" i="1" dirty="0" smtClean="0">
                  <a:solidFill>
                    <a:schemeClr val="bg1"/>
                  </a:solidFill>
                  <a:latin typeface="Arial Narrow" panose="020B0606020202030204" pitchFamily="34" charset="0"/>
                </a:rPr>
                <a:t>www.SBCounty.gov</a:t>
              </a:r>
              <a:endParaRPr lang="en-US" sz="1300" b="1" i="1" dirty="0">
                <a:solidFill>
                  <a:schemeClr val="bg1"/>
                </a:solidFill>
                <a:latin typeface="Arial Narrow" panose="020B0606020202030204" pitchFamily="34" charset="0"/>
              </a:endParaRPr>
            </a:p>
          </p:txBody>
        </p:sp>
      </p:grpSp>
    </p:spTree>
    <p:extLst>
      <p:ext uri="{BB962C8B-B14F-4D97-AF65-F5344CB8AC3E}">
        <p14:creationId xmlns:p14="http://schemas.microsoft.com/office/powerpoint/2010/main" val="2396053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53526" cy="874394"/>
            <a:chOff x="-1" y="0"/>
            <a:chExt cx="9153526" cy="874394"/>
          </a:xfrm>
        </p:grpSpPr>
        <p:sp>
          <p:nvSpPr>
            <p:cNvPr id="5" name="Rectangle 4"/>
            <p:cNvSpPr/>
            <p:nvPr/>
          </p:nvSpPr>
          <p:spPr>
            <a:xfrm>
              <a:off x="0" y="723900"/>
              <a:ext cx="9153525" cy="150494"/>
            </a:xfrm>
            <a:prstGeom prst="rect">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1" y="0"/>
              <a:ext cx="9153525" cy="762000"/>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42900" y="189764"/>
              <a:ext cx="8077201" cy="461665"/>
            </a:xfrm>
            <a:prstGeom prst="rect">
              <a:avLst/>
            </a:prstGeom>
            <a:noFill/>
          </p:spPr>
          <p:txBody>
            <a:bodyPr wrap="square" rtlCol="0">
              <a:spAutoFit/>
            </a:bodyPr>
            <a:lstStyle/>
            <a:p>
              <a:r>
                <a:rPr lang="en-US" sz="2400" b="1" dirty="0" smtClean="0">
                  <a:solidFill>
                    <a:schemeClr val="bg1"/>
                  </a:solidFill>
                  <a:latin typeface="Arial Black" panose="020B0A04020102020204" pitchFamily="34" charset="0"/>
                  <a:cs typeface="Arial" panose="020B0604020202020204" pitchFamily="34" charset="0"/>
                </a:rPr>
                <a:t>Need for Improved Psychiatric Care In EDs</a:t>
              </a:r>
              <a:endParaRPr lang="en-US" sz="2400" b="1" dirty="0">
                <a:solidFill>
                  <a:schemeClr val="bg1"/>
                </a:solidFill>
                <a:latin typeface="Arial Black" panose="020B0A04020102020204" pitchFamily="34" charset="0"/>
                <a:cs typeface="Arial" panose="020B0604020202020204" pitchFamily="34" charset="0"/>
              </a:endParaRPr>
            </a:p>
          </p:txBody>
        </p:sp>
      </p:grpSp>
      <p:grpSp>
        <p:nvGrpSpPr>
          <p:cNvPr id="10" name="Group 9"/>
          <p:cNvGrpSpPr/>
          <p:nvPr/>
        </p:nvGrpSpPr>
        <p:grpSpPr>
          <a:xfrm>
            <a:off x="-5511" y="6041834"/>
            <a:ext cx="9153527" cy="838200"/>
            <a:chOff x="-5511" y="6041834"/>
            <a:chExt cx="9153527" cy="838200"/>
          </a:xfrm>
        </p:grpSpPr>
        <p:grpSp>
          <p:nvGrpSpPr>
            <p:cNvPr id="11" name="Group 10"/>
            <p:cNvGrpSpPr/>
            <p:nvPr/>
          </p:nvGrpSpPr>
          <p:grpSpPr>
            <a:xfrm>
              <a:off x="-5511" y="6041834"/>
              <a:ext cx="9153527" cy="838200"/>
              <a:chOff x="-9527" y="5410199"/>
              <a:chExt cx="9153527" cy="518767"/>
            </a:xfrm>
          </p:grpSpPr>
          <p:sp>
            <p:nvSpPr>
              <p:cNvPr id="17" name="Rectangle 16"/>
              <p:cNvSpPr/>
              <p:nvPr/>
            </p:nvSpPr>
            <p:spPr>
              <a:xfrm rot="10800000" flipV="1">
                <a:off x="7229474" y="5414617"/>
                <a:ext cx="1914526" cy="514349"/>
              </a:xfrm>
              <a:prstGeom prst="rect">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16200000">
                <a:off x="6715127" y="5414614"/>
                <a:ext cx="514349" cy="514349"/>
              </a:xfrm>
              <a:prstGeom prst="rtTriangle">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flipV="1">
                <a:off x="-9527" y="5410199"/>
                <a:ext cx="6655769" cy="514349"/>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Triangle 19"/>
              <p:cNvSpPr/>
              <p:nvPr/>
            </p:nvSpPr>
            <p:spPr>
              <a:xfrm rot="5400000">
                <a:off x="6646242" y="5410203"/>
                <a:ext cx="514349" cy="514349"/>
              </a:xfrm>
              <a:prstGeom prst="rtTriangle">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p:cNvGrpSpPr/>
            <p:nvPr/>
          </p:nvGrpSpPr>
          <p:grpSpPr>
            <a:xfrm>
              <a:off x="342900" y="6186775"/>
              <a:ext cx="2982588" cy="561974"/>
              <a:chOff x="342900" y="6031212"/>
              <a:chExt cx="2982588" cy="561974"/>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 y="6031212"/>
                <a:ext cx="1090537" cy="561974"/>
              </a:xfrm>
              <a:prstGeom prst="rect">
                <a:avLst/>
              </a:prstGeom>
            </p:spPr>
          </p:pic>
          <p:cxnSp>
            <p:nvCxnSpPr>
              <p:cNvPr id="15" name="Straight Connector 14"/>
              <p:cNvCxnSpPr/>
              <p:nvPr/>
            </p:nvCxnSpPr>
            <p:spPr>
              <a:xfrm>
                <a:off x="1676400" y="6116196"/>
                <a:ext cx="0" cy="381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47208" y="6163302"/>
                <a:ext cx="1478280" cy="276999"/>
              </a:xfrm>
              <a:prstGeom prst="rect">
                <a:avLst/>
              </a:prstGeom>
              <a:noFill/>
            </p:spPr>
            <p:txBody>
              <a:bodyPr wrap="square" rtlCol="0">
                <a:spAutoFit/>
              </a:bodyPr>
              <a:lstStyle/>
              <a:p>
                <a:r>
                  <a:rPr lang="en-US" sz="1200" dirty="0" smtClean="0">
                    <a:solidFill>
                      <a:schemeClr val="bg1"/>
                    </a:solidFill>
                    <a:latin typeface="Times New Roman" panose="02020603050405020304" pitchFamily="18" charset="0"/>
                    <a:cs typeface="Times New Roman" panose="02020603050405020304" pitchFamily="18" charset="0"/>
                  </a:rPr>
                  <a:t>Behavioral Health</a:t>
                </a:r>
              </a:p>
            </p:txBody>
          </p:sp>
        </p:grpSp>
        <p:sp>
          <p:nvSpPr>
            <p:cNvPr id="13" name="TextBox 12"/>
            <p:cNvSpPr txBox="1"/>
            <p:nvPr/>
          </p:nvSpPr>
          <p:spPr>
            <a:xfrm>
              <a:off x="7084765" y="6341008"/>
              <a:ext cx="2057399" cy="292388"/>
            </a:xfrm>
            <a:prstGeom prst="rect">
              <a:avLst/>
            </a:prstGeom>
            <a:noFill/>
          </p:spPr>
          <p:txBody>
            <a:bodyPr wrap="square" rtlCol="0">
              <a:spAutoFit/>
            </a:bodyPr>
            <a:lstStyle/>
            <a:p>
              <a:pPr algn="ctr"/>
              <a:r>
                <a:rPr lang="en-US" sz="1300" b="1" i="1" dirty="0" smtClean="0">
                  <a:solidFill>
                    <a:schemeClr val="bg1"/>
                  </a:solidFill>
                  <a:latin typeface="Arial Narrow" panose="020B0606020202030204" pitchFamily="34" charset="0"/>
                </a:rPr>
                <a:t>www.SBCounty.gov</a:t>
              </a:r>
              <a:endParaRPr lang="en-US" sz="1300" b="1" i="1" dirty="0">
                <a:solidFill>
                  <a:schemeClr val="bg1"/>
                </a:solidFill>
                <a:latin typeface="Arial Narrow" panose="020B0606020202030204" pitchFamily="34" charset="0"/>
              </a:endParaRPr>
            </a:p>
          </p:txBody>
        </p:sp>
      </p:grpSp>
      <p:sp>
        <p:nvSpPr>
          <p:cNvPr id="2" name="Slide Number Placeholder 1"/>
          <p:cNvSpPr>
            <a:spLocks noGrp="1"/>
          </p:cNvSpPr>
          <p:nvPr>
            <p:ph type="sldNum" sz="quarter" idx="12"/>
          </p:nvPr>
        </p:nvSpPr>
        <p:spPr>
          <a:xfrm>
            <a:off x="7924800" y="400049"/>
            <a:ext cx="1066800" cy="365125"/>
          </a:xfrm>
        </p:spPr>
        <p:txBody>
          <a:bodyPr/>
          <a:lstStyle/>
          <a:p>
            <a:r>
              <a:rPr lang="en-US" dirty="0" smtClean="0">
                <a:solidFill>
                  <a:schemeClr val="bg1"/>
                </a:solidFill>
                <a:latin typeface="Arial" panose="020B0604020202020204" pitchFamily="34" charset="0"/>
                <a:cs typeface="Arial" panose="020B0604020202020204" pitchFamily="34" charset="0"/>
              </a:rPr>
              <a:t>Page </a:t>
            </a:r>
            <a:fld id="{7D2A9A1A-67AD-4575-BECD-A721609EF19D}" type="slidenum">
              <a:rPr lang="en-US" smtClean="0">
                <a:solidFill>
                  <a:schemeClr val="bg1"/>
                </a:solidFill>
                <a:latin typeface="Arial" panose="020B0604020202020204" pitchFamily="34" charset="0"/>
                <a:cs typeface="Arial" panose="020B0604020202020204" pitchFamily="34" charset="0"/>
              </a:rPr>
              <a:t>5</a:t>
            </a:fld>
            <a:endParaRPr lang="en-US"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533399" y="914400"/>
            <a:ext cx="7696201" cy="6093976"/>
          </a:xfrm>
          <a:prstGeom prst="rect">
            <a:avLst/>
          </a:prstGeom>
        </p:spPr>
        <p:txBody>
          <a:bodyPr wrap="square">
            <a:spAutoFit/>
          </a:bodyPr>
          <a:lstStyle/>
          <a:p>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Emergency Departments (EDs) face the increased need to provide emergency psychiatric care when historically they have focused on treating physical ailments.</a:t>
            </a:r>
            <a:r>
              <a:rPr lang="en-US" dirty="0" smtClean="0">
                <a:latin typeface="Arial" panose="020B0604020202020204" pitchFamily="34" charset="0"/>
                <a:cs typeface="Arial" panose="020B0604020202020204" pitchFamily="34" charset="0"/>
              </a:rPr>
              <a:t>   </a:t>
            </a:r>
          </a:p>
          <a:p>
            <a:endParaRPr lang="en-US" dirty="0" smtClean="0">
              <a:latin typeface="Arial" panose="020B0604020202020204" pitchFamily="34" charset="0"/>
              <a:cs typeface="Arial" panose="020B0604020202020204" pitchFamily="34" charset="0"/>
            </a:endParaRPr>
          </a:p>
          <a:p>
            <a:pPr marL="800100" lvl="1" indent="-342900">
              <a:buClr>
                <a:srgbClr val="FFC000"/>
              </a:buClr>
              <a:buFont typeface="Wingdings" panose="05000000000000000000" pitchFamily="2" charset="2"/>
              <a:buChar char="§"/>
            </a:pPr>
            <a:r>
              <a:rPr lang="en-US" dirty="0">
                <a:solidFill>
                  <a:prstClr val="black"/>
                </a:solidFill>
                <a:latin typeface="Arial" panose="020B0604020202020204" pitchFamily="34" charset="0"/>
                <a:cs typeface="Arial" panose="020B0604020202020204" pitchFamily="34" charset="0"/>
              </a:rPr>
              <a:t>C</a:t>
            </a:r>
            <a:r>
              <a:rPr lang="en-US" dirty="0" smtClean="0">
                <a:solidFill>
                  <a:prstClr val="black"/>
                </a:solidFill>
                <a:latin typeface="Arial" panose="020B0604020202020204" pitchFamily="34" charset="0"/>
                <a:cs typeface="Arial" panose="020B0604020202020204" pitchFamily="34" charset="0"/>
              </a:rPr>
              <a:t>onsumers experiencing a psychiatric crisis encounter a disproportionate wait time when </a:t>
            </a:r>
            <a:r>
              <a:rPr lang="en-US" dirty="0">
                <a:solidFill>
                  <a:prstClr val="black"/>
                </a:solidFill>
                <a:latin typeface="Arial" panose="020B0604020202020204" pitchFamily="34" charset="0"/>
                <a:cs typeface="Arial" panose="020B0604020202020204" pitchFamily="34" charset="0"/>
              </a:rPr>
              <a:t>seeking </a:t>
            </a:r>
            <a:r>
              <a:rPr lang="en-US" dirty="0" smtClean="0">
                <a:solidFill>
                  <a:prstClr val="black"/>
                </a:solidFill>
                <a:latin typeface="Arial" panose="020B0604020202020204" pitchFamily="34" charset="0"/>
                <a:cs typeface="Arial" panose="020B0604020202020204" pitchFamily="34" charset="0"/>
              </a:rPr>
              <a:t>emergency psychiatric care </a:t>
            </a:r>
            <a:r>
              <a:rPr lang="en-US" dirty="0">
                <a:solidFill>
                  <a:prstClr val="black"/>
                </a:solidFill>
                <a:latin typeface="Arial" panose="020B0604020202020204" pitchFamily="34" charset="0"/>
                <a:cs typeface="Arial" panose="020B0604020202020204" pitchFamily="34" charset="0"/>
              </a:rPr>
              <a:t>in an </a:t>
            </a:r>
            <a:r>
              <a:rPr lang="en-US" dirty="0" smtClean="0">
                <a:solidFill>
                  <a:prstClr val="black"/>
                </a:solidFill>
                <a:latin typeface="Arial" panose="020B0604020202020204" pitchFamily="34" charset="0"/>
                <a:cs typeface="Arial" panose="020B0604020202020204" pitchFamily="34" charset="0"/>
              </a:rPr>
              <a:t>ED.</a:t>
            </a:r>
            <a:endParaRPr lang="en-US" dirty="0">
              <a:solidFill>
                <a:prstClr val="black"/>
              </a:solidFill>
              <a:latin typeface="Arial" panose="020B0604020202020204" pitchFamily="34" charset="0"/>
              <a:cs typeface="Arial" panose="020B0604020202020204" pitchFamily="34" charset="0"/>
            </a:endParaRPr>
          </a:p>
          <a:p>
            <a:pPr marL="800100" lvl="1" indent="-342900">
              <a:buClr>
                <a:srgbClr val="FFC000"/>
              </a:buClr>
              <a:buFont typeface="Wingdings" panose="05000000000000000000" pitchFamily="2" charset="2"/>
              <a:buChar char="§"/>
            </a:pPr>
            <a:r>
              <a:rPr lang="en-US" dirty="0" smtClean="0">
                <a:solidFill>
                  <a:prstClr val="black"/>
                </a:solidFill>
                <a:latin typeface="Arial" panose="020B0604020202020204" pitchFamily="34" charset="0"/>
                <a:cs typeface="Arial" panose="020B0604020202020204" pitchFamily="34" charset="0"/>
              </a:rPr>
              <a:t>In the Inland Empire region there is an increased number of individuals, both insured and uninsured, who utilize EDs as their primary healthcare source. </a:t>
            </a:r>
          </a:p>
          <a:p>
            <a:pPr marL="800100" lvl="1" indent="-342900">
              <a:buClr>
                <a:srgbClr val="FFC000"/>
              </a:buClr>
              <a:buFont typeface="Wingdings" panose="05000000000000000000" pitchFamily="2" charset="2"/>
              <a:buChar char="§"/>
            </a:pPr>
            <a:r>
              <a:rPr lang="en-US" dirty="0" smtClean="0">
                <a:solidFill>
                  <a:prstClr val="black"/>
                </a:solidFill>
                <a:latin typeface="Arial" panose="020B0604020202020204" pitchFamily="34" charset="0"/>
                <a:cs typeface="Arial" panose="020B0604020202020204" pitchFamily="34" charset="0"/>
              </a:rPr>
              <a:t>EDs lack established </a:t>
            </a:r>
            <a:r>
              <a:rPr lang="en-US" dirty="0">
                <a:solidFill>
                  <a:prstClr val="black"/>
                </a:solidFill>
                <a:latin typeface="Arial" panose="020B0604020202020204" pitchFamily="34" charset="0"/>
                <a:cs typeface="Arial" panose="020B0604020202020204" pitchFamily="34" charset="0"/>
              </a:rPr>
              <a:t>psychiatric clinical </a:t>
            </a:r>
            <a:r>
              <a:rPr lang="en-US" dirty="0" smtClean="0">
                <a:solidFill>
                  <a:prstClr val="black"/>
                </a:solidFill>
                <a:latin typeface="Arial" panose="020B0604020202020204" pitchFamily="34" charset="0"/>
                <a:cs typeface="Arial" panose="020B0604020202020204" pitchFamily="34" charset="0"/>
              </a:rPr>
              <a:t>pathways and efficient psychiatric </a:t>
            </a:r>
            <a:r>
              <a:rPr lang="en-US" dirty="0">
                <a:solidFill>
                  <a:prstClr val="black"/>
                </a:solidFill>
                <a:latin typeface="Arial" panose="020B0604020202020204" pitchFamily="34" charset="0"/>
                <a:cs typeface="Arial" panose="020B0604020202020204" pitchFamily="34" charset="0"/>
              </a:rPr>
              <a:t>consultation </a:t>
            </a:r>
            <a:r>
              <a:rPr lang="en-US" dirty="0" smtClean="0">
                <a:solidFill>
                  <a:prstClr val="black"/>
                </a:solidFill>
                <a:latin typeface="Arial" panose="020B0604020202020204" pitchFamily="34" charset="0"/>
                <a:cs typeface="Arial" panose="020B0604020202020204" pitchFamily="34" charset="0"/>
              </a:rPr>
              <a:t>resources. </a:t>
            </a:r>
            <a:endParaRPr lang="en-US" dirty="0">
              <a:solidFill>
                <a:prstClr val="black"/>
              </a:solidFill>
              <a:latin typeface="Arial" panose="020B0604020202020204" pitchFamily="34" charset="0"/>
              <a:cs typeface="Arial" panose="020B0604020202020204" pitchFamily="34" charset="0"/>
            </a:endParaRPr>
          </a:p>
          <a:p>
            <a:pPr marL="800100" lvl="1" indent="-342900">
              <a:buClr>
                <a:srgbClr val="FFC000"/>
              </a:buClr>
              <a:buFont typeface="Wingdings" panose="05000000000000000000" pitchFamily="2" charset="2"/>
              <a:buChar char="§"/>
            </a:pPr>
            <a:r>
              <a:rPr lang="en-US" dirty="0">
                <a:solidFill>
                  <a:prstClr val="black"/>
                </a:solidFill>
                <a:latin typeface="Arial" panose="020B0604020202020204" pitchFamily="34" charset="0"/>
                <a:cs typeface="Arial" panose="020B0604020202020204" pitchFamily="34" charset="0"/>
              </a:rPr>
              <a:t>Lack of communication between ED system and local behavioral health system of care.</a:t>
            </a:r>
          </a:p>
          <a:p>
            <a:pPr marL="800100" lvl="1" indent="-342900">
              <a:buClr>
                <a:srgbClr val="F4C414"/>
              </a:buClr>
              <a:buFont typeface="Wingdings" panose="05000000000000000000" pitchFamily="2" charset="2"/>
              <a:buChar char="§"/>
            </a:pPr>
            <a:r>
              <a:rPr lang="en-US" dirty="0" smtClean="0">
                <a:latin typeface="Arial" panose="020B0604020202020204" pitchFamily="34" charset="0"/>
                <a:cs typeface="Arial" panose="020B0604020202020204" pitchFamily="34" charset="0"/>
              </a:rPr>
              <a:t>Region size prevents </a:t>
            </a:r>
            <a:r>
              <a:rPr lang="en-US" dirty="0">
                <a:latin typeface="Arial" panose="020B0604020202020204" pitchFamily="34" charset="0"/>
                <a:cs typeface="Arial" panose="020B0604020202020204" pitchFamily="34" charset="0"/>
              </a:rPr>
              <a:t>the sharing of resources.</a:t>
            </a:r>
          </a:p>
          <a:p>
            <a:pPr>
              <a:buClr>
                <a:srgbClr val="CCA20A"/>
              </a:buClr>
            </a:pPr>
            <a:endParaRPr lang="en-US" sz="1400" dirty="0" smtClean="0">
              <a:latin typeface="Arial" panose="020B0604020202020204" pitchFamily="34" charset="0"/>
              <a:cs typeface="Arial" panose="020B0604020202020204" pitchFamily="34" charset="0"/>
            </a:endParaRPr>
          </a:p>
          <a:p>
            <a:pPr marL="342900" indent="-342900">
              <a:buClr>
                <a:srgbClr val="CCA20A"/>
              </a:buCl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a:buClr>
                <a:srgbClr val="CCA20A"/>
              </a:buClr>
            </a:pPr>
            <a:endParaRPr lang="en-US" sz="2000" dirty="0" smtClean="0">
              <a:latin typeface="Arial" panose="020B0604020202020204" pitchFamily="34" charset="0"/>
              <a:cs typeface="Arial" panose="020B0604020202020204" pitchFamily="34" charset="0"/>
            </a:endParaRPr>
          </a:p>
          <a:p>
            <a:pPr>
              <a:buClr>
                <a:srgbClr val="CCA20A"/>
              </a:buClr>
            </a:pPr>
            <a:endParaRPr lang="en-US" sz="2400" dirty="0" smtClean="0">
              <a:latin typeface="Arial" panose="020B0604020202020204" pitchFamily="34" charset="0"/>
              <a:cs typeface="Arial" panose="020B0604020202020204" pitchFamily="34" charset="0"/>
            </a:endParaRPr>
          </a:p>
          <a:p>
            <a:pPr marL="342900" indent="-342900">
              <a:buClr>
                <a:srgbClr val="CCA20A"/>
              </a:buCl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8494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53526" cy="874394"/>
            <a:chOff x="-1" y="0"/>
            <a:chExt cx="9153526" cy="874394"/>
          </a:xfrm>
        </p:grpSpPr>
        <p:sp>
          <p:nvSpPr>
            <p:cNvPr id="5" name="Rectangle 4"/>
            <p:cNvSpPr/>
            <p:nvPr/>
          </p:nvSpPr>
          <p:spPr>
            <a:xfrm>
              <a:off x="0" y="723900"/>
              <a:ext cx="9153525" cy="150494"/>
            </a:xfrm>
            <a:prstGeom prst="rect">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1" y="0"/>
              <a:ext cx="9153525" cy="762000"/>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42900" y="153410"/>
              <a:ext cx="7907987" cy="461665"/>
            </a:xfrm>
            <a:prstGeom prst="rect">
              <a:avLst/>
            </a:prstGeom>
            <a:noFill/>
          </p:spPr>
          <p:txBody>
            <a:bodyPr wrap="square" rtlCol="0">
              <a:spAutoFit/>
            </a:bodyPr>
            <a:lstStyle/>
            <a:p>
              <a:r>
                <a:rPr lang="en-US" sz="2400" dirty="0" smtClean="0">
                  <a:solidFill>
                    <a:prstClr val="white"/>
                  </a:solidFill>
                  <a:latin typeface="Arial Black" panose="020B0A04020102020204" pitchFamily="34" charset="0"/>
                </a:rPr>
                <a:t>Proposed Solution</a:t>
              </a:r>
              <a:endParaRPr lang="en-US" sz="2400" b="1" dirty="0">
                <a:solidFill>
                  <a:schemeClr val="bg1"/>
                </a:solidFill>
                <a:latin typeface="Arial Black" panose="020B0A04020102020204" pitchFamily="34" charset="0"/>
                <a:cs typeface="Arial" panose="020B0604020202020204" pitchFamily="34" charset="0"/>
              </a:endParaRPr>
            </a:p>
          </p:txBody>
        </p:sp>
      </p:grpSp>
      <p:sp>
        <p:nvSpPr>
          <p:cNvPr id="8" name="TextBox 7"/>
          <p:cNvSpPr txBox="1"/>
          <p:nvPr/>
        </p:nvSpPr>
        <p:spPr>
          <a:xfrm>
            <a:off x="342901" y="1068868"/>
            <a:ext cx="8453628" cy="4955203"/>
          </a:xfrm>
          <a:prstGeom prst="rect">
            <a:avLst/>
          </a:prstGeom>
          <a:noFill/>
        </p:spPr>
        <p:txBody>
          <a:bodyPr wrap="square" rtlCol="0">
            <a:spAutoFit/>
          </a:bodyPr>
          <a:lstStyle/>
          <a:p>
            <a:pPr>
              <a:buClr>
                <a:srgbClr val="CCA20A"/>
              </a:buClr>
            </a:pPr>
            <a:r>
              <a:rPr lang="en-US" sz="1600" b="1" dirty="0">
                <a:solidFill>
                  <a:prstClr val="black"/>
                </a:solidFill>
                <a:latin typeface="Arial" panose="020B0604020202020204" pitchFamily="34" charset="0"/>
                <a:cs typeface="Arial" panose="020B0604020202020204" pitchFamily="34" charset="0"/>
              </a:rPr>
              <a:t>I.E. PsychPartners </a:t>
            </a:r>
            <a:r>
              <a:rPr lang="en-US" sz="1600" b="1" dirty="0" smtClean="0">
                <a:solidFill>
                  <a:prstClr val="black"/>
                </a:solidFill>
                <a:latin typeface="Arial" panose="020B0604020202020204" pitchFamily="34" charset="0"/>
                <a:cs typeface="Arial" panose="020B0604020202020204" pitchFamily="34" charset="0"/>
              </a:rPr>
              <a:t>will:</a:t>
            </a:r>
            <a:endParaRPr lang="en-US" sz="1600" dirty="0" smtClean="0">
              <a:latin typeface="Arial" panose="020B0604020202020204" pitchFamily="34" charset="0"/>
              <a:cs typeface="Arial" panose="020B0604020202020204" pitchFamily="34" charset="0"/>
            </a:endParaRPr>
          </a:p>
          <a:p>
            <a:pPr marL="800100" lvl="1" indent="-342900">
              <a:buClr>
                <a:srgbClr val="F4C414"/>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Introduce consultative collaborative resources to the treating physician in the ED, that will assist in developing tools such as:</a:t>
            </a:r>
          </a:p>
          <a:p>
            <a:pPr marL="1257300" lvl="2" indent="-342900">
              <a:buClr>
                <a:srgbClr val="F4C414"/>
              </a:buClr>
              <a:buFont typeface="Arial" panose="020B0604020202020204" pitchFamily="34" charset="0"/>
              <a:buChar char="•"/>
            </a:pPr>
            <a:r>
              <a:rPr lang="en-US" sz="1600" dirty="0" smtClean="0">
                <a:latin typeface="Arial" panose="020B0604020202020204" pitchFamily="34" charset="0"/>
                <a:cs typeface="Arial" panose="020B0604020202020204" pitchFamily="34" charset="0"/>
              </a:rPr>
              <a:t>Standardized psychiatric workflow.</a:t>
            </a:r>
          </a:p>
          <a:p>
            <a:pPr marL="1257300" lvl="2" indent="-342900">
              <a:buClr>
                <a:srgbClr val="F4C414"/>
              </a:buClr>
              <a:buFont typeface="Arial" panose="020B0604020202020204" pitchFamily="34" charset="0"/>
              <a:buChar char="•"/>
            </a:pPr>
            <a:r>
              <a:rPr lang="en-US" sz="1600" dirty="0" smtClean="0">
                <a:latin typeface="Arial" panose="020B0604020202020204" pitchFamily="34" charset="0"/>
                <a:cs typeface="Arial" panose="020B0604020202020204" pitchFamily="34" charset="0"/>
              </a:rPr>
              <a:t>Pre-defined templates containing sets of recommended treatment options “Order Sets.”</a:t>
            </a:r>
          </a:p>
          <a:p>
            <a:pPr lvl="2">
              <a:buClr>
                <a:srgbClr val="F4C414"/>
              </a:buClr>
            </a:pPr>
            <a:endParaRPr lang="en-US" sz="1600" dirty="0" smtClean="0">
              <a:latin typeface="Arial" panose="020B0604020202020204" pitchFamily="34" charset="0"/>
              <a:cs typeface="Arial" panose="020B0604020202020204" pitchFamily="34" charset="0"/>
            </a:endParaRPr>
          </a:p>
          <a:p>
            <a:pPr marL="800100" lvl="1" indent="-342900">
              <a:buClr>
                <a:srgbClr val="F4C414"/>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Develop a regional training model that will allow the region to share best practices, increase awareness of behavioral health services within the region, and provide behavioral health trainings aimed at decreasing stigma and discrimination.</a:t>
            </a:r>
          </a:p>
          <a:p>
            <a:pPr>
              <a:buClr>
                <a:srgbClr val="CCA20A"/>
              </a:buClr>
            </a:pPr>
            <a:endParaRPr lang="en-US" sz="1600" dirty="0">
              <a:latin typeface="Arial" panose="020B0604020202020204" pitchFamily="34" charset="0"/>
              <a:cs typeface="Arial" panose="020B0604020202020204" pitchFamily="34" charset="0"/>
            </a:endParaRPr>
          </a:p>
          <a:p>
            <a:pPr marL="800100" lvl="1" indent="-342900">
              <a:buClr>
                <a:srgbClr val="F4C414"/>
              </a:buClr>
              <a:buFont typeface="Wingdings" panose="05000000000000000000" pitchFamily="2" charset="2"/>
              <a:buChar char="§"/>
            </a:pPr>
            <a:r>
              <a:rPr lang="en-US" sz="1600" dirty="0">
                <a:latin typeface="Arial" panose="020B0604020202020204" pitchFamily="34" charset="0"/>
                <a:cs typeface="Arial" panose="020B0604020202020204" pitchFamily="34" charset="0"/>
              </a:rPr>
              <a:t>Embed a Behavioral Health </a:t>
            </a:r>
            <a:r>
              <a:rPr lang="en-US" sz="1600" dirty="0" smtClean="0">
                <a:latin typeface="Arial" panose="020B0604020202020204" pitchFamily="34" charset="0"/>
                <a:cs typeface="Arial" panose="020B0604020202020204" pitchFamily="34" charset="0"/>
              </a:rPr>
              <a:t>Nurse/Professional </a:t>
            </a:r>
            <a:r>
              <a:rPr lang="en-US" sz="1600" dirty="0">
                <a:latin typeface="Arial" panose="020B0604020202020204" pitchFamily="34" charset="0"/>
                <a:cs typeface="Arial" panose="020B0604020202020204" pitchFamily="34" charset="0"/>
              </a:rPr>
              <a:t>to support medical decision making in the ED.</a:t>
            </a:r>
          </a:p>
          <a:p>
            <a:pPr marL="742950" lvl="1" indent="-285750">
              <a:buClr>
                <a:srgbClr val="F4C414"/>
              </a:buClr>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800100" lvl="1" indent="-342900">
              <a:buClr>
                <a:srgbClr val="F4C414"/>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Provide </a:t>
            </a:r>
            <a:r>
              <a:rPr lang="en-US" sz="1600" dirty="0">
                <a:latin typeface="Arial" panose="020B0604020202020204" pitchFamily="34" charset="0"/>
                <a:cs typeface="Arial" panose="020B0604020202020204" pitchFamily="34" charset="0"/>
              </a:rPr>
              <a:t>access to patient medical history, to inform medical decisions and </a:t>
            </a:r>
            <a:r>
              <a:rPr lang="en-US" sz="1600" dirty="0" smtClean="0">
                <a:latin typeface="Arial" panose="020B0604020202020204" pitchFamily="34" charset="0"/>
                <a:cs typeface="Arial" panose="020B0604020202020204" pitchFamily="34" charset="0"/>
              </a:rPr>
              <a:t>aftercare of </a:t>
            </a:r>
            <a:r>
              <a:rPr lang="en-US" sz="1600" dirty="0">
                <a:latin typeface="Arial" panose="020B0604020202020204" pitchFamily="34" charset="0"/>
                <a:cs typeface="Arial" panose="020B0604020202020204" pitchFamily="34" charset="0"/>
              </a:rPr>
              <a:t>patient.</a:t>
            </a:r>
          </a:p>
          <a:p>
            <a:pPr marL="742950" lvl="1" indent="-285750">
              <a:buClr>
                <a:srgbClr val="F4C414"/>
              </a:buClr>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800100" lvl="1" indent="-342900">
              <a:buClr>
                <a:srgbClr val="F4C414"/>
              </a:buClr>
              <a:buFont typeface="Wingdings" panose="05000000000000000000" pitchFamily="2" charset="2"/>
              <a:buChar char="§"/>
            </a:pPr>
            <a:r>
              <a:rPr lang="en-US" sz="1600" dirty="0">
                <a:latin typeface="Arial" panose="020B0604020202020204" pitchFamily="34" charset="0"/>
                <a:cs typeface="Arial" panose="020B0604020202020204" pitchFamily="34" charset="0"/>
              </a:rPr>
              <a:t>Use videoconferencing (telehealth technology) to improve interconnectivity and assist in alleviating region’s psychiatric workforce </a:t>
            </a:r>
            <a:r>
              <a:rPr lang="en-US" sz="1600" dirty="0" smtClean="0">
                <a:latin typeface="Arial" panose="020B0604020202020204" pitchFamily="34" charset="0"/>
                <a:cs typeface="Arial" panose="020B0604020202020204" pitchFamily="34" charset="0"/>
              </a:rPr>
              <a:t>shortage.</a:t>
            </a:r>
            <a:endParaRPr lang="en-US" sz="1600" dirty="0">
              <a:latin typeface="Arial" panose="020B0604020202020204" pitchFamily="34" charset="0"/>
              <a:cs typeface="Arial" panose="020B0604020202020204" pitchFamily="34" charset="0"/>
            </a:endParaRPr>
          </a:p>
          <a:p>
            <a:pPr lvl="1">
              <a:buClr>
                <a:srgbClr val="F4C414"/>
              </a:buClr>
            </a:pPr>
            <a:endParaRPr lang="en-US" sz="1200" dirty="0" smtClean="0">
              <a:latin typeface="Arial" panose="020B0604020202020204" pitchFamily="34" charset="0"/>
              <a:cs typeface="Arial" panose="020B0604020202020204" pitchFamily="34" charset="0"/>
            </a:endParaRPr>
          </a:p>
        </p:txBody>
      </p:sp>
      <p:grpSp>
        <p:nvGrpSpPr>
          <p:cNvPr id="10" name="Group 9"/>
          <p:cNvGrpSpPr/>
          <p:nvPr/>
        </p:nvGrpSpPr>
        <p:grpSpPr>
          <a:xfrm>
            <a:off x="-5511" y="6041834"/>
            <a:ext cx="9153527" cy="838200"/>
            <a:chOff x="-5511" y="6041834"/>
            <a:chExt cx="9153527" cy="838200"/>
          </a:xfrm>
        </p:grpSpPr>
        <p:grpSp>
          <p:nvGrpSpPr>
            <p:cNvPr id="11" name="Group 10"/>
            <p:cNvGrpSpPr/>
            <p:nvPr/>
          </p:nvGrpSpPr>
          <p:grpSpPr>
            <a:xfrm>
              <a:off x="-5511" y="6041834"/>
              <a:ext cx="9153527" cy="838200"/>
              <a:chOff x="-9527" y="5410199"/>
              <a:chExt cx="9153527" cy="518767"/>
            </a:xfrm>
          </p:grpSpPr>
          <p:sp>
            <p:nvSpPr>
              <p:cNvPr id="17" name="Rectangle 16"/>
              <p:cNvSpPr/>
              <p:nvPr/>
            </p:nvSpPr>
            <p:spPr>
              <a:xfrm rot="10800000" flipV="1">
                <a:off x="7229474" y="5414617"/>
                <a:ext cx="1914526" cy="514349"/>
              </a:xfrm>
              <a:prstGeom prst="rect">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16200000">
                <a:off x="6715127" y="5414614"/>
                <a:ext cx="514349" cy="514349"/>
              </a:xfrm>
              <a:prstGeom prst="rtTriangle">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flipV="1">
                <a:off x="-9527" y="5410199"/>
                <a:ext cx="6655769" cy="514349"/>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Triangle 19"/>
              <p:cNvSpPr/>
              <p:nvPr/>
            </p:nvSpPr>
            <p:spPr>
              <a:xfrm rot="5400000">
                <a:off x="6646242" y="5410203"/>
                <a:ext cx="514349" cy="514349"/>
              </a:xfrm>
              <a:prstGeom prst="rtTriangle">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p:cNvGrpSpPr/>
            <p:nvPr/>
          </p:nvGrpSpPr>
          <p:grpSpPr>
            <a:xfrm>
              <a:off x="342900" y="6186775"/>
              <a:ext cx="2979474" cy="561974"/>
              <a:chOff x="342900" y="6031212"/>
              <a:chExt cx="2979474" cy="561974"/>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 y="6031212"/>
                <a:ext cx="1090537" cy="561974"/>
              </a:xfrm>
              <a:prstGeom prst="rect">
                <a:avLst/>
              </a:prstGeom>
            </p:spPr>
          </p:pic>
          <p:cxnSp>
            <p:nvCxnSpPr>
              <p:cNvPr id="15" name="Straight Connector 14"/>
              <p:cNvCxnSpPr/>
              <p:nvPr/>
            </p:nvCxnSpPr>
            <p:spPr>
              <a:xfrm>
                <a:off x="1676400" y="6116196"/>
                <a:ext cx="0" cy="381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44094" y="6163302"/>
                <a:ext cx="1478280" cy="276999"/>
              </a:xfrm>
              <a:prstGeom prst="rect">
                <a:avLst/>
              </a:prstGeom>
              <a:noFill/>
            </p:spPr>
            <p:txBody>
              <a:bodyPr wrap="square" rtlCol="0">
                <a:spAutoFit/>
              </a:bodyPr>
              <a:lstStyle/>
              <a:p>
                <a:r>
                  <a:rPr lang="en-US" sz="1200" dirty="0" smtClean="0">
                    <a:solidFill>
                      <a:schemeClr val="bg1"/>
                    </a:solidFill>
                    <a:latin typeface="Times New Roman" panose="02020603050405020304" pitchFamily="18" charset="0"/>
                    <a:cs typeface="Times New Roman" panose="02020603050405020304" pitchFamily="18" charset="0"/>
                  </a:rPr>
                  <a:t>Behavioral Health</a:t>
                </a:r>
              </a:p>
            </p:txBody>
          </p:sp>
        </p:grpSp>
        <p:sp>
          <p:nvSpPr>
            <p:cNvPr id="13" name="TextBox 12"/>
            <p:cNvSpPr txBox="1"/>
            <p:nvPr/>
          </p:nvSpPr>
          <p:spPr>
            <a:xfrm>
              <a:off x="7084765" y="6341008"/>
              <a:ext cx="2057399" cy="292388"/>
            </a:xfrm>
            <a:prstGeom prst="rect">
              <a:avLst/>
            </a:prstGeom>
            <a:noFill/>
          </p:spPr>
          <p:txBody>
            <a:bodyPr wrap="square" rtlCol="0">
              <a:spAutoFit/>
            </a:bodyPr>
            <a:lstStyle/>
            <a:p>
              <a:pPr algn="ctr"/>
              <a:r>
                <a:rPr lang="en-US" sz="1300" b="1" i="1" dirty="0" smtClean="0">
                  <a:solidFill>
                    <a:schemeClr val="bg1"/>
                  </a:solidFill>
                  <a:latin typeface="Arial Narrow" panose="020B0606020202030204" pitchFamily="34" charset="0"/>
                </a:rPr>
                <a:t>www.SBCounty.gov</a:t>
              </a:r>
              <a:endParaRPr lang="en-US" sz="1300" b="1" i="1" dirty="0">
                <a:solidFill>
                  <a:schemeClr val="bg1"/>
                </a:solidFill>
                <a:latin typeface="Arial Narrow" panose="020B0606020202030204" pitchFamily="34" charset="0"/>
              </a:endParaRPr>
            </a:p>
          </p:txBody>
        </p:sp>
      </p:grpSp>
      <p:sp>
        <p:nvSpPr>
          <p:cNvPr id="2" name="Slide Number Placeholder 1"/>
          <p:cNvSpPr>
            <a:spLocks noGrp="1"/>
          </p:cNvSpPr>
          <p:nvPr>
            <p:ph type="sldNum" sz="quarter" idx="12"/>
          </p:nvPr>
        </p:nvSpPr>
        <p:spPr>
          <a:xfrm>
            <a:off x="7924800" y="400049"/>
            <a:ext cx="1066800" cy="365125"/>
          </a:xfrm>
        </p:spPr>
        <p:txBody>
          <a:bodyPr/>
          <a:lstStyle/>
          <a:p>
            <a:r>
              <a:rPr lang="en-US" dirty="0" smtClean="0">
                <a:solidFill>
                  <a:schemeClr val="bg1"/>
                </a:solidFill>
                <a:latin typeface="Arial" panose="020B0604020202020204" pitchFamily="34" charset="0"/>
                <a:cs typeface="Arial" panose="020B0604020202020204" pitchFamily="34" charset="0"/>
              </a:rPr>
              <a:t>Page </a:t>
            </a:r>
            <a:fld id="{7D2A9A1A-67AD-4575-BECD-A721609EF19D}" type="slidenum">
              <a:rPr lang="en-US" smtClean="0">
                <a:solidFill>
                  <a:schemeClr val="bg1"/>
                </a:solidFill>
                <a:latin typeface="Arial" panose="020B0604020202020204" pitchFamily="34" charset="0"/>
                <a:cs typeface="Arial" panose="020B0604020202020204" pitchFamily="34" charset="0"/>
              </a:rPr>
              <a:t>6</a:t>
            </a:fld>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4534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780" y="531904"/>
            <a:ext cx="7428039" cy="5739848"/>
          </a:xfrm>
          <a:prstGeom prst="rect">
            <a:avLst/>
          </a:prstGeom>
        </p:spPr>
      </p:pic>
      <p:grpSp>
        <p:nvGrpSpPr>
          <p:cNvPr id="4" name="Group 3"/>
          <p:cNvGrpSpPr/>
          <p:nvPr/>
        </p:nvGrpSpPr>
        <p:grpSpPr>
          <a:xfrm>
            <a:off x="-1" y="0"/>
            <a:ext cx="9153526" cy="877824"/>
            <a:chOff x="-1" y="-1"/>
            <a:chExt cx="9153526" cy="874395"/>
          </a:xfrm>
        </p:grpSpPr>
        <p:sp>
          <p:nvSpPr>
            <p:cNvPr id="5" name="Rectangle 4"/>
            <p:cNvSpPr/>
            <p:nvPr/>
          </p:nvSpPr>
          <p:spPr>
            <a:xfrm>
              <a:off x="0" y="723900"/>
              <a:ext cx="9153525" cy="150494"/>
            </a:xfrm>
            <a:prstGeom prst="rect">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flipV="1">
              <a:off x="-1" y="-1"/>
              <a:ext cx="9153525" cy="723901"/>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p:nvSpPr>
          <p:spPr>
            <a:xfrm>
              <a:off x="347382" y="109793"/>
              <a:ext cx="7577417" cy="459862"/>
            </a:xfrm>
            <a:prstGeom prst="rect">
              <a:avLst/>
            </a:prstGeom>
            <a:noFill/>
          </p:spPr>
          <p:txBody>
            <a:bodyPr wrap="square" rtlCol="0">
              <a:spAutoFit/>
            </a:bodyPr>
            <a:lstStyle/>
            <a:p>
              <a:r>
                <a:rPr lang="en-US" sz="2400" dirty="0" smtClean="0">
                  <a:solidFill>
                    <a:prstClr val="white"/>
                  </a:solidFill>
                  <a:latin typeface="Arial Black" panose="020B0A04020102020204" pitchFamily="34" charset="0"/>
                </a:rPr>
                <a:t>I.E. PsychPartners: Project Flow</a:t>
              </a:r>
              <a:endParaRPr lang="en-US" sz="2400" dirty="0">
                <a:solidFill>
                  <a:prstClr val="white"/>
                </a:solidFill>
                <a:latin typeface="Arial Black" panose="020B0A04020102020204" pitchFamily="34" charset="0"/>
              </a:endParaRPr>
            </a:p>
          </p:txBody>
        </p:sp>
      </p:grpSp>
      <p:grpSp>
        <p:nvGrpSpPr>
          <p:cNvPr id="10" name="Group 9"/>
          <p:cNvGrpSpPr/>
          <p:nvPr/>
        </p:nvGrpSpPr>
        <p:grpSpPr>
          <a:xfrm>
            <a:off x="-5511" y="6041834"/>
            <a:ext cx="9153527" cy="838200"/>
            <a:chOff x="-5511" y="6041834"/>
            <a:chExt cx="9153527" cy="838200"/>
          </a:xfrm>
        </p:grpSpPr>
        <p:grpSp>
          <p:nvGrpSpPr>
            <p:cNvPr id="11" name="Group 10"/>
            <p:cNvGrpSpPr/>
            <p:nvPr/>
          </p:nvGrpSpPr>
          <p:grpSpPr>
            <a:xfrm>
              <a:off x="-5511" y="6041834"/>
              <a:ext cx="9153527" cy="838200"/>
              <a:chOff x="-9527" y="5410199"/>
              <a:chExt cx="9153527" cy="518767"/>
            </a:xfrm>
          </p:grpSpPr>
          <p:sp>
            <p:nvSpPr>
              <p:cNvPr id="17" name="Rectangle 16"/>
              <p:cNvSpPr/>
              <p:nvPr/>
            </p:nvSpPr>
            <p:spPr>
              <a:xfrm rot="10800000" flipV="1">
                <a:off x="7229474" y="5414617"/>
                <a:ext cx="1914526" cy="514349"/>
              </a:xfrm>
              <a:prstGeom prst="rect">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Right Triangle 17"/>
              <p:cNvSpPr/>
              <p:nvPr/>
            </p:nvSpPr>
            <p:spPr>
              <a:xfrm rot="16200000">
                <a:off x="6715127" y="5414614"/>
                <a:ext cx="514349" cy="514349"/>
              </a:xfrm>
              <a:prstGeom prst="rtTriangle">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flipV="1">
                <a:off x="-9527" y="5410199"/>
                <a:ext cx="6655769" cy="514349"/>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ight Triangle 19"/>
              <p:cNvSpPr/>
              <p:nvPr/>
            </p:nvSpPr>
            <p:spPr>
              <a:xfrm rot="5400000">
                <a:off x="6646242" y="5410203"/>
                <a:ext cx="514349" cy="514349"/>
              </a:xfrm>
              <a:prstGeom prst="rtTriangle">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2" name="Group 11"/>
            <p:cNvGrpSpPr/>
            <p:nvPr/>
          </p:nvGrpSpPr>
          <p:grpSpPr>
            <a:xfrm>
              <a:off x="342900" y="6186775"/>
              <a:ext cx="5224364" cy="561974"/>
              <a:chOff x="342900" y="6031212"/>
              <a:chExt cx="5224364" cy="561974"/>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 y="6031212"/>
                <a:ext cx="1090537" cy="561974"/>
              </a:xfrm>
              <a:prstGeom prst="rect">
                <a:avLst/>
              </a:prstGeom>
            </p:spPr>
          </p:pic>
          <p:cxnSp>
            <p:nvCxnSpPr>
              <p:cNvPr id="15" name="Straight Connector 14"/>
              <p:cNvCxnSpPr/>
              <p:nvPr/>
            </p:nvCxnSpPr>
            <p:spPr>
              <a:xfrm>
                <a:off x="1676400" y="6116196"/>
                <a:ext cx="0" cy="381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79184" y="6163302"/>
                <a:ext cx="3688080" cy="276999"/>
              </a:xfrm>
              <a:prstGeom prst="rect">
                <a:avLst/>
              </a:prstGeom>
              <a:noFill/>
            </p:spPr>
            <p:txBody>
              <a:bodyPr wrap="square" rtlCol="0">
                <a:spAutoFit/>
              </a:bodyPr>
              <a:lstStyle/>
              <a:p>
                <a:r>
                  <a:rPr lang="en-US" sz="1200" dirty="0">
                    <a:solidFill>
                      <a:prstClr val="white"/>
                    </a:solidFill>
                    <a:latin typeface="Times New Roman" panose="02020603050405020304" pitchFamily="18" charset="0"/>
                    <a:cs typeface="Times New Roman" panose="02020603050405020304" pitchFamily="18" charset="0"/>
                  </a:rPr>
                  <a:t>Behavioral Health</a:t>
                </a:r>
              </a:p>
            </p:txBody>
          </p:sp>
        </p:grpSp>
        <p:sp>
          <p:nvSpPr>
            <p:cNvPr id="13" name="TextBox 12"/>
            <p:cNvSpPr txBox="1"/>
            <p:nvPr/>
          </p:nvSpPr>
          <p:spPr>
            <a:xfrm>
              <a:off x="7084765" y="6341008"/>
              <a:ext cx="2057399" cy="292388"/>
            </a:xfrm>
            <a:prstGeom prst="rect">
              <a:avLst/>
            </a:prstGeom>
            <a:noFill/>
          </p:spPr>
          <p:txBody>
            <a:bodyPr wrap="square" rtlCol="0">
              <a:spAutoFit/>
            </a:bodyPr>
            <a:lstStyle/>
            <a:p>
              <a:pPr algn="ctr"/>
              <a:r>
                <a:rPr lang="en-US" sz="1300" b="1" i="1" dirty="0">
                  <a:solidFill>
                    <a:prstClr val="white"/>
                  </a:solidFill>
                  <a:latin typeface="Arial Narrow" panose="020B0606020202030204" pitchFamily="34" charset="0"/>
                </a:rPr>
                <a:t>www.SBCounty.gov</a:t>
              </a:r>
            </a:p>
          </p:txBody>
        </p:sp>
      </p:grpSp>
      <p:sp>
        <p:nvSpPr>
          <p:cNvPr id="2" name="Slide Number Placeholder 1"/>
          <p:cNvSpPr>
            <a:spLocks noGrp="1"/>
          </p:cNvSpPr>
          <p:nvPr>
            <p:ph type="sldNum" sz="quarter" idx="12"/>
          </p:nvPr>
        </p:nvSpPr>
        <p:spPr>
          <a:xfrm>
            <a:off x="7924800" y="400049"/>
            <a:ext cx="1066800" cy="365125"/>
          </a:xfrm>
        </p:spPr>
        <p:txBody>
          <a:bodyPr/>
          <a:lstStyle/>
          <a:p>
            <a:r>
              <a:rPr lang="en-US" dirty="0">
                <a:solidFill>
                  <a:prstClr val="white"/>
                </a:solidFill>
              </a:rPr>
              <a:t>Page </a:t>
            </a:r>
            <a:fld id="{7D2A9A1A-67AD-4575-BECD-A721609EF19D}" type="slidenum">
              <a:rPr lang="en-US" smtClean="0">
                <a:solidFill>
                  <a:prstClr val="white"/>
                </a:solidFill>
              </a:rPr>
              <a:pPr/>
              <a:t>7</a:t>
            </a:fld>
            <a:endParaRPr lang="en-US" dirty="0">
              <a:solidFill>
                <a:prstClr val="white"/>
              </a:solidFill>
            </a:endParaRPr>
          </a:p>
        </p:txBody>
      </p:sp>
      <p:sp>
        <p:nvSpPr>
          <p:cNvPr id="8" name="TextBox 7"/>
          <p:cNvSpPr txBox="1"/>
          <p:nvPr/>
        </p:nvSpPr>
        <p:spPr>
          <a:xfrm>
            <a:off x="381000" y="910115"/>
            <a:ext cx="8229600" cy="769441"/>
          </a:xfrm>
          <a:prstGeom prst="rect">
            <a:avLst/>
          </a:prstGeom>
          <a:noFill/>
        </p:spPr>
        <p:txBody>
          <a:bodyPr wrap="square" rtlCol="0">
            <a:spAutoFit/>
          </a:bodyPr>
          <a:lstStyle/>
          <a:p>
            <a:endParaRPr lang="en-US" sz="2400" b="1" dirty="0">
              <a:solidFill>
                <a:prstClr val="black"/>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solidFill>
                <a:prstClr val="black"/>
              </a:solidFill>
            </a:endParaRPr>
          </a:p>
        </p:txBody>
      </p:sp>
    </p:spTree>
    <p:extLst>
      <p:ext uri="{BB962C8B-B14F-4D97-AF65-F5344CB8AC3E}">
        <p14:creationId xmlns:p14="http://schemas.microsoft.com/office/powerpoint/2010/main" val="3902784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53526" cy="874394"/>
            <a:chOff x="-1" y="0"/>
            <a:chExt cx="9153526" cy="874394"/>
          </a:xfrm>
        </p:grpSpPr>
        <p:sp>
          <p:nvSpPr>
            <p:cNvPr id="5" name="Rectangle 4"/>
            <p:cNvSpPr/>
            <p:nvPr/>
          </p:nvSpPr>
          <p:spPr>
            <a:xfrm>
              <a:off x="0" y="723900"/>
              <a:ext cx="9153525" cy="150494"/>
            </a:xfrm>
            <a:prstGeom prst="rect">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flipV="1">
              <a:off x="-1" y="0"/>
              <a:ext cx="9153525" cy="762000"/>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p:nvSpPr>
          <p:spPr>
            <a:xfrm>
              <a:off x="342900" y="153410"/>
              <a:ext cx="7907987" cy="461665"/>
            </a:xfrm>
            <a:prstGeom prst="rect">
              <a:avLst/>
            </a:prstGeom>
            <a:noFill/>
          </p:spPr>
          <p:txBody>
            <a:bodyPr wrap="square" rtlCol="0">
              <a:spAutoFit/>
            </a:bodyPr>
            <a:lstStyle/>
            <a:p>
              <a:r>
                <a:rPr lang="en-US" sz="2400" dirty="0" smtClean="0">
                  <a:solidFill>
                    <a:prstClr val="white"/>
                  </a:solidFill>
                  <a:latin typeface="Arial Black" panose="020B0A04020102020204" pitchFamily="34" charset="0"/>
                </a:rPr>
                <a:t>I.E. PsychPartners Milestones</a:t>
              </a:r>
              <a:endParaRPr lang="en-US" sz="2400" b="1" dirty="0">
                <a:solidFill>
                  <a:prstClr val="white"/>
                </a:solidFill>
                <a:latin typeface="Arial Black" panose="020B0A04020102020204" pitchFamily="34" charset="0"/>
                <a:cs typeface="Arial" panose="020B0604020202020204" pitchFamily="34" charset="0"/>
              </a:endParaRPr>
            </a:p>
          </p:txBody>
        </p:sp>
      </p:grpSp>
      <p:sp>
        <p:nvSpPr>
          <p:cNvPr id="8" name="TextBox 7"/>
          <p:cNvSpPr txBox="1"/>
          <p:nvPr/>
        </p:nvSpPr>
        <p:spPr>
          <a:xfrm>
            <a:off x="342901" y="1068868"/>
            <a:ext cx="8453628" cy="4247317"/>
          </a:xfrm>
          <a:prstGeom prst="rect">
            <a:avLst/>
          </a:prstGeom>
          <a:noFill/>
        </p:spPr>
        <p:txBody>
          <a:bodyPr wrap="square" rtlCol="0">
            <a:spAutoFit/>
          </a:bodyPr>
          <a:lstStyle/>
          <a:p>
            <a:pPr marL="628650" lvl="1" indent="-171450">
              <a:spcAft>
                <a:spcPts val="600"/>
              </a:spcAft>
              <a:buClr>
                <a:srgbClr val="F4C414"/>
              </a:buClr>
              <a:buFont typeface="Wingdings" panose="05000000000000000000" pitchFamily="2" charset="2"/>
              <a:buChar char="§"/>
            </a:pPr>
            <a:r>
              <a:rPr lang="en-US" sz="2400" dirty="0" smtClean="0">
                <a:solidFill>
                  <a:prstClr val="black"/>
                </a:solidFill>
                <a:latin typeface="Arial" panose="020B0604020202020204" pitchFamily="34" charset="0"/>
                <a:cs typeface="Arial" panose="020B0604020202020204" pitchFamily="34" charset="0"/>
              </a:rPr>
              <a:t>Establishment and implementation of psychiatric </a:t>
            </a:r>
            <a:br>
              <a:rPr lang="en-US" sz="2400" dirty="0" smtClean="0">
                <a:solidFill>
                  <a:prstClr val="black"/>
                </a:solidFill>
                <a:latin typeface="Arial" panose="020B0604020202020204" pitchFamily="34" charset="0"/>
                <a:cs typeface="Arial" panose="020B0604020202020204" pitchFamily="34" charset="0"/>
              </a:rPr>
            </a:br>
            <a:r>
              <a:rPr lang="en-US" sz="2400" dirty="0" smtClean="0">
                <a:solidFill>
                  <a:prstClr val="black"/>
                </a:solidFill>
                <a:latin typeface="Arial" panose="020B0604020202020204" pitchFamily="34" charset="0"/>
                <a:cs typeface="Arial" panose="020B0604020202020204" pitchFamily="34" charset="0"/>
              </a:rPr>
              <a:t>workflows/order sets </a:t>
            </a:r>
          </a:p>
          <a:p>
            <a:pPr marL="628650" lvl="1" indent="-171450">
              <a:spcAft>
                <a:spcPts val="600"/>
              </a:spcAft>
              <a:buClr>
                <a:srgbClr val="F4C414"/>
              </a:buClr>
              <a:buFont typeface="Wingdings" panose="05000000000000000000" pitchFamily="2" charset="2"/>
              <a:buChar char="§"/>
            </a:pPr>
            <a:r>
              <a:rPr lang="en-US" sz="2400" dirty="0" smtClean="0">
                <a:solidFill>
                  <a:prstClr val="black"/>
                </a:solidFill>
                <a:latin typeface="Arial" panose="020B0604020202020204" pitchFamily="34" charset="0"/>
                <a:cs typeface="Arial" panose="020B0604020202020204" pitchFamily="34" charset="0"/>
              </a:rPr>
              <a:t>Hospital subcontracting established</a:t>
            </a:r>
          </a:p>
          <a:p>
            <a:pPr marL="628650" lvl="1" indent="-171450">
              <a:spcAft>
                <a:spcPts val="600"/>
              </a:spcAft>
              <a:buClr>
                <a:srgbClr val="F4C414"/>
              </a:buClr>
              <a:buFont typeface="Wingdings" panose="05000000000000000000" pitchFamily="2" charset="2"/>
              <a:buChar char="§"/>
            </a:pPr>
            <a:r>
              <a:rPr lang="en-US" sz="2400" dirty="0" smtClean="0">
                <a:solidFill>
                  <a:prstClr val="black"/>
                </a:solidFill>
                <a:latin typeface="Arial" panose="020B0604020202020204" pitchFamily="34" charset="0"/>
                <a:cs typeface="Arial" panose="020B0604020202020204" pitchFamily="34" charset="0"/>
              </a:rPr>
              <a:t>Hospital hiring of Behavioral Health nurses/professionals</a:t>
            </a:r>
          </a:p>
          <a:p>
            <a:pPr marL="628650" lvl="1" indent="-171450">
              <a:spcAft>
                <a:spcPts val="600"/>
              </a:spcAft>
              <a:buClr>
                <a:srgbClr val="F4C414"/>
              </a:buClr>
              <a:buFont typeface="Wingdings" panose="05000000000000000000" pitchFamily="2" charset="2"/>
              <a:buChar char="§"/>
            </a:pPr>
            <a:r>
              <a:rPr lang="en-US" sz="2400" dirty="0" smtClean="0">
                <a:solidFill>
                  <a:prstClr val="black"/>
                </a:solidFill>
                <a:latin typeface="Arial" panose="020B0604020202020204" pitchFamily="34" charset="0"/>
                <a:cs typeface="Arial" panose="020B0604020202020204" pitchFamily="34" charset="0"/>
              </a:rPr>
              <a:t>Contracting with psychiatric tele health provider</a:t>
            </a:r>
          </a:p>
          <a:p>
            <a:pPr marL="628650" lvl="1" indent="-171450">
              <a:spcAft>
                <a:spcPts val="600"/>
              </a:spcAft>
              <a:buClr>
                <a:srgbClr val="F4C414"/>
              </a:buClr>
              <a:buFont typeface="Wingdings" panose="05000000000000000000" pitchFamily="2" charset="2"/>
              <a:buChar char="§"/>
            </a:pPr>
            <a:r>
              <a:rPr lang="en-US" sz="2400" dirty="0" smtClean="0">
                <a:solidFill>
                  <a:prstClr val="black"/>
                </a:solidFill>
                <a:latin typeface="Arial" panose="020B0604020202020204" pitchFamily="34" charset="0"/>
                <a:cs typeface="Arial" panose="020B0604020202020204" pitchFamily="34" charset="0"/>
              </a:rPr>
              <a:t>Training curriculum established and implemented</a:t>
            </a:r>
          </a:p>
          <a:p>
            <a:pPr marL="628650" lvl="1" indent="-171450">
              <a:spcAft>
                <a:spcPts val="600"/>
              </a:spcAft>
              <a:buClr>
                <a:srgbClr val="F4C414"/>
              </a:buClr>
              <a:buFont typeface="Wingdings" panose="05000000000000000000" pitchFamily="2" charset="2"/>
              <a:buChar char="§"/>
            </a:pPr>
            <a:r>
              <a:rPr lang="en-US" sz="2400" dirty="0" smtClean="0">
                <a:solidFill>
                  <a:prstClr val="black"/>
                </a:solidFill>
                <a:latin typeface="Arial" panose="020B0604020202020204" pitchFamily="34" charset="0"/>
                <a:cs typeface="Arial" panose="020B0604020202020204" pitchFamily="34" charset="0"/>
              </a:rPr>
              <a:t>Establishment of public/private/non-profit data collection business agreements with appropriate consents</a:t>
            </a:r>
          </a:p>
          <a:p>
            <a:pPr lvl="1">
              <a:buClr>
                <a:srgbClr val="F4C414"/>
              </a:buClr>
            </a:pPr>
            <a:endParaRPr lang="en-US" sz="2400" dirty="0" smtClean="0">
              <a:solidFill>
                <a:prstClr val="black"/>
              </a:solidFill>
              <a:latin typeface="Arial" panose="020B0604020202020204" pitchFamily="34" charset="0"/>
              <a:cs typeface="Arial" panose="020B0604020202020204" pitchFamily="34" charset="0"/>
            </a:endParaRPr>
          </a:p>
        </p:txBody>
      </p:sp>
      <p:grpSp>
        <p:nvGrpSpPr>
          <p:cNvPr id="10" name="Group 9"/>
          <p:cNvGrpSpPr/>
          <p:nvPr/>
        </p:nvGrpSpPr>
        <p:grpSpPr>
          <a:xfrm>
            <a:off x="-5511" y="6041834"/>
            <a:ext cx="9153527" cy="838200"/>
            <a:chOff x="-5511" y="6041834"/>
            <a:chExt cx="9153527" cy="838200"/>
          </a:xfrm>
        </p:grpSpPr>
        <p:grpSp>
          <p:nvGrpSpPr>
            <p:cNvPr id="11" name="Group 10"/>
            <p:cNvGrpSpPr/>
            <p:nvPr/>
          </p:nvGrpSpPr>
          <p:grpSpPr>
            <a:xfrm>
              <a:off x="-5511" y="6041834"/>
              <a:ext cx="9153527" cy="838200"/>
              <a:chOff x="-9527" y="5410199"/>
              <a:chExt cx="9153527" cy="518767"/>
            </a:xfrm>
          </p:grpSpPr>
          <p:sp>
            <p:nvSpPr>
              <p:cNvPr id="17" name="Rectangle 16"/>
              <p:cNvSpPr/>
              <p:nvPr/>
            </p:nvSpPr>
            <p:spPr>
              <a:xfrm rot="10800000" flipV="1">
                <a:off x="7229474" y="5414617"/>
                <a:ext cx="1914526" cy="514349"/>
              </a:xfrm>
              <a:prstGeom prst="rect">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Right Triangle 17"/>
              <p:cNvSpPr/>
              <p:nvPr/>
            </p:nvSpPr>
            <p:spPr>
              <a:xfrm rot="16200000">
                <a:off x="6715127" y="5414614"/>
                <a:ext cx="514349" cy="514349"/>
              </a:xfrm>
              <a:prstGeom prst="rtTriangle">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flipV="1">
                <a:off x="-9527" y="5410199"/>
                <a:ext cx="6655769" cy="514349"/>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ight Triangle 19"/>
              <p:cNvSpPr/>
              <p:nvPr/>
            </p:nvSpPr>
            <p:spPr>
              <a:xfrm rot="5400000">
                <a:off x="6646242" y="5410203"/>
                <a:ext cx="514349" cy="514349"/>
              </a:xfrm>
              <a:prstGeom prst="rtTriangle">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2" name="Group 11"/>
            <p:cNvGrpSpPr/>
            <p:nvPr/>
          </p:nvGrpSpPr>
          <p:grpSpPr>
            <a:xfrm>
              <a:off x="342900" y="6186775"/>
              <a:ext cx="2979474" cy="561974"/>
              <a:chOff x="342900" y="6031212"/>
              <a:chExt cx="2979474" cy="561974"/>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 y="6031212"/>
                <a:ext cx="1090537" cy="561974"/>
              </a:xfrm>
              <a:prstGeom prst="rect">
                <a:avLst/>
              </a:prstGeom>
            </p:spPr>
          </p:pic>
          <p:cxnSp>
            <p:nvCxnSpPr>
              <p:cNvPr id="15" name="Straight Connector 14"/>
              <p:cNvCxnSpPr/>
              <p:nvPr/>
            </p:nvCxnSpPr>
            <p:spPr>
              <a:xfrm>
                <a:off x="1676400" y="6116196"/>
                <a:ext cx="0" cy="381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44094" y="6163302"/>
                <a:ext cx="1478280" cy="276999"/>
              </a:xfrm>
              <a:prstGeom prst="rect">
                <a:avLst/>
              </a:prstGeom>
              <a:noFill/>
            </p:spPr>
            <p:txBody>
              <a:bodyPr wrap="square" rtlCol="0">
                <a:spAutoFit/>
              </a:bodyPr>
              <a:lstStyle/>
              <a:p>
                <a:r>
                  <a:rPr lang="en-US" sz="1200" dirty="0" smtClean="0">
                    <a:solidFill>
                      <a:prstClr val="white"/>
                    </a:solidFill>
                    <a:latin typeface="Times New Roman" panose="02020603050405020304" pitchFamily="18" charset="0"/>
                    <a:cs typeface="Times New Roman" panose="02020603050405020304" pitchFamily="18" charset="0"/>
                  </a:rPr>
                  <a:t>Behavioral Health</a:t>
                </a:r>
              </a:p>
            </p:txBody>
          </p:sp>
        </p:grpSp>
        <p:sp>
          <p:nvSpPr>
            <p:cNvPr id="13" name="TextBox 12"/>
            <p:cNvSpPr txBox="1"/>
            <p:nvPr/>
          </p:nvSpPr>
          <p:spPr>
            <a:xfrm>
              <a:off x="7084765" y="6341008"/>
              <a:ext cx="2057399" cy="292388"/>
            </a:xfrm>
            <a:prstGeom prst="rect">
              <a:avLst/>
            </a:prstGeom>
            <a:noFill/>
          </p:spPr>
          <p:txBody>
            <a:bodyPr wrap="square" rtlCol="0">
              <a:spAutoFit/>
            </a:bodyPr>
            <a:lstStyle/>
            <a:p>
              <a:pPr algn="ctr"/>
              <a:r>
                <a:rPr lang="en-US" sz="1300" b="1" i="1" dirty="0" smtClean="0">
                  <a:solidFill>
                    <a:prstClr val="white"/>
                  </a:solidFill>
                  <a:latin typeface="Arial Narrow" panose="020B0606020202030204" pitchFamily="34" charset="0"/>
                </a:rPr>
                <a:t>www.SBCounty.gov</a:t>
              </a:r>
              <a:endParaRPr lang="en-US" sz="1300" b="1" i="1" dirty="0">
                <a:solidFill>
                  <a:prstClr val="white"/>
                </a:solidFill>
                <a:latin typeface="Arial Narrow" panose="020B0606020202030204" pitchFamily="34" charset="0"/>
              </a:endParaRPr>
            </a:p>
          </p:txBody>
        </p:sp>
      </p:grpSp>
      <p:sp>
        <p:nvSpPr>
          <p:cNvPr id="2" name="Slide Number Placeholder 1"/>
          <p:cNvSpPr>
            <a:spLocks noGrp="1"/>
          </p:cNvSpPr>
          <p:nvPr>
            <p:ph type="sldNum" sz="quarter" idx="12"/>
          </p:nvPr>
        </p:nvSpPr>
        <p:spPr>
          <a:xfrm>
            <a:off x="7924800" y="400049"/>
            <a:ext cx="1066800" cy="365125"/>
          </a:xfrm>
        </p:spPr>
        <p:txBody>
          <a:bodyPr/>
          <a:lstStyle/>
          <a:p>
            <a:r>
              <a:rPr lang="en-US" dirty="0" smtClean="0">
                <a:solidFill>
                  <a:prstClr val="white"/>
                </a:solidFill>
              </a:rPr>
              <a:t>Page </a:t>
            </a:r>
            <a:fld id="{7D2A9A1A-67AD-4575-BECD-A721609EF19D}" type="slidenum">
              <a:rPr lang="en-US" smtClean="0">
                <a:solidFill>
                  <a:prstClr val="white"/>
                </a:solidFill>
              </a:rPr>
              <a:pPr/>
              <a:t>8</a:t>
            </a:fld>
            <a:endParaRPr lang="en-US" dirty="0">
              <a:solidFill>
                <a:prstClr val="white"/>
              </a:solidFill>
            </a:endParaRPr>
          </a:p>
        </p:txBody>
      </p:sp>
    </p:spTree>
    <p:extLst>
      <p:ext uri="{BB962C8B-B14F-4D97-AF65-F5344CB8AC3E}">
        <p14:creationId xmlns:p14="http://schemas.microsoft.com/office/powerpoint/2010/main" val="3155502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53526" cy="874394"/>
            <a:chOff x="-1" y="0"/>
            <a:chExt cx="9153526" cy="874394"/>
          </a:xfrm>
        </p:grpSpPr>
        <p:sp>
          <p:nvSpPr>
            <p:cNvPr id="5" name="Rectangle 4"/>
            <p:cNvSpPr/>
            <p:nvPr/>
          </p:nvSpPr>
          <p:spPr>
            <a:xfrm>
              <a:off x="0" y="723900"/>
              <a:ext cx="9153525" cy="150494"/>
            </a:xfrm>
            <a:prstGeom prst="rect">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1" y="0"/>
              <a:ext cx="9153525" cy="762000"/>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42900" y="153410"/>
              <a:ext cx="7907987" cy="461665"/>
            </a:xfrm>
            <a:prstGeom prst="rect">
              <a:avLst/>
            </a:prstGeom>
            <a:noFill/>
          </p:spPr>
          <p:txBody>
            <a:bodyPr wrap="square" rtlCol="0">
              <a:spAutoFit/>
            </a:bodyPr>
            <a:lstStyle/>
            <a:p>
              <a:r>
                <a:rPr lang="en-US" sz="2400" dirty="0" smtClean="0">
                  <a:solidFill>
                    <a:prstClr val="white"/>
                  </a:solidFill>
                  <a:latin typeface="Arial Black" panose="020B0A04020102020204" pitchFamily="34" charset="0"/>
                </a:rPr>
                <a:t>Evaluation Components</a:t>
              </a:r>
              <a:endParaRPr lang="en-US" sz="2400" b="1" dirty="0">
                <a:solidFill>
                  <a:schemeClr val="bg1"/>
                </a:solidFill>
                <a:latin typeface="Arial Black" panose="020B0A04020102020204" pitchFamily="34" charset="0"/>
                <a:cs typeface="Arial" panose="020B0604020202020204" pitchFamily="34" charset="0"/>
              </a:endParaRPr>
            </a:p>
          </p:txBody>
        </p:sp>
      </p:grpSp>
      <p:grpSp>
        <p:nvGrpSpPr>
          <p:cNvPr id="10" name="Group 9"/>
          <p:cNvGrpSpPr/>
          <p:nvPr/>
        </p:nvGrpSpPr>
        <p:grpSpPr>
          <a:xfrm>
            <a:off x="-5511" y="6041834"/>
            <a:ext cx="9153527" cy="838200"/>
            <a:chOff x="-5511" y="6041834"/>
            <a:chExt cx="9153527" cy="838200"/>
          </a:xfrm>
        </p:grpSpPr>
        <p:grpSp>
          <p:nvGrpSpPr>
            <p:cNvPr id="11" name="Group 10"/>
            <p:cNvGrpSpPr/>
            <p:nvPr/>
          </p:nvGrpSpPr>
          <p:grpSpPr>
            <a:xfrm>
              <a:off x="-5511" y="6041834"/>
              <a:ext cx="9153527" cy="838200"/>
              <a:chOff x="-9527" y="5410199"/>
              <a:chExt cx="9153527" cy="518767"/>
            </a:xfrm>
          </p:grpSpPr>
          <p:sp>
            <p:nvSpPr>
              <p:cNvPr id="17" name="Rectangle 16"/>
              <p:cNvSpPr/>
              <p:nvPr/>
            </p:nvSpPr>
            <p:spPr>
              <a:xfrm rot="10800000" flipV="1">
                <a:off x="7229474" y="5414617"/>
                <a:ext cx="1914526" cy="514349"/>
              </a:xfrm>
              <a:prstGeom prst="rect">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16200000">
                <a:off x="6715127" y="5414614"/>
                <a:ext cx="514349" cy="514349"/>
              </a:xfrm>
              <a:prstGeom prst="rtTriangle">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flipV="1">
                <a:off x="-9527" y="5410199"/>
                <a:ext cx="6655769" cy="514349"/>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Triangle 19"/>
              <p:cNvSpPr/>
              <p:nvPr/>
            </p:nvSpPr>
            <p:spPr>
              <a:xfrm rot="5400000">
                <a:off x="6646242" y="5410203"/>
                <a:ext cx="514349" cy="514349"/>
              </a:xfrm>
              <a:prstGeom prst="rtTriangle">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p:cNvGrpSpPr/>
            <p:nvPr/>
          </p:nvGrpSpPr>
          <p:grpSpPr>
            <a:xfrm>
              <a:off x="342900" y="6186775"/>
              <a:ext cx="2979473" cy="561974"/>
              <a:chOff x="342900" y="6031212"/>
              <a:chExt cx="2979473" cy="561974"/>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 y="6031212"/>
                <a:ext cx="1090537" cy="561974"/>
              </a:xfrm>
              <a:prstGeom prst="rect">
                <a:avLst/>
              </a:prstGeom>
            </p:spPr>
          </p:pic>
          <p:cxnSp>
            <p:nvCxnSpPr>
              <p:cNvPr id="15" name="Straight Connector 14"/>
              <p:cNvCxnSpPr/>
              <p:nvPr/>
            </p:nvCxnSpPr>
            <p:spPr>
              <a:xfrm>
                <a:off x="1676400" y="6116196"/>
                <a:ext cx="0" cy="381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44093" y="6160092"/>
                <a:ext cx="1478280" cy="276999"/>
              </a:xfrm>
              <a:prstGeom prst="rect">
                <a:avLst/>
              </a:prstGeom>
              <a:noFill/>
            </p:spPr>
            <p:txBody>
              <a:bodyPr wrap="square" rtlCol="0">
                <a:spAutoFit/>
              </a:bodyPr>
              <a:lstStyle/>
              <a:p>
                <a:r>
                  <a:rPr lang="en-US" sz="1200" dirty="0" smtClean="0">
                    <a:solidFill>
                      <a:schemeClr val="bg1"/>
                    </a:solidFill>
                    <a:latin typeface="Times New Roman" panose="02020603050405020304" pitchFamily="18" charset="0"/>
                    <a:cs typeface="Times New Roman" panose="02020603050405020304" pitchFamily="18" charset="0"/>
                  </a:rPr>
                  <a:t>Behavioral Health</a:t>
                </a:r>
              </a:p>
            </p:txBody>
          </p:sp>
        </p:grpSp>
        <p:sp>
          <p:nvSpPr>
            <p:cNvPr id="13" name="TextBox 12"/>
            <p:cNvSpPr txBox="1"/>
            <p:nvPr/>
          </p:nvSpPr>
          <p:spPr>
            <a:xfrm>
              <a:off x="7084765" y="6341008"/>
              <a:ext cx="2057399" cy="292388"/>
            </a:xfrm>
            <a:prstGeom prst="rect">
              <a:avLst/>
            </a:prstGeom>
            <a:noFill/>
          </p:spPr>
          <p:txBody>
            <a:bodyPr wrap="square" rtlCol="0">
              <a:spAutoFit/>
            </a:bodyPr>
            <a:lstStyle/>
            <a:p>
              <a:pPr algn="ctr"/>
              <a:r>
                <a:rPr lang="en-US" sz="1300" b="1" i="1" dirty="0" smtClean="0">
                  <a:solidFill>
                    <a:schemeClr val="bg1"/>
                  </a:solidFill>
                  <a:latin typeface="Arial Narrow" panose="020B0606020202030204" pitchFamily="34" charset="0"/>
                </a:rPr>
                <a:t>www.SBCounty.gov</a:t>
              </a:r>
              <a:endParaRPr lang="en-US" sz="1300" b="1" i="1" dirty="0">
                <a:solidFill>
                  <a:schemeClr val="bg1"/>
                </a:solidFill>
                <a:latin typeface="Arial Narrow" panose="020B0606020202030204" pitchFamily="34" charset="0"/>
              </a:endParaRPr>
            </a:p>
          </p:txBody>
        </p:sp>
      </p:grpSp>
      <p:sp>
        <p:nvSpPr>
          <p:cNvPr id="2" name="Slide Number Placeholder 1"/>
          <p:cNvSpPr>
            <a:spLocks noGrp="1"/>
          </p:cNvSpPr>
          <p:nvPr>
            <p:ph type="sldNum" sz="quarter" idx="12"/>
          </p:nvPr>
        </p:nvSpPr>
        <p:spPr>
          <a:xfrm>
            <a:off x="7924800" y="400049"/>
            <a:ext cx="1066800" cy="365125"/>
          </a:xfrm>
        </p:spPr>
        <p:txBody>
          <a:bodyPr/>
          <a:lstStyle/>
          <a:p>
            <a:r>
              <a:rPr lang="en-US" dirty="0" smtClean="0">
                <a:solidFill>
                  <a:schemeClr val="bg1"/>
                </a:solidFill>
                <a:latin typeface="Arial" panose="020B0604020202020204" pitchFamily="34" charset="0"/>
                <a:cs typeface="Arial" panose="020B0604020202020204" pitchFamily="34" charset="0"/>
              </a:rPr>
              <a:t>Page </a:t>
            </a:r>
            <a:fld id="{7D2A9A1A-67AD-4575-BECD-A721609EF19D}" type="slidenum">
              <a:rPr lang="en-US" smtClean="0">
                <a:solidFill>
                  <a:schemeClr val="bg1"/>
                </a:solidFill>
                <a:latin typeface="Arial" panose="020B0604020202020204" pitchFamily="34" charset="0"/>
                <a:cs typeface="Arial" panose="020B0604020202020204" pitchFamily="34" charset="0"/>
              </a:rPr>
              <a:t>9</a:t>
            </a:fld>
            <a:endParaRPr lang="en-US" dirty="0">
              <a:solidFill>
                <a:schemeClr val="bg1"/>
              </a:solidFill>
              <a:latin typeface="Arial" panose="020B0604020202020204" pitchFamily="34" charset="0"/>
              <a:cs typeface="Arial" panose="020B0604020202020204" pitchFamily="34" charset="0"/>
            </a:endParaRPr>
          </a:p>
        </p:txBody>
      </p:sp>
      <p:sp>
        <p:nvSpPr>
          <p:cNvPr id="21" name="TextBox 20"/>
          <p:cNvSpPr txBox="1"/>
          <p:nvPr/>
        </p:nvSpPr>
        <p:spPr>
          <a:xfrm>
            <a:off x="342900" y="1008639"/>
            <a:ext cx="8348661" cy="4616648"/>
          </a:xfrm>
          <a:prstGeom prst="rect">
            <a:avLst/>
          </a:prstGeom>
          <a:noFill/>
        </p:spPr>
        <p:txBody>
          <a:bodyPr wrap="square" rtlCol="0">
            <a:spAutoFit/>
          </a:bodyPr>
          <a:lstStyle/>
          <a:p>
            <a:r>
              <a:rPr lang="en-US" sz="1600" b="1" dirty="0">
                <a:solidFill>
                  <a:schemeClr val="tx2"/>
                </a:solidFill>
                <a:latin typeface="Arial" panose="020B0604020202020204" pitchFamily="34" charset="0"/>
                <a:cs typeface="Arial" panose="020B0604020202020204" pitchFamily="34" charset="0"/>
              </a:rPr>
              <a:t>Learning Goal 1: </a:t>
            </a:r>
            <a:r>
              <a:rPr lang="en-US" sz="1600" b="1" dirty="0" smtClean="0">
                <a:latin typeface="Arial" panose="020B0604020202020204" pitchFamily="34" charset="0"/>
                <a:cs typeface="Arial" panose="020B0604020202020204" pitchFamily="34" charset="0"/>
              </a:rPr>
              <a:t>Determine which communication and feedback mechanisms are effective for establishing an Emergency Department (ED) collaborative care process between County MHPs and local hospitals at the systems level. </a:t>
            </a:r>
          </a:p>
          <a:p>
            <a:endParaRPr lang="en-US" sz="8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600" b="1" dirty="0" smtClean="0">
                <a:solidFill>
                  <a:schemeClr val="tx2"/>
                </a:solidFill>
                <a:latin typeface="Arial" panose="020B0604020202020204" pitchFamily="34" charset="0"/>
                <a:cs typeface="Arial" panose="020B0604020202020204" pitchFamily="34" charset="0"/>
              </a:rPr>
              <a:t>Expected Outcome: </a:t>
            </a:r>
            <a:r>
              <a:rPr lang="en-US" sz="1600" dirty="0" smtClean="0">
                <a:latin typeface="Arial" panose="020B0604020202020204" pitchFamily="34" charset="0"/>
                <a:cs typeface="Arial" panose="020B0604020202020204" pitchFamily="34" charset="0"/>
              </a:rPr>
              <a:t>Collaborative care </a:t>
            </a:r>
            <a:r>
              <a:rPr lang="en-US" sz="1600" dirty="0">
                <a:latin typeface="Arial" panose="020B0604020202020204" pitchFamily="34" charset="0"/>
                <a:cs typeface="Arial" panose="020B0604020202020204" pitchFamily="34" charset="0"/>
              </a:rPr>
              <a:t>p</a:t>
            </a:r>
            <a:r>
              <a:rPr lang="en-US" sz="1600" dirty="0" smtClean="0">
                <a:latin typeface="Arial" panose="020B0604020202020204" pitchFamily="34" charset="0"/>
                <a:cs typeface="Arial" panose="020B0604020202020204" pitchFamily="34" charset="0"/>
              </a:rPr>
              <a:t>rocess (Order Set) established at participating hospitals.</a:t>
            </a:r>
          </a:p>
          <a:p>
            <a:pPr marL="171450" indent="-171450">
              <a:buFont typeface="Arial" panose="020B0604020202020204" pitchFamily="34" charset="0"/>
              <a:buChar char="•"/>
            </a:pPr>
            <a:r>
              <a:rPr lang="en-US" sz="1600" b="1" dirty="0" smtClean="0">
                <a:solidFill>
                  <a:schemeClr val="tx2"/>
                </a:solidFill>
                <a:latin typeface="Arial" panose="020B0604020202020204" pitchFamily="34" charset="0"/>
                <a:cs typeface="Arial" panose="020B0604020202020204" pitchFamily="34" charset="0"/>
              </a:rPr>
              <a:t>Measured by: </a:t>
            </a:r>
            <a:r>
              <a:rPr lang="en-US" sz="1600" dirty="0" smtClean="0">
                <a:latin typeface="Arial" panose="020B0604020202020204" pitchFamily="34" charset="0"/>
                <a:cs typeface="Arial" panose="020B0604020202020204" pitchFamily="34" charset="0"/>
              </a:rPr>
              <a:t>Hospital policy/procedure and/or documentation on Order Set training, collaborative process feedback survey, focus groups, meeting minutes and observations.</a:t>
            </a:r>
          </a:p>
          <a:p>
            <a:endParaRPr lang="en-US" sz="1600" b="1" dirty="0" smtClean="0">
              <a:latin typeface="Arial" panose="020B0604020202020204" pitchFamily="34" charset="0"/>
              <a:cs typeface="Arial" panose="020B0604020202020204" pitchFamily="34" charset="0"/>
            </a:endParaRPr>
          </a:p>
          <a:p>
            <a:r>
              <a:rPr lang="en-US" sz="1600" b="1" dirty="0" smtClean="0">
                <a:solidFill>
                  <a:schemeClr val="tx2"/>
                </a:solidFill>
                <a:latin typeface="Arial" panose="020B0604020202020204" pitchFamily="34" charset="0"/>
                <a:cs typeface="Arial" panose="020B0604020202020204" pitchFamily="34" charset="0"/>
              </a:rPr>
              <a:t>Learning </a:t>
            </a:r>
            <a:r>
              <a:rPr lang="en-US" sz="1600" b="1" dirty="0">
                <a:solidFill>
                  <a:schemeClr val="tx2"/>
                </a:solidFill>
                <a:latin typeface="Arial" panose="020B0604020202020204" pitchFamily="34" charset="0"/>
                <a:cs typeface="Arial" panose="020B0604020202020204" pitchFamily="34" charset="0"/>
              </a:rPr>
              <a:t>Goal 2</a:t>
            </a:r>
            <a:r>
              <a:rPr lang="en-US" sz="1600" b="1" dirty="0" smtClean="0">
                <a:solidFill>
                  <a:schemeClr val="tx2"/>
                </a:solidFill>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Determine if a collaborative care process in the ED that utilizes telehealth technology expedites psychiatric treatment interventions in the ED, decreases wait times, increases psychiatric services in the ED, and decreases recidivism to the ED.  </a:t>
            </a:r>
          </a:p>
          <a:p>
            <a:endParaRPr lang="en-US" sz="800" b="1"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600" b="1" dirty="0" smtClean="0">
                <a:solidFill>
                  <a:schemeClr val="tx2"/>
                </a:solidFill>
                <a:latin typeface="Arial" panose="020B0604020202020204" pitchFamily="34" charset="0"/>
                <a:cs typeface="Arial" panose="020B0604020202020204" pitchFamily="34" charset="0"/>
              </a:rPr>
              <a:t>Expected Outcome:</a:t>
            </a:r>
            <a:r>
              <a:rPr lang="en-US" sz="1600" dirty="0" smtClean="0">
                <a:solidFill>
                  <a:schemeClr val="tx2"/>
                </a:solidFill>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Decreased ED wait times, increased psychiatric services in the ED, decreased recidivism to the ED.</a:t>
            </a:r>
          </a:p>
          <a:p>
            <a:pPr marL="171450" indent="-171450">
              <a:buFont typeface="Arial" panose="020B0604020202020204" pitchFamily="34" charset="0"/>
              <a:buChar char="•"/>
            </a:pPr>
            <a:r>
              <a:rPr lang="en-US" sz="1600" b="1" dirty="0">
                <a:solidFill>
                  <a:schemeClr val="tx2"/>
                </a:solidFill>
                <a:latin typeface="Arial" panose="020B0604020202020204" pitchFamily="34" charset="0"/>
                <a:cs typeface="Arial" panose="020B0604020202020204" pitchFamily="34" charset="0"/>
              </a:rPr>
              <a:t>Measured by:</a:t>
            </a:r>
            <a:r>
              <a:rPr lang="en-US" sz="1600" dirty="0" smtClean="0">
                <a:solidFill>
                  <a:schemeClr val="tx2"/>
                </a:solidFill>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ED records/forms documenting the volume of telehealth consultations, ED wait times, disposition at discharge and psychiatric services provided.</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37005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d47520fb-c778-4bb4-afb8-689f6645296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40523</TotalTime>
  <Words>1248</Words>
  <Application>Microsoft Office PowerPoint</Application>
  <PresentationFormat>On-screen Show (4:3)</PresentationFormat>
  <Paragraphs>189</Paragraphs>
  <Slides>15</Slides>
  <Notes>15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Arial</vt:lpstr>
      <vt:lpstr>Arial Black</vt:lpstr>
      <vt:lpstr>Arial MT Black</vt:lpstr>
      <vt:lpstr>Arial Narrow</vt:lpstr>
      <vt:lpstr>ArialMT</vt:lpstr>
      <vt:lpstr>Calibri</vt:lpstr>
      <vt:lpstr>Minion Pro Cond</vt:lpstr>
      <vt:lpstr>Myriad Pro Cond</vt:lpstr>
      <vt:lpstr>Palatino Linotype</vt:lpstr>
      <vt:lpstr>Times New Roman</vt:lpstr>
      <vt:lpstr>Times New Roman MT Extra 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County of San Bernardino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Taack, Marcia</dc:creator>
  <cp:lastModifiedBy>Shannon Tarter</cp:lastModifiedBy>
  <cp:revision>1089</cp:revision>
  <cp:lastPrinted>2017-10-25T21:56:13Z</cp:lastPrinted>
  <dcterms:created xsi:type="dcterms:W3CDTF">2014-06-18T17:45:02Z</dcterms:created>
  <dcterms:modified xsi:type="dcterms:W3CDTF">2017-11-08T17:22:50Z</dcterms:modified>
</cp:coreProperties>
</file>