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73" r:id="rId3"/>
    <p:sldId id="291" r:id="rId4"/>
    <p:sldId id="290" r:id="rId5"/>
    <p:sldId id="287" r:id="rId6"/>
    <p:sldId id="282" r:id="rId7"/>
    <p:sldId id="28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a brand" initials="ab" lastIdx="0" clrIdx="0">
    <p:extLst>
      <p:ext uri="{19B8F6BF-5375-455C-9EA6-DF929625EA0E}">
        <p15:presenceInfo xmlns:p15="http://schemas.microsoft.com/office/powerpoint/2012/main" userId="S-1-5-21-3082492126-1776276078-4025403553-180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70603" autoAdjust="0"/>
  </p:normalViewPr>
  <p:slideViewPr>
    <p:cSldViewPr>
      <p:cViewPr varScale="1">
        <p:scale>
          <a:sx n="93" d="100"/>
          <a:sy n="93" d="100"/>
        </p:scale>
        <p:origin x="1872" y="90"/>
      </p:cViewPr>
      <p:guideLst>
        <p:guide orient="horz" pos="2160"/>
        <p:guide pos="2880"/>
      </p:guideLst>
    </p:cSldViewPr>
  </p:slideViewPr>
  <p:outlineViewPr>
    <p:cViewPr>
      <p:scale>
        <a:sx n="33" d="100"/>
        <a:sy n="33" d="100"/>
      </p:scale>
      <p:origin x="0" y="198"/>
    </p:cViewPr>
  </p:outlineViewPr>
  <p:notesTextViewPr>
    <p:cViewPr>
      <p:scale>
        <a:sx n="100" d="100"/>
        <a:sy n="100" d="100"/>
      </p:scale>
      <p:origin x="0" y="0"/>
    </p:cViewPr>
  </p:notesTextViewPr>
  <p:notesViewPr>
    <p:cSldViewPr>
      <p:cViewPr>
        <p:scale>
          <a:sx n="110" d="100"/>
          <a:sy n="110" d="100"/>
        </p:scale>
        <p:origin x="-2370" y="185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3"/>
            <a:ext cx="3038648" cy="466725"/>
          </a:xfrm>
          <a:prstGeom prst="rect">
            <a:avLst/>
          </a:prstGeom>
        </p:spPr>
        <p:txBody>
          <a:bodyPr vert="horz" lIns="91440" tIns="45720" rIns="91440" bIns="45720" rtlCol="0"/>
          <a:lstStyle>
            <a:lvl1pPr algn="r">
              <a:defRPr sz="1200"/>
            </a:lvl1pPr>
          </a:lstStyle>
          <a:p>
            <a:fld id="{652792B3-9E90-4915-A3CC-B58A6B727AAC}" type="datetimeFigureOut">
              <a:rPr lang="en-US" smtClean="0"/>
              <a:t>11/13/2017</a:t>
            </a:fld>
            <a:endParaRPr lang="en-US"/>
          </a:p>
        </p:txBody>
      </p:sp>
      <p:sp>
        <p:nvSpPr>
          <p:cNvPr id="4" name="Footer Placeholder 3"/>
          <p:cNvSpPr>
            <a:spLocks noGrp="1"/>
          </p:cNvSpPr>
          <p:nvPr>
            <p:ph type="ftr" sz="quarter" idx="2"/>
          </p:nvPr>
        </p:nvSpPr>
        <p:spPr>
          <a:xfrm>
            <a:off x="1" y="8829678"/>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8"/>
            <a:ext cx="3038648" cy="466725"/>
          </a:xfrm>
          <a:prstGeom prst="rect">
            <a:avLst/>
          </a:prstGeom>
        </p:spPr>
        <p:txBody>
          <a:bodyPr vert="horz" lIns="91440" tIns="45720" rIns="91440" bIns="45720" rtlCol="0" anchor="b"/>
          <a:lstStyle>
            <a:lvl1pPr algn="r">
              <a:defRPr sz="1200"/>
            </a:lvl1pPr>
          </a:lstStyle>
          <a:p>
            <a:fld id="{3F025D41-6811-455A-988A-923678B46879}" type="slidenum">
              <a:rPr lang="en-US" smtClean="0"/>
              <a:t>‹#›</a:t>
            </a:fld>
            <a:endParaRPr lang="en-US"/>
          </a:p>
        </p:txBody>
      </p:sp>
    </p:spTree>
    <p:extLst>
      <p:ext uri="{BB962C8B-B14F-4D97-AF65-F5344CB8AC3E}">
        <p14:creationId xmlns:p14="http://schemas.microsoft.com/office/powerpoint/2010/main" val="4095295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2446" tIns="46223" rIns="92446" bIns="46223" rtlCol="0"/>
          <a:lstStyle>
            <a:lvl1pPr algn="r">
              <a:defRPr sz="1200"/>
            </a:lvl1pPr>
          </a:lstStyle>
          <a:p>
            <a:fld id="{787F2126-0183-4A7D-9638-226F4A58F617}" type="datetimeFigureOut">
              <a:rPr lang="en-US" smtClean="0"/>
              <a:pPr/>
              <a:t>11/13/2017</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2446" tIns="46223" rIns="92446" bIns="46223" rtlCol="0" anchor="b"/>
          <a:lstStyle>
            <a:lvl1pPr algn="r">
              <a:defRPr sz="1200"/>
            </a:lvl1pPr>
          </a:lstStyle>
          <a:p>
            <a:fld id="{F9D03238-A157-465F-AC57-D1BB9C6D30E5}" type="slidenum">
              <a:rPr lang="en-US" smtClean="0"/>
              <a:pPr/>
              <a:t>‹#›</a:t>
            </a:fld>
            <a:endParaRPr lang="en-US"/>
          </a:p>
        </p:txBody>
      </p:sp>
    </p:spTree>
    <p:extLst>
      <p:ext uri="{BB962C8B-B14F-4D97-AF65-F5344CB8AC3E}">
        <p14:creationId xmlns:p14="http://schemas.microsoft.com/office/powerpoint/2010/main" val="312829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D03238-A157-465F-AC57-D1BB9C6D30E5}" type="slidenum">
              <a:rPr lang="en-US" smtClean="0"/>
              <a:pPr/>
              <a:t>1</a:t>
            </a:fld>
            <a:endParaRPr lang="en-US"/>
          </a:p>
        </p:txBody>
      </p:sp>
    </p:spTree>
    <p:extLst>
      <p:ext uri="{BB962C8B-B14F-4D97-AF65-F5344CB8AC3E}">
        <p14:creationId xmlns:p14="http://schemas.microsoft.com/office/powerpoint/2010/main" val="344999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D03238-A157-465F-AC57-D1BB9C6D30E5}" type="slidenum">
              <a:rPr lang="en-US" smtClean="0"/>
              <a:pPr/>
              <a:t>2</a:t>
            </a:fld>
            <a:endParaRPr lang="en-US"/>
          </a:p>
        </p:txBody>
      </p:sp>
    </p:spTree>
    <p:extLst>
      <p:ext uri="{BB962C8B-B14F-4D97-AF65-F5344CB8AC3E}">
        <p14:creationId xmlns:p14="http://schemas.microsoft.com/office/powerpoint/2010/main" val="1015285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D03238-A157-465F-AC57-D1BB9C6D30E5}" type="slidenum">
              <a:rPr lang="en-US" smtClean="0"/>
              <a:pPr/>
              <a:t>3</a:t>
            </a:fld>
            <a:endParaRPr lang="en-US"/>
          </a:p>
        </p:txBody>
      </p:sp>
    </p:spTree>
    <p:extLst>
      <p:ext uri="{BB962C8B-B14F-4D97-AF65-F5344CB8AC3E}">
        <p14:creationId xmlns:p14="http://schemas.microsoft.com/office/powerpoint/2010/main" val="3900796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D03238-A157-465F-AC57-D1BB9C6D30E5}" type="slidenum">
              <a:rPr lang="en-US" smtClean="0"/>
              <a:pPr/>
              <a:t>5</a:t>
            </a:fld>
            <a:endParaRPr lang="en-US"/>
          </a:p>
        </p:txBody>
      </p:sp>
    </p:spTree>
    <p:extLst>
      <p:ext uri="{BB962C8B-B14F-4D97-AF65-F5344CB8AC3E}">
        <p14:creationId xmlns:p14="http://schemas.microsoft.com/office/powerpoint/2010/main" val="2659405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D03238-A157-465F-AC57-D1BB9C6D30E5}" type="slidenum">
              <a:rPr lang="en-US" smtClean="0"/>
              <a:pPr/>
              <a:t>6</a:t>
            </a:fld>
            <a:endParaRPr lang="en-US"/>
          </a:p>
        </p:txBody>
      </p:sp>
    </p:spTree>
    <p:extLst>
      <p:ext uri="{BB962C8B-B14F-4D97-AF65-F5344CB8AC3E}">
        <p14:creationId xmlns:p14="http://schemas.microsoft.com/office/powerpoint/2010/main" val="3663799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D03238-A157-465F-AC57-D1BB9C6D30E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6156067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Flowchart: Process 11"/>
          <p:cNvSpPr/>
          <p:nvPr userDrawn="1"/>
        </p:nvSpPr>
        <p:spPr>
          <a:xfrm>
            <a:off x="1447800" y="6248400"/>
            <a:ext cx="7696200" cy="6096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6000" y="2057400"/>
            <a:ext cx="6248400" cy="1470025"/>
          </a:xfrm>
        </p:spPr>
        <p:txBody>
          <a:bodyPr/>
          <a:lstStyle>
            <a:lvl1pPr>
              <a:defRPr>
                <a:solidFill>
                  <a:srgbClr val="00206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886200" y="3886200"/>
            <a:ext cx="4648200" cy="1371600"/>
          </a:xfrm>
        </p:spPr>
        <p:txBody>
          <a:bodyPr>
            <a:normAutofit/>
          </a:bodyPr>
          <a:lstStyle>
            <a:lvl1pPr marL="0" indent="0" algn="l">
              <a:buNone/>
              <a:defRPr sz="2800">
                <a:solidFill>
                  <a:srgbClr val="F79B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a:off x="1447800" y="6324600"/>
            <a:ext cx="7696200" cy="457200"/>
          </a:xfrm>
          <a:prstGeom prst="rect">
            <a:avLst/>
          </a:prstGeom>
          <a:solidFill>
            <a:srgbClr val="FFE697"/>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8" name="Picture 7"/>
          <p:cNvPicPr/>
          <p:nvPr userDrawn="1"/>
        </p:nvPicPr>
        <p:blipFill>
          <a:blip r:embed="rId2" cstate="print">
            <a:clrChange>
              <a:clrFrom>
                <a:srgbClr val="FFFFFF"/>
              </a:clrFrom>
              <a:clrTo>
                <a:srgbClr val="FFFFFF">
                  <a:alpha val="0"/>
                </a:srgbClr>
              </a:clrTo>
            </a:clrChange>
          </a:blip>
          <a:srcRect t="95857"/>
          <a:stretch>
            <a:fillRect/>
          </a:stretch>
        </p:blipFill>
        <p:spPr bwMode="auto">
          <a:xfrm>
            <a:off x="2057400" y="6437431"/>
            <a:ext cx="5995981" cy="219401"/>
          </a:xfrm>
          <a:prstGeom prst="rect">
            <a:avLst/>
          </a:prstGeom>
          <a:noFill/>
          <a:ln w="9525">
            <a:noFill/>
            <a:miter lim="800000"/>
            <a:headEnd/>
            <a:tailEnd/>
          </a:ln>
        </p:spPr>
      </p:pic>
      <p:sp>
        <p:nvSpPr>
          <p:cNvPr id="9" name="Flowchart: Process 8"/>
          <p:cNvSpPr/>
          <p:nvPr userDrawn="1"/>
        </p:nvSpPr>
        <p:spPr>
          <a:xfrm>
            <a:off x="1447800" y="0"/>
            <a:ext cx="7696200" cy="15240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lowchart: Process 9"/>
          <p:cNvSpPr/>
          <p:nvPr userDrawn="1"/>
        </p:nvSpPr>
        <p:spPr>
          <a:xfrm>
            <a:off x="1447800" y="0"/>
            <a:ext cx="7696200" cy="1447800"/>
          </a:xfrm>
          <a:prstGeom prst="flowChart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MHSOAC_Color.jpg"/>
          <p:cNvPicPr/>
          <p:nvPr userDrawn="1"/>
        </p:nvPicPr>
        <p:blipFill>
          <a:blip r:embed="rId3" cstate="print">
            <a:clrChange>
              <a:clrFrom>
                <a:srgbClr val="FFFFFF"/>
              </a:clrFrom>
              <a:clrTo>
                <a:srgbClr val="FFFFFF">
                  <a:alpha val="0"/>
                </a:srgbClr>
              </a:clrTo>
            </a:clrChange>
          </a:blip>
          <a:srcRect l="9070" t="21273" r="10593" b="23422"/>
          <a:stretch>
            <a:fillRect/>
          </a:stretch>
        </p:blipFill>
        <p:spPr>
          <a:xfrm>
            <a:off x="3352800" y="228600"/>
            <a:ext cx="3657600" cy="10668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8B22-9B98-4B9D-BC1E-8F951206F6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274638"/>
            <a:ext cx="49530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8B22-9B98-4B9D-BC1E-8F951206F6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2" name="Title 1"/>
          <p:cNvSpPr>
            <a:spLocks noGrp="1"/>
          </p:cNvSpPr>
          <p:nvPr>
            <p:ph type="title"/>
          </p:nvPr>
        </p:nvSpPr>
        <p:spPr>
          <a:xfrm>
            <a:off x="1524000" y="0"/>
            <a:ext cx="7162800" cy="1417638"/>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8B22-9B98-4B9D-BC1E-8F951206F6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52600" y="1828800"/>
            <a:ext cx="6553200" cy="1362075"/>
          </a:xfrm>
        </p:spPr>
        <p:txBody>
          <a:bodyPr anchor="t"/>
          <a:lstStyle>
            <a:lvl1pPr algn="l">
              <a:defRPr sz="4000" b="1" cap="all"/>
            </a:lvl1pPr>
          </a:lstStyle>
          <a:p>
            <a:r>
              <a:rPr lang="en-US" smtClean="0"/>
              <a:t>Click to edit Master title style</a:t>
            </a:r>
            <a:endParaRPr lang="en-US" dirty="0"/>
          </a:p>
        </p:txBody>
      </p:sp>
      <p:sp>
        <p:nvSpPr>
          <p:cNvPr id="6" name="Slide Number Placeholder 5"/>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lowchart: Process 7"/>
          <p:cNvSpPr/>
          <p:nvPr userDrawn="1"/>
        </p:nvSpPr>
        <p:spPr>
          <a:xfrm>
            <a:off x="1447800" y="0"/>
            <a:ext cx="7696200" cy="15240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 name="Title 1"/>
          <p:cNvSpPr>
            <a:spLocks noGrp="1"/>
          </p:cNvSpPr>
          <p:nvPr>
            <p:ph type="title"/>
          </p:nvPr>
        </p:nvSpPr>
        <p:spPr>
          <a:xfrm>
            <a:off x="1524000" y="0"/>
            <a:ext cx="7620000" cy="14176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4000" y="1600200"/>
            <a:ext cx="3505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1600200"/>
            <a:ext cx="3505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524000" y="1535113"/>
            <a:ext cx="3505200" cy="639762"/>
          </a:xfrm>
          <a:solidFill>
            <a:srgbClr val="F79B4F"/>
          </a:solidFill>
        </p:spPr>
        <p:txBody>
          <a:bodyPr anchor="b">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40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05400" y="1535113"/>
            <a:ext cx="3581400" cy="639762"/>
          </a:xfrm>
          <a:solidFill>
            <a:srgbClr val="00B0F0"/>
          </a:solidFill>
        </p:spPr>
        <p:txBody>
          <a:bodyPr anchor="b">
            <a:noAutofit/>
          </a:bodyPr>
          <a:lstStyle>
            <a:lvl1pPr marL="0" inden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5400" y="2174875"/>
            <a:ext cx="3581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08B22-9B98-4B9D-BC1E-8F951206F6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7800" y="273050"/>
            <a:ext cx="2743200" cy="869950"/>
          </a:xfrm>
        </p:spPr>
        <p:txBody>
          <a:bodyPr anchor="b">
            <a:normAutofit/>
          </a:bodyPr>
          <a:lstStyle>
            <a:lvl1pPr algn="l">
              <a:defRPr sz="2400" b="1"/>
            </a:lvl1pPr>
          </a:lstStyle>
          <a:p>
            <a:r>
              <a:rPr lang="en-US" smtClean="0"/>
              <a:t>Click to edit Master title style</a:t>
            </a:r>
            <a:endParaRPr lang="en-US" dirty="0"/>
          </a:p>
        </p:txBody>
      </p:sp>
      <p:sp>
        <p:nvSpPr>
          <p:cNvPr id="3" name="Content Placeholder 2"/>
          <p:cNvSpPr>
            <a:spLocks noGrp="1"/>
          </p:cNvSpPr>
          <p:nvPr>
            <p:ph idx="1"/>
          </p:nvPr>
        </p:nvSpPr>
        <p:spPr>
          <a:xfrm>
            <a:off x="4343400" y="273050"/>
            <a:ext cx="4343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7800" y="1143000"/>
            <a:ext cx="2743200"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6894512" cy="566738"/>
          </a:xfrm>
          <a:solidFill>
            <a:srgbClr val="FFE697"/>
          </a:solidFill>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04800"/>
            <a:ext cx="6894512" cy="4422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68945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1600">
                <a:solidFill>
                  <a:schemeClr val="accent6">
                    <a:lumMod val="75000"/>
                  </a:schemeClr>
                </a:solidFill>
              </a:defRPr>
            </a:lvl1pPr>
          </a:lstStyle>
          <a:p>
            <a:fld id="{34608B22-9B98-4B9D-BC1E-8F951206F66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FBFF"/>
        </a:solidFill>
        <a:effectLst/>
      </p:bgPr>
    </p:bg>
    <p:spTree>
      <p:nvGrpSpPr>
        <p:cNvPr id="1" name=""/>
        <p:cNvGrpSpPr/>
        <p:nvPr/>
      </p:nvGrpSpPr>
      <p:grpSpPr>
        <a:xfrm>
          <a:off x="0" y="0"/>
          <a:ext cx="0" cy="0"/>
          <a:chOff x="0" y="0"/>
          <a:chExt cx="0" cy="0"/>
        </a:xfrm>
      </p:grpSpPr>
      <p:sp>
        <p:nvSpPr>
          <p:cNvPr id="14" name="Rectangle 13"/>
          <p:cNvSpPr/>
          <p:nvPr/>
        </p:nvSpPr>
        <p:spPr>
          <a:xfrm>
            <a:off x="0" y="4495800"/>
            <a:ext cx="13716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524000" y="274638"/>
            <a:ext cx="716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0" y="1600200"/>
            <a:ext cx="7162800" cy="4525963"/>
          </a:xfrm>
          <a:prstGeom prst="rect">
            <a:avLst/>
          </a:prstGeom>
          <a:solidFill>
            <a:srgbClr val="EFFBFF"/>
          </a:solidFill>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828800" y="6356350"/>
            <a:ext cx="640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800">
                <a:solidFill>
                  <a:schemeClr val="accent6">
                    <a:lumMod val="75000"/>
                  </a:schemeClr>
                </a:solidFill>
              </a:defRPr>
            </a:lvl1pPr>
          </a:lstStyle>
          <a:p>
            <a:fld id="{34608B22-9B98-4B9D-BC1E-8F951206F666}" type="slidenum">
              <a:rPr lang="en-US" smtClean="0"/>
              <a:pPr/>
              <a:t>‹#›</a:t>
            </a:fld>
            <a:endParaRPr lang="en-US" dirty="0"/>
          </a:p>
        </p:txBody>
      </p:sp>
      <p:sp>
        <p:nvSpPr>
          <p:cNvPr id="7" name="Rectangle 6"/>
          <p:cNvSpPr/>
          <p:nvPr/>
        </p:nvSpPr>
        <p:spPr>
          <a:xfrm>
            <a:off x="0" y="0"/>
            <a:ext cx="1447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14" name="Picture 2" descr="http://2.bp.blogspot.com/-brtRYZW1J78/UYxV_CImjtI/AAAAAAAABUs/TRnl60O9hlk/s1600/shynD+Stripe+Pattern+Wallpaper+-+Blue+1.jpg"/>
          <p:cNvPicPr>
            <a:picLocks noChangeAspect="1" noChangeArrowheads="1"/>
          </p:cNvPicPr>
          <p:nvPr/>
        </p:nvPicPr>
        <p:blipFill>
          <a:blip r:embed="rId13" cstate="print"/>
          <a:srcRect l="27778"/>
          <a:stretch>
            <a:fillRect/>
          </a:stretch>
        </p:blipFill>
        <p:spPr bwMode="auto">
          <a:xfrm>
            <a:off x="0" y="0"/>
            <a:ext cx="1371600" cy="1524000"/>
          </a:xfrm>
          <a:prstGeom prst="rect">
            <a:avLst/>
          </a:prstGeom>
          <a:noFill/>
        </p:spPr>
      </p:pic>
      <p:sp>
        <p:nvSpPr>
          <p:cNvPr id="17" name="Flowchart: Process 16"/>
          <p:cNvSpPr/>
          <p:nvPr/>
        </p:nvSpPr>
        <p:spPr>
          <a:xfrm>
            <a:off x="0" y="4267200"/>
            <a:ext cx="1447800" cy="9144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 descr="http://2.bp.blogspot.com/-brtRYZW1J78/UYxV_CImjtI/AAAAAAAABUs/TRnl60O9hlk/s1600/shynD+Stripe+Pattern+Wallpaper+-+Blue+1.jpg"/>
          <p:cNvPicPr>
            <a:picLocks noChangeAspect="1" noChangeArrowheads="1"/>
          </p:cNvPicPr>
          <p:nvPr/>
        </p:nvPicPr>
        <p:blipFill>
          <a:blip r:embed="rId13" cstate="print"/>
          <a:srcRect l="27778"/>
          <a:stretch>
            <a:fillRect/>
          </a:stretch>
        </p:blipFill>
        <p:spPr bwMode="auto">
          <a:xfrm>
            <a:off x="0" y="1371600"/>
            <a:ext cx="1371600" cy="1524000"/>
          </a:xfrm>
          <a:prstGeom prst="rect">
            <a:avLst/>
          </a:prstGeom>
          <a:noFill/>
        </p:spPr>
      </p:pic>
      <p:pic>
        <p:nvPicPr>
          <p:cNvPr id="25" name="Picture 2" descr="http://2.bp.blogspot.com/-brtRYZW1J78/UYxV_CImjtI/AAAAAAAABUs/TRnl60O9hlk/s1600/shynD+Stripe+Pattern+Wallpaper+-+Blue+1.jpg"/>
          <p:cNvPicPr>
            <a:picLocks noChangeAspect="1" noChangeArrowheads="1"/>
          </p:cNvPicPr>
          <p:nvPr/>
        </p:nvPicPr>
        <p:blipFill>
          <a:blip r:embed="rId13" cstate="print"/>
          <a:srcRect l="27778"/>
          <a:stretch>
            <a:fillRect/>
          </a:stretch>
        </p:blipFill>
        <p:spPr bwMode="auto">
          <a:xfrm>
            <a:off x="0" y="2667000"/>
            <a:ext cx="1371600" cy="1524000"/>
          </a:xfrm>
          <a:prstGeom prst="rect">
            <a:avLst/>
          </a:prstGeom>
          <a:noFill/>
        </p:spPr>
      </p:pic>
      <p:pic>
        <p:nvPicPr>
          <p:cNvPr id="26" name="Picture 2" descr="http://2.bp.blogspot.com/-brtRYZW1J78/UYxV_CImjtI/AAAAAAAABUs/TRnl60O9hlk/s1600/shynD+Stripe+Pattern+Wallpaper+-+Blue+1.jpg"/>
          <p:cNvPicPr>
            <a:picLocks noChangeAspect="1" noChangeArrowheads="1"/>
          </p:cNvPicPr>
          <p:nvPr/>
        </p:nvPicPr>
        <p:blipFill>
          <a:blip r:embed="rId13" cstate="print"/>
          <a:srcRect l="27778"/>
          <a:stretch>
            <a:fillRect/>
          </a:stretch>
        </p:blipFill>
        <p:spPr bwMode="auto">
          <a:xfrm>
            <a:off x="0" y="3962400"/>
            <a:ext cx="1371600" cy="1524000"/>
          </a:xfrm>
          <a:prstGeom prst="rect">
            <a:avLst/>
          </a:prstGeom>
          <a:noFill/>
        </p:spPr>
      </p:pic>
      <p:pic>
        <p:nvPicPr>
          <p:cNvPr id="27" name="Picture 2" descr="http://2.bp.blogspot.com/-brtRYZW1J78/UYxV_CImjtI/AAAAAAAABUs/TRnl60O9hlk/s1600/shynD+Stripe+Pattern+Wallpaper+-+Blue+1.jpg"/>
          <p:cNvPicPr>
            <a:picLocks noChangeAspect="1" noChangeArrowheads="1"/>
          </p:cNvPicPr>
          <p:nvPr/>
        </p:nvPicPr>
        <p:blipFill>
          <a:blip r:embed="rId13" cstate="print"/>
          <a:srcRect l="27778"/>
          <a:stretch>
            <a:fillRect/>
          </a:stretch>
        </p:blipFill>
        <p:spPr bwMode="auto">
          <a:xfrm>
            <a:off x="0" y="5334000"/>
            <a:ext cx="1371600" cy="1524000"/>
          </a:xfrm>
          <a:prstGeom prst="rect">
            <a:avLst/>
          </a:prstGeom>
          <a:noFill/>
        </p:spPr>
      </p:pic>
      <p:sp>
        <p:nvSpPr>
          <p:cNvPr id="10" name="Flowchart: Process 9"/>
          <p:cNvSpPr/>
          <p:nvPr/>
        </p:nvSpPr>
        <p:spPr>
          <a:xfrm>
            <a:off x="0" y="4343400"/>
            <a:ext cx="1447800" cy="762000"/>
          </a:xfrm>
          <a:prstGeom prst="flowChartProcess">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Prop 63 Logo Transparent.PNG"/>
          <p:cNvPicPr/>
          <p:nvPr/>
        </p:nvPicPr>
        <p:blipFill>
          <a:blip r:embed="rId14" cstate="print"/>
          <a:srcRect b="14921"/>
          <a:stretch>
            <a:fillRect/>
          </a:stretch>
        </p:blipFill>
        <p:spPr>
          <a:xfrm>
            <a:off x="269524" y="4419600"/>
            <a:ext cx="797276" cy="6096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4400" b="1" kern="1200">
          <a:solidFill>
            <a:srgbClr val="002060"/>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6">
            <a:lumMod val="75000"/>
          </a:schemeClr>
        </a:buClr>
        <a:buFont typeface="Arial" pitchFamily="34" charset="0"/>
        <a:buChar char="■"/>
        <a:defRPr sz="3200" kern="1200">
          <a:solidFill>
            <a:srgbClr val="0070C0"/>
          </a:solidFill>
          <a:latin typeface="Arial" pitchFamily="34" charset="0"/>
          <a:ea typeface="+mn-ea"/>
          <a:cs typeface="Arial" pitchFamily="34" charset="0"/>
        </a:defRPr>
      </a:lvl1pPr>
      <a:lvl2pPr marL="742950" indent="-285750" algn="l" defTabSz="914400" rtl="0" eaLnBrk="1" latinLnBrk="0" hangingPunct="1">
        <a:spcBef>
          <a:spcPct val="20000"/>
        </a:spcBef>
        <a:buClr>
          <a:srgbClr val="F9CF67"/>
        </a:buClr>
        <a:buFont typeface="Wingdings" pitchFamily="2" charset="2"/>
        <a:buChar char="§"/>
        <a:defRPr sz="2800" kern="1200">
          <a:solidFill>
            <a:srgbClr val="0070C0"/>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00FF"/>
        </a:buClr>
        <a:buFont typeface="Wingdings" pitchFamily="2" charset="2"/>
        <a:buChar char="w"/>
        <a:defRPr sz="2400" kern="1200">
          <a:solidFill>
            <a:srgbClr val="0070C0"/>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B050"/>
        </a:buClr>
        <a:buSzPct val="80000"/>
        <a:buFont typeface="Arial" pitchFamily="34" charset="0"/>
        <a:buChar char="▼"/>
        <a:defRPr sz="2000" kern="1200">
          <a:solidFill>
            <a:srgbClr val="0070C0"/>
          </a:solidFill>
          <a:latin typeface="Arial" pitchFamily="34" charset="0"/>
          <a:ea typeface="+mn-ea"/>
          <a:cs typeface="Arial" pitchFamily="34" charset="0"/>
        </a:defRPr>
      </a:lvl4pPr>
      <a:lvl5pPr marL="2057400" indent="-228600" algn="l" defTabSz="914400" rtl="0" eaLnBrk="1" latinLnBrk="0" hangingPunct="1">
        <a:spcBef>
          <a:spcPct val="20000"/>
        </a:spcBef>
        <a:buClr>
          <a:srgbClr val="DFDA00"/>
        </a:buClr>
        <a:buSzPct val="65000"/>
        <a:buFont typeface="Wingdings" pitchFamily="2" charset="2"/>
        <a:buChar char="q"/>
        <a:defRPr sz="2000" kern="1200">
          <a:solidFill>
            <a:srgbClr val="0070C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209800"/>
            <a:ext cx="6705600" cy="3200400"/>
          </a:xfrm>
        </p:spPr>
        <p:txBody>
          <a:bodyPr>
            <a:normAutofit/>
          </a:bodyPr>
          <a:lstStyle/>
          <a:p>
            <a:pPr>
              <a:spcBef>
                <a:spcPct val="20000"/>
              </a:spcBef>
              <a:buClr>
                <a:srgbClr val="F79646">
                  <a:lumMod val="75000"/>
                </a:srgbClr>
              </a:buClr>
            </a:pPr>
            <a:r>
              <a:rPr lang="en-US" sz="2400" dirty="0" smtClean="0"/>
              <a:t>Award of Transition Age Youth Contract</a:t>
            </a:r>
            <a:r>
              <a:rPr lang="en-US" sz="2800" dirty="0"/>
              <a:t/>
            </a:r>
            <a:br>
              <a:rPr lang="en-US" sz="2800" dirty="0"/>
            </a:br>
            <a:r>
              <a:rPr lang="en-US" sz="2800" dirty="0" smtClean="0"/>
              <a:t/>
            </a:r>
            <a:br>
              <a:rPr lang="en-US" sz="2800" dirty="0" smtClean="0"/>
            </a:br>
            <a:r>
              <a:rPr lang="en-US" sz="3200" dirty="0"/>
              <a:t/>
            </a:r>
            <a:br>
              <a:rPr lang="en-US" sz="3200" dirty="0"/>
            </a:br>
            <a:r>
              <a:rPr lang="en-US" sz="1600" b="0" dirty="0">
                <a:solidFill>
                  <a:srgbClr val="F79B4F"/>
                </a:solidFill>
              </a:rPr>
              <a:t>T</a:t>
            </a:r>
            <a:r>
              <a:rPr lang="en-US" sz="1600" b="0" dirty="0" smtClean="0">
                <a:solidFill>
                  <a:srgbClr val="F79B4F"/>
                </a:solidFill>
              </a:rPr>
              <a:t>om </a:t>
            </a:r>
            <a:r>
              <a:rPr lang="en-US" sz="1600" b="0" dirty="0" err="1" smtClean="0">
                <a:solidFill>
                  <a:srgbClr val="F79B4F"/>
                </a:solidFill>
              </a:rPr>
              <a:t>Orrock</a:t>
            </a:r>
            <a:r>
              <a:rPr lang="en-US" sz="1600" b="0" dirty="0" smtClean="0">
                <a:solidFill>
                  <a:srgbClr val="F79B4F"/>
                </a:solidFill>
              </a:rPr>
              <a:t>, Chief</a:t>
            </a:r>
            <a:br>
              <a:rPr lang="en-US" sz="1600" b="0" dirty="0" smtClean="0">
                <a:solidFill>
                  <a:srgbClr val="F79B4F"/>
                </a:solidFill>
              </a:rPr>
            </a:br>
            <a:r>
              <a:rPr lang="en-US" sz="1600" b="0" dirty="0" smtClean="0">
                <a:solidFill>
                  <a:srgbClr val="F79B4F"/>
                </a:solidFill>
              </a:rPr>
              <a:t>Angela Brand, Stakeholder Contract Lead</a:t>
            </a:r>
            <a:r>
              <a:rPr lang="en-US" sz="1600" b="0" dirty="0">
                <a:solidFill>
                  <a:srgbClr val="F79B4F"/>
                </a:solidFill>
              </a:rPr>
              <a:t/>
            </a:r>
            <a:br>
              <a:rPr lang="en-US" sz="1600" b="0" dirty="0">
                <a:solidFill>
                  <a:srgbClr val="F79B4F"/>
                </a:solidFill>
              </a:rPr>
            </a:br>
            <a:r>
              <a:rPr lang="en-US" sz="1600" b="0" dirty="0" smtClean="0">
                <a:solidFill>
                  <a:srgbClr val="F79B4F"/>
                </a:solidFill>
              </a:rPr>
              <a:t>November 16, 2017</a:t>
            </a:r>
            <a:br>
              <a:rPr lang="en-US" sz="1600" b="0" dirty="0" smtClean="0">
                <a:solidFill>
                  <a:srgbClr val="F79B4F"/>
                </a:solidFill>
              </a:rPr>
            </a:br>
            <a:r>
              <a:rPr lang="en-US" sz="1600" b="0" dirty="0" smtClean="0">
                <a:solidFill>
                  <a:srgbClr val="F79B4F"/>
                </a:solidFill>
              </a:rPr>
              <a:t>Agenda Item </a:t>
            </a:r>
            <a:r>
              <a:rPr lang="en-US" sz="1600" b="0" dirty="0" smtClean="0">
                <a:solidFill>
                  <a:srgbClr val="F79B4F"/>
                </a:solidFill>
              </a:rPr>
              <a:t>5</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142" y="106362"/>
            <a:ext cx="7162800" cy="1417638"/>
          </a:xfrm>
        </p:spPr>
        <p:txBody>
          <a:bodyPr>
            <a:normAutofit/>
          </a:bodyPr>
          <a:lstStyle/>
          <a:p>
            <a:r>
              <a:rPr lang="en-US" sz="4000" dirty="0" smtClean="0"/>
              <a:t>Background</a:t>
            </a:r>
            <a:endParaRPr lang="en-US" sz="4000" dirty="0"/>
          </a:p>
        </p:txBody>
      </p:sp>
      <p:sp>
        <p:nvSpPr>
          <p:cNvPr id="3" name="Content Placeholder 2"/>
          <p:cNvSpPr>
            <a:spLocks noGrp="1"/>
          </p:cNvSpPr>
          <p:nvPr>
            <p:ph idx="1"/>
          </p:nvPr>
        </p:nvSpPr>
        <p:spPr>
          <a:xfrm>
            <a:off x="1527142" y="1638300"/>
            <a:ext cx="7391400" cy="4603750"/>
          </a:xfrm>
        </p:spPr>
        <p:txBody>
          <a:bodyPr>
            <a:normAutofit/>
          </a:bodyPr>
          <a:lstStyle/>
          <a:p>
            <a:pPr algn="just">
              <a:spcBef>
                <a:spcPts val="1200"/>
              </a:spcBef>
              <a:spcAft>
                <a:spcPts val="1200"/>
              </a:spcAft>
            </a:pPr>
            <a:r>
              <a:rPr lang="en-US" sz="2400" dirty="0" smtClean="0"/>
              <a:t>The </a:t>
            </a:r>
            <a:r>
              <a:rPr lang="en-US" sz="2400" dirty="0"/>
              <a:t>Mental Health Services </a:t>
            </a:r>
            <a:r>
              <a:rPr lang="en-US" sz="2400" dirty="0" smtClean="0"/>
              <a:t>Act (MHSA) provides funds for consumer and family advocacy.</a:t>
            </a:r>
          </a:p>
          <a:p>
            <a:pPr algn="just">
              <a:spcBef>
                <a:spcPts val="1200"/>
              </a:spcBef>
              <a:spcAft>
                <a:spcPts val="1200"/>
              </a:spcAft>
            </a:pPr>
            <a:r>
              <a:rPr lang="en-US" sz="2400" dirty="0"/>
              <a:t>The MHSOAC oversees advocacy contracts for 7 populations, including transition age youth (TAY).</a:t>
            </a:r>
          </a:p>
          <a:p>
            <a:pPr algn="just">
              <a:spcBef>
                <a:spcPts val="1200"/>
              </a:spcBef>
              <a:spcAft>
                <a:spcPts val="1200"/>
              </a:spcAft>
            </a:pPr>
            <a:r>
              <a:rPr lang="en-US" sz="2400" dirty="0" smtClean="0"/>
              <a:t>As directed by the Legislature, the MHSOAC administers stakeholder contracts </a:t>
            </a:r>
            <a:r>
              <a:rPr lang="en-US" sz="2400" dirty="0"/>
              <a:t>through a competitive bid </a:t>
            </a:r>
            <a:r>
              <a:rPr lang="en-US" sz="2400" dirty="0" smtClean="0"/>
              <a:t>process</a:t>
            </a:r>
            <a:r>
              <a:rPr lang="en-US" sz="2400" dirty="0"/>
              <a:t>.</a:t>
            </a:r>
            <a:endParaRPr lang="en-US" sz="2400" dirty="0" smtClean="0"/>
          </a:p>
          <a:p>
            <a:pPr marL="0" indent="0">
              <a:buNone/>
            </a:pPr>
            <a:endParaRPr lang="en-US" sz="2300" dirty="0" smtClean="0"/>
          </a:p>
          <a:p>
            <a:pPr marL="0" indent="0">
              <a:buNone/>
            </a:pPr>
            <a:endParaRPr lang="en-US" sz="1000" dirty="0"/>
          </a:p>
        </p:txBody>
      </p:sp>
      <p:sp>
        <p:nvSpPr>
          <p:cNvPr id="4" name="Slide Number Placeholder 3"/>
          <p:cNvSpPr>
            <a:spLocks noGrp="1"/>
          </p:cNvSpPr>
          <p:nvPr>
            <p:ph type="sldNum" sz="quarter" idx="12"/>
          </p:nvPr>
        </p:nvSpPr>
        <p:spPr/>
        <p:txBody>
          <a:bodyPr/>
          <a:lstStyle/>
          <a:p>
            <a:fld id="{34608B22-9B98-4B9D-BC1E-8F951206F666}" type="slidenum">
              <a:rPr lang="en-US" smtClean="0"/>
              <a:pPr/>
              <a:t>2</a:t>
            </a:fld>
            <a:endParaRPr lang="en-US"/>
          </a:p>
        </p:txBody>
      </p:sp>
    </p:spTree>
    <p:extLst>
      <p:ext uri="{BB962C8B-B14F-4D97-AF65-F5344CB8AC3E}">
        <p14:creationId xmlns:p14="http://schemas.microsoft.com/office/powerpoint/2010/main" val="2410160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142" y="106362"/>
            <a:ext cx="7162800" cy="1417638"/>
          </a:xfrm>
        </p:spPr>
        <p:txBody>
          <a:bodyPr>
            <a:normAutofit/>
          </a:bodyPr>
          <a:lstStyle/>
          <a:p>
            <a:r>
              <a:rPr lang="en-US" sz="4000" dirty="0" smtClean="0"/>
              <a:t>Background</a:t>
            </a:r>
            <a:endParaRPr lang="en-US" sz="4000" dirty="0"/>
          </a:p>
        </p:txBody>
      </p:sp>
      <p:sp>
        <p:nvSpPr>
          <p:cNvPr id="3" name="Content Placeholder 2"/>
          <p:cNvSpPr>
            <a:spLocks noGrp="1"/>
          </p:cNvSpPr>
          <p:nvPr>
            <p:ph idx="1"/>
          </p:nvPr>
        </p:nvSpPr>
        <p:spPr>
          <a:xfrm>
            <a:off x="1527142" y="1638300"/>
            <a:ext cx="7391400" cy="4603750"/>
          </a:xfrm>
        </p:spPr>
        <p:txBody>
          <a:bodyPr>
            <a:normAutofit lnSpcReduction="10000"/>
          </a:bodyPr>
          <a:lstStyle/>
          <a:p>
            <a:pPr>
              <a:lnSpc>
                <a:spcPct val="108000"/>
              </a:lnSpc>
              <a:spcBef>
                <a:spcPts val="600"/>
              </a:spcBef>
              <a:spcAft>
                <a:spcPts val="600"/>
              </a:spcAft>
            </a:pPr>
            <a:r>
              <a:rPr lang="en-US" sz="2200" dirty="0" smtClean="0"/>
              <a:t>In July 2016, through competitive process, a contract was awarded for TAY advocacy to California Youth Connection (CYC) for $500,000 per year. </a:t>
            </a:r>
          </a:p>
          <a:p>
            <a:pPr>
              <a:lnSpc>
                <a:spcPct val="108000"/>
              </a:lnSpc>
              <a:spcBef>
                <a:spcPts val="600"/>
              </a:spcBef>
              <a:spcAft>
                <a:spcPts val="600"/>
              </a:spcAft>
            </a:pPr>
            <a:r>
              <a:rPr lang="en-US" sz="2200" dirty="0" smtClean="0"/>
              <a:t>In the Budget Act 2016/2017, the </a:t>
            </a:r>
            <a:r>
              <a:rPr lang="en-US" sz="2200" dirty="0"/>
              <a:t>Legislature approved </a:t>
            </a:r>
            <a:r>
              <a:rPr lang="en-US" sz="2200" dirty="0" smtClean="0"/>
              <a:t>additional funds for all MHSOAC advocacy contracts.</a:t>
            </a:r>
            <a:endParaRPr lang="en-US" sz="2200" dirty="0"/>
          </a:p>
          <a:p>
            <a:pPr>
              <a:lnSpc>
                <a:spcPct val="108000"/>
              </a:lnSpc>
              <a:spcBef>
                <a:spcPts val="600"/>
              </a:spcBef>
              <a:spcAft>
                <a:spcPts val="600"/>
              </a:spcAft>
            </a:pPr>
            <a:r>
              <a:rPr lang="en-US" sz="2200" dirty="0"/>
              <a:t>This </a:t>
            </a:r>
            <a:r>
              <a:rPr lang="en-US" sz="2200" dirty="0" smtClean="0"/>
              <a:t>augmentation occurred during the first round of competitive RFPs and was not included in the original contract funding for CYC. </a:t>
            </a:r>
          </a:p>
          <a:p>
            <a:pPr>
              <a:lnSpc>
                <a:spcPct val="108000"/>
              </a:lnSpc>
              <a:spcBef>
                <a:spcPts val="600"/>
              </a:spcBef>
              <a:spcAft>
                <a:spcPts val="600"/>
              </a:spcAft>
            </a:pPr>
            <a:r>
              <a:rPr lang="en-US" sz="2200" dirty="0" smtClean="0"/>
              <a:t>As a result, an additional $170,000 per year for TAY advocacy support was available. In August 2016, the Commission authorized the Executive Director to issue a RFP for these funds.</a:t>
            </a:r>
            <a:endParaRPr lang="en-US" sz="2200" dirty="0"/>
          </a:p>
          <a:p>
            <a:pPr algn="just">
              <a:spcBef>
                <a:spcPts val="600"/>
              </a:spcBef>
              <a:spcAft>
                <a:spcPts val="600"/>
              </a:spcAft>
            </a:pPr>
            <a:endParaRPr lang="en-US" sz="1600" i="1" dirty="0" smtClean="0"/>
          </a:p>
          <a:p>
            <a:pPr marL="457200" lvl="1" indent="0">
              <a:buNone/>
            </a:pPr>
            <a:endParaRPr lang="en-US" sz="1900" dirty="0" smtClean="0"/>
          </a:p>
          <a:p>
            <a:pPr marL="0" indent="0">
              <a:buNone/>
            </a:pPr>
            <a:endParaRPr lang="en-US" sz="2300" dirty="0" smtClean="0"/>
          </a:p>
          <a:p>
            <a:pPr marL="0" indent="0">
              <a:buNone/>
            </a:pPr>
            <a:endParaRPr lang="en-US" sz="1000" dirty="0"/>
          </a:p>
        </p:txBody>
      </p:sp>
      <p:sp>
        <p:nvSpPr>
          <p:cNvPr id="4" name="Slide Number Placeholder 3"/>
          <p:cNvSpPr>
            <a:spLocks noGrp="1"/>
          </p:cNvSpPr>
          <p:nvPr>
            <p:ph type="sldNum" sz="quarter" idx="12"/>
          </p:nvPr>
        </p:nvSpPr>
        <p:spPr/>
        <p:txBody>
          <a:bodyPr/>
          <a:lstStyle/>
          <a:p>
            <a:fld id="{34608B22-9B98-4B9D-BC1E-8F951206F666}" type="slidenum">
              <a:rPr lang="en-US" smtClean="0"/>
              <a:pPr/>
              <a:t>3</a:t>
            </a:fld>
            <a:endParaRPr lang="en-US"/>
          </a:p>
        </p:txBody>
      </p:sp>
    </p:spTree>
    <p:extLst>
      <p:ext uri="{BB962C8B-B14F-4D97-AF65-F5344CB8AC3E}">
        <p14:creationId xmlns:p14="http://schemas.microsoft.com/office/powerpoint/2010/main" val="923398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RFP Development</a:t>
            </a:r>
            <a:endParaRPr lang="en-US" dirty="0"/>
          </a:p>
        </p:txBody>
      </p:sp>
      <p:sp>
        <p:nvSpPr>
          <p:cNvPr id="3" name="Content Placeholder 2"/>
          <p:cNvSpPr>
            <a:spLocks noGrp="1"/>
          </p:cNvSpPr>
          <p:nvPr>
            <p:ph idx="1"/>
          </p:nvPr>
        </p:nvSpPr>
        <p:spPr>
          <a:xfrm>
            <a:off x="1524000" y="1600200"/>
            <a:ext cx="7162800" cy="4876800"/>
          </a:xfrm>
        </p:spPr>
        <p:txBody>
          <a:bodyPr>
            <a:normAutofit fontScale="55000" lnSpcReduction="20000"/>
          </a:bodyPr>
          <a:lstStyle/>
          <a:p>
            <a:pPr>
              <a:lnSpc>
                <a:spcPct val="120000"/>
              </a:lnSpc>
              <a:spcBef>
                <a:spcPts val="1200"/>
              </a:spcBef>
              <a:spcAft>
                <a:spcPts val="1200"/>
              </a:spcAft>
            </a:pPr>
            <a:r>
              <a:rPr lang="en-US" sz="3800" dirty="0" smtClean="0"/>
              <a:t>MHSOAC staff conducted public meetings to gather feedback on how to spend funds consistent with needs of the TAY population.</a:t>
            </a:r>
          </a:p>
          <a:p>
            <a:pPr>
              <a:lnSpc>
                <a:spcPct val="120000"/>
              </a:lnSpc>
              <a:spcBef>
                <a:spcPts val="1200"/>
              </a:spcBef>
              <a:spcAft>
                <a:spcPts val="1200"/>
              </a:spcAft>
            </a:pPr>
            <a:r>
              <a:rPr lang="en-US" sz="3800" dirty="0" smtClean="0"/>
              <a:t>Feedback gathered included:</a:t>
            </a:r>
          </a:p>
          <a:p>
            <a:pPr lvl="1">
              <a:lnSpc>
                <a:spcPct val="120000"/>
              </a:lnSpc>
              <a:spcBef>
                <a:spcPts val="600"/>
              </a:spcBef>
              <a:spcAft>
                <a:spcPts val="600"/>
              </a:spcAft>
            </a:pPr>
            <a:r>
              <a:rPr lang="en-US" sz="3200" dirty="0" smtClean="0"/>
              <a:t>Limited need for large, statewide conferences and events.</a:t>
            </a:r>
          </a:p>
          <a:p>
            <a:pPr lvl="1">
              <a:lnSpc>
                <a:spcPct val="120000"/>
              </a:lnSpc>
              <a:spcBef>
                <a:spcPts val="600"/>
              </a:spcBef>
              <a:spcAft>
                <a:spcPts val="600"/>
              </a:spcAft>
            </a:pPr>
            <a:r>
              <a:rPr lang="en-US" sz="3200" dirty="0" smtClean="0"/>
              <a:t>Strong support for local activities focused on TAY engagement.</a:t>
            </a:r>
          </a:p>
          <a:p>
            <a:pPr lvl="1">
              <a:lnSpc>
                <a:spcPct val="120000"/>
              </a:lnSpc>
              <a:spcBef>
                <a:spcPts val="600"/>
              </a:spcBef>
              <a:spcAft>
                <a:spcPts val="600"/>
              </a:spcAft>
            </a:pPr>
            <a:r>
              <a:rPr lang="en-US" sz="3200" dirty="0" smtClean="0"/>
              <a:t>Need for inclusion of TAY in local level decision making processes.</a:t>
            </a:r>
          </a:p>
          <a:p>
            <a:pPr>
              <a:lnSpc>
                <a:spcPct val="120000"/>
              </a:lnSpc>
              <a:spcBef>
                <a:spcPts val="1200"/>
              </a:spcBef>
              <a:spcAft>
                <a:spcPts val="1200"/>
              </a:spcAft>
            </a:pPr>
            <a:r>
              <a:rPr lang="en-US" sz="3800" dirty="0" smtClean="0"/>
              <a:t>Staff careful to avoid duplication of efforts underway by CYC.</a:t>
            </a:r>
          </a:p>
          <a:p>
            <a:endParaRPr lang="en-US" sz="2400" dirty="0"/>
          </a:p>
        </p:txBody>
      </p:sp>
      <p:sp>
        <p:nvSpPr>
          <p:cNvPr id="4" name="Slide Number Placeholder 3"/>
          <p:cNvSpPr>
            <a:spLocks noGrp="1"/>
          </p:cNvSpPr>
          <p:nvPr>
            <p:ph type="sldNum" sz="quarter" idx="12"/>
          </p:nvPr>
        </p:nvSpPr>
        <p:spPr/>
        <p:txBody>
          <a:bodyPr/>
          <a:lstStyle/>
          <a:p>
            <a:fld id="{34608B22-9B98-4B9D-BC1E-8F951206F666}" type="slidenum">
              <a:rPr lang="en-US" smtClean="0"/>
              <a:pPr/>
              <a:t>4</a:t>
            </a:fld>
            <a:endParaRPr lang="en-US"/>
          </a:p>
        </p:txBody>
      </p:sp>
    </p:spTree>
    <p:extLst>
      <p:ext uri="{BB962C8B-B14F-4D97-AF65-F5344CB8AC3E}">
        <p14:creationId xmlns:p14="http://schemas.microsoft.com/office/powerpoint/2010/main" val="144204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142" y="106362"/>
            <a:ext cx="7162800" cy="1417638"/>
          </a:xfrm>
        </p:spPr>
        <p:txBody>
          <a:bodyPr>
            <a:normAutofit/>
          </a:bodyPr>
          <a:lstStyle/>
          <a:p>
            <a:r>
              <a:rPr lang="en-US" sz="4000" dirty="0" smtClean="0"/>
              <a:t>Timeline</a:t>
            </a:r>
            <a:endParaRPr lang="en-US" sz="4000" dirty="0"/>
          </a:p>
        </p:txBody>
      </p:sp>
      <p:sp>
        <p:nvSpPr>
          <p:cNvPr id="3" name="Content Placeholder 2"/>
          <p:cNvSpPr>
            <a:spLocks noGrp="1"/>
          </p:cNvSpPr>
          <p:nvPr>
            <p:ph idx="1"/>
          </p:nvPr>
        </p:nvSpPr>
        <p:spPr>
          <a:xfrm>
            <a:off x="1600200" y="1684599"/>
            <a:ext cx="7391400" cy="4603750"/>
          </a:xfrm>
        </p:spPr>
        <p:txBody>
          <a:bodyPr>
            <a:normAutofit/>
          </a:bodyPr>
          <a:lstStyle/>
          <a:p>
            <a:pPr algn="just">
              <a:spcBef>
                <a:spcPts val="800"/>
              </a:spcBef>
              <a:spcAft>
                <a:spcPts val="600"/>
              </a:spcAft>
            </a:pPr>
            <a:r>
              <a:rPr lang="en-US" sz="2400" dirty="0"/>
              <a:t>RFP </a:t>
            </a:r>
            <a:r>
              <a:rPr lang="en-US" sz="2400" dirty="0" smtClean="0"/>
              <a:t>Release: October 10, 2017</a:t>
            </a:r>
            <a:endParaRPr lang="en-US" sz="2400" dirty="0"/>
          </a:p>
          <a:p>
            <a:pPr lvl="0" algn="just">
              <a:spcBef>
                <a:spcPts val="800"/>
              </a:spcBef>
              <a:spcAft>
                <a:spcPts val="600"/>
              </a:spcAft>
            </a:pPr>
            <a:r>
              <a:rPr lang="en-US" sz="2400" dirty="0" smtClean="0"/>
              <a:t>Deadline </a:t>
            </a:r>
            <a:r>
              <a:rPr lang="en-US" sz="2400" dirty="0"/>
              <a:t>to Submit </a:t>
            </a:r>
            <a:r>
              <a:rPr lang="en-US" sz="2400" dirty="0" smtClean="0"/>
              <a:t>Proposals: November 3, 2017</a:t>
            </a:r>
          </a:p>
          <a:p>
            <a:pPr lvl="0" algn="just">
              <a:spcBef>
                <a:spcPts val="800"/>
              </a:spcBef>
              <a:spcAft>
                <a:spcPts val="600"/>
              </a:spcAft>
            </a:pPr>
            <a:r>
              <a:rPr lang="en-US" sz="2400" dirty="0" smtClean="0"/>
              <a:t>Notice </a:t>
            </a:r>
            <a:r>
              <a:rPr lang="en-US" sz="2400" dirty="0"/>
              <a:t>of Intent to </a:t>
            </a:r>
            <a:r>
              <a:rPr lang="en-US" sz="2400" dirty="0" smtClean="0"/>
              <a:t>Award: November 16, 2017</a:t>
            </a:r>
            <a:endParaRPr lang="en-US" sz="2400" dirty="0"/>
          </a:p>
          <a:p>
            <a:pPr lvl="0" algn="just">
              <a:spcBef>
                <a:spcPts val="800"/>
              </a:spcBef>
              <a:spcAft>
                <a:spcPts val="600"/>
              </a:spcAft>
            </a:pPr>
            <a:r>
              <a:rPr lang="en-US" sz="2400" dirty="0"/>
              <a:t>Intent to Protest </a:t>
            </a:r>
            <a:r>
              <a:rPr lang="en-US" sz="2400" dirty="0" smtClean="0"/>
              <a:t>Letter:</a:t>
            </a:r>
            <a:r>
              <a:rPr lang="en-US" sz="2400" dirty="0"/>
              <a:t>	</a:t>
            </a:r>
            <a:r>
              <a:rPr lang="en-US" sz="2400" dirty="0" smtClean="0"/>
              <a:t>November 27, </a:t>
            </a:r>
            <a:r>
              <a:rPr lang="en-US" sz="2400" dirty="0"/>
              <a:t>2017</a:t>
            </a:r>
          </a:p>
          <a:p>
            <a:pPr lvl="0" algn="just">
              <a:spcBef>
                <a:spcPts val="800"/>
              </a:spcBef>
              <a:spcAft>
                <a:spcPts val="600"/>
              </a:spcAft>
            </a:pPr>
            <a:r>
              <a:rPr lang="en-US" sz="2400" dirty="0"/>
              <a:t>Anticipated Contract Start </a:t>
            </a:r>
            <a:r>
              <a:rPr lang="en-US" sz="2400" dirty="0" smtClean="0"/>
              <a:t>Date: January 2018</a:t>
            </a:r>
            <a:endParaRPr lang="en-US" sz="2400" dirty="0"/>
          </a:p>
          <a:p>
            <a:pPr lvl="0" algn="just"/>
            <a:endParaRPr lang="en-US" sz="2400" dirty="0" smtClean="0"/>
          </a:p>
          <a:p>
            <a:pPr algn="just"/>
            <a:endParaRPr lang="en-US" sz="2300" dirty="0" smtClean="0"/>
          </a:p>
        </p:txBody>
      </p:sp>
      <p:sp>
        <p:nvSpPr>
          <p:cNvPr id="4" name="Slide Number Placeholder 3"/>
          <p:cNvSpPr>
            <a:spLocks noGrp="1"/>
          </p:cNvSpPr>
          <p:nvPr>
            <p:ph type="sldNum" sz="quarter" idx="12"/>
          </p:nvPr>
        </p:nvSpPr>
        <p:spPr/>
        <p:txBody>
          <a:bodyPr/>
          <a:lstStyle/>
          <a:p>
            <a:fld id="{34608B22-9B98-4B9D-BC1E-8F951206F666}" type="slidenum">
              <a:rPr lang="en-US" smtClean="0"/>
              <a:pPr/>
              <a:t>5</a:t>
            </a:fld>
            <a:endParaRPr lang="en-US"/>
          </a:p>
        </p:txBody>
      </p:sp>
    </p:spTree>
    <p:extLst>
      <p:ext uri="{BB962C8B-B14F-4D97-AF65-F5344CB8AC3E}">
        <p14:creationId xmlns:p14="http://schemas.microsoft.com/office/powerpoint/2010/main" val="4070413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391400" cy="1417638"/>
          </a:xfrm>
        </p:spPr>
        <p:txBody>
          <a:bodyPr>
            <a:normAutofit/>
          </a:bodyPr>
          <a:lstStyle/>
          <a:p>
            <a:r>
              <a:rPr lang="en-US" sz="3600" dirty="0" smtClean="0"/>
              <a:t>RFP Evaluation Process</a:t>
            </a:r>
            <a:endParaRPr lang="en-US" sz="2800" i="1" dirty="0"/>
          </a:p>
        </p:txBody>
      </p:sp>
      <p:sp>
        <p:nvSpPr>
          <p:cNvPr id="3" name="Content Placeholder 2"/>
          <p:cNvSpPr>
            <a:spLocks noGrp="1"/>
          </p:cNvSpPr>
          <p:nvPr>
            <p:ph idx="1"/>
          </p:nvPr>
        </p:nvSpPr>
        <p:spPr>
          <a:xfrm>
            <a:off x="1604897" y="1493837"/>
            <a:ext cx="7277100" cy="5045075"/>
          </a:xfrm>
        </p:spPr>
        <p:txBody>
          <a:bodyPr>
            <a:noAutofit/>
          </a:bodyPr>
          <a:lstStyle/>
          <a:p>
            <a:pPr marL="0" indent="0">
              <a:lnSpc>
                <a:spcPct val="114000"/>
              </a:lnSpc>
              <a:spcAft>
                <a:spcPts val="1200"/>
              </a:spcAft>
              <a:buNone/>
            </a:pPr>
            <a:endParaRPr lang="en-US" sz="1600" i="1" dirty="0" smtClean="0"/>
          </a:p>
          <a:p>
            <a:pPr>
              <a:lnSpc>
                <a:spcPct val="114000"/>
              </a:lnSpc>
              <a:spcAft>
                <a:spcPts val="1200"/>
              </a:spcAft>
            </a:pPr>
            <a:r>
              <a:rPr lang="en-US" sz="2400" dirty="0" smtClean="0"/>
              <a:t>RFP contained </a:t>
            </a:r>
            <a:r>
              <a:rPr lang="en-US" sz="2400" dirty="0"/>
              <a:t>copy of scoring tool and rubric for </a:t>
            </a:r>
            <a:r>
              <a:rPr lang="en-US" sz="2400" dirty="0" smtClean="0"/>
              <a:t>scoring.</a:t>
            </a:r>
          </a:p>
          <a:p>
            <a:pPr>
              <a:lnSpc>
                <a:spcPct val="114000"/>
              </a:lnSpc>
              <a:spcAft>
                <a:spcPts val="1200"/>
              </a:spcAft>
            </a:pPr>
            <a:r>
              <a:rPr lang="en-US" sz="2400" dirty="0" smtClean="0"/>
              <a:t>Scoring completed in 2 stages:</a:t>
            </a:r>
          </a:p>
          <a:p>
            <a:pPr lvl="1">
              <a:lnSpc>
                <a:spcPct val="114000"/>
              </a:lnSpc>
              <a:spcAft>
                <a:spcPts val="1200"/>
              </a:spcAft>
            </a:pPr>
            <a:r>
              <a:rPr lang="en-US" sz="2400" dirty="0" smtClean="0"/>
              <a:t>Stage 1: Administrative Submission Review</a:t>
            </a:r>
          </a:p>
          <a:p>
            <a:pPr lvl="1">
              <a:lnSpc>
                <a:spcPct val="114000"/>
              </a:lnSpc>
              <a:spcAft>
                <a:spcPts val="1200"/>
              </a:spcAft>
            </a:pPr>
            <a:r>
              <a:rPr lang="en-US" sz="2400" dirty="0" smtClean="0"/>
              <a:t>Stage 2: Technical Review </a:t>
            </a:r>
            <a:endParaRPr lang="en-US" sz="2400" dirty="0"/>
          </a:p>
          <a:p>
            <a:pPr>
              <a:lnSpc>
                <a:spcPct val="114000"/>
              </a:lnSpc>
              <a:spcAft>
                <a:spcPts val="1200"/>
              </a:spcAft>
            </a:pPr>
            <a:r>
              <a:rPr lang="en-US" sz="2400" dirty="0" smtClean="0"/>
              <a:t>As </a:t>
            </a:r>
            <a:r>
              <a:rPr lang="en-US" sz="2400" dirty="0"/>
              <a:t>outlined in the RFP, the proposal with the highest overall score is recommended </a:t>
            </a:r>
            <a:r>
              <a:rPr lang="en-US" sz="2400" dirty="0" smtClean="0"/>
              <a:t>for an </a:t>
            </a:r>
            <a:r>
              <a:rPr lang="en-US" sz="2400" dirty="0"/>
              <a:t>award.</a:t>
            </a:r>
          </a:p>
          <a:p>
            <a:pPr marL="0" indent="0" algn="just">
              <a:lnSpc>
                <a:spcPct val="114000"/>
              </a:lnSpc>
              <a:buNone/>
            </a:pPr>
            <a:endParaRPr lang="en-US" sz="1800" i="1" dirty="0" smtClean="0"/>
          </a:p>
          <a:p>
            <a:pPr marL="0" indent="0">
              <a:lnSpc>
                <a:spcPct val="114000"/>
              </a:lnSpc>
              <a:buNone/>
            </a:pPr>
            <a:endParaRPr lang="en-US" sz="1600" b="1" i="1" dirty="0"/>
          </a:p>
        </p:txBody>
      </p:sp>
      <p:sp>
        <p:nvSpPr>
          <p:cNvPr id="4" name="Slide Number Placeholder 3"/>
          <p:cNvSpPr>
            <a:spLocks noGrp="1"/>
          </p:cNvSpPr>
          <p:nvPr>
            <p:ph type="sldNum" sz="quarter" idx="12"/>
          </p:nvPr>
        </p:nvSpPr>
        <p:spPr/>
        <p:txBody>
          <a:bodyPr/>
          <a:lstStyle/>
          <a:p>
            <a:fld id="{34608B22-9B98-4B9D-BC1E-8F951206F666}" type="slidenum">
              <a:rPr lang="en-US" smtClean="0"/>
              <a:pPr/>
              <a:t>6</a:t>
            </a:fld>
            <a:endParaRPr lang="en-US"/>
          </a:p>
        </p:txBody>
      </p:sp>
    </p:spTree>
    <p:extLst>
      <p:ext uri="{BB962C8B-B14F-4D97-AF65-F5344CB8AC3E}">
        <p14:creationId xmlns:p14="http://schemas.microsoft.com/office/powerpoint/2010/main" val="849354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575" y="457200"/>
            <a:ext cx="5372100" cy="1063229"/>
          </a:xfrm>
        </p:spPr>
        <p:txBody>
          <a:bodyPr>
            <a:normAutofit/>
          </a:bodyPr>
          <a:lstStyle/>
          <a:p>
            <a:r>
              <a:rPr lang="en-US" sz="3600" dirty="0"/>
              <a:t>Proposed Motion</a:t>
            </a:r>
          </a:p>
        </p:txBody>
      </p:sp>
      <p:sp>
        <p:nvSpPr>
          <p:cNvPr id="3" name="Content Placeholder 2"/>
          <p:cNvSpPr>
            <a:spLocks noGrp="1"/>
          </p:cNvSpPr>
          <p:nvPr>
            <p:ph idx="1"/>
          </p:nvPr>
        </p:nvSpPr>
        <p:spPr>
          <a:xfrm>
            <a:off x="1933575" y="1520430"/>
            <a:ext cx="6677025" cy="4727970"/>
          </a:xfrm>
        </p:spPr>
        <p:txBody>
          <a:bodyPr>
            <a:normAutofit fontScale="92500" lnSpcReduction="10000"/>
          </a:bodyPr>
          <a:lstStyle/>
          <a:p>
            <a:pPr marL="0" indent="0" algn="just">
              <a:spcBef>
                <a:spcPts val="1800"/>
              </a:spcBef>
              <a:buNone/>
            </a:pPr>
            <a:r>
              <a:rPr lang="en-US" sz="1900" dirty="0" smtClean="0"/>
              <a:t>Staff recommends the Commission:</a:t>
            </a:r>
          </a:p>
          <a:p>
            <a:pPr algn="just">
              <a:spcBef>
                <a:spcPts val="1800"/>
              </a:spcBef>
            </a:pPr>
            <a:r>
              <a:rPr lang="en-US" sz="1900" dirty="0" smtClean="0"/>
              <a:t>Authorize </a:t>
            </a:r>
            <a:r>
              <a:rPr lang="en-US" sz="1900" dirty="0"/>
              <a:t>the Executive Director to issue a “Notice of Intent to Award Contract” to the proposer receiving the highest overall score. </a:t>
            </a:r>
          </a:p>
          <a:p>
            <a:pPr algn="just">
              <a:spcBef>
                <a:spcPts val="1800"/>
              </a:spcBef>
            </a:pPr>
            <a:r>
              <a:rPr lang="en-US" sz="1900" dirty="0"/>
              <a:t>Establish </a:t>
            </a:r>
            <a:r>
              <a:rPr lang="en-US" sz="1900" dirty="0" smtClean="0"/>
              <a:t>November 27, 2017 </a:t>
            </a:r>
            <a:r>
              <a:rPr lang="en-US" sz="1900" dirty="0"/>
              <a:t>as the deadline for unsuccessful bidders to file an “Intent to Protest” consistent with the five working day standard set forth in the Request for </a:t>
            </a:r>
            <a:r>
              <a:rPr lang="en-US" sz="1900" dirty="0" smtClean="0"/>
              <a:t>Proposal.</a:t>
            </a:r>
            <a:endParaRPr lang="en-US" sz="1900" dirty="0"/>
          </a:p>
          <a:p>
            <a:pPr algn="just">
              <a:spcBef>
                <a:spcPts val="1800"/>
              </a:spcBef>
            </a:pPr>
            <a:r>
              <a:rPr lang="en-US" sz="1900" dirty="0"/>
              <a:t>Direct the Executive Director to notify the Commission Chair and Vice Chair of any protests within two working days of the filing and adjudicate protests consistent with the procedure provided in the Request for </a:t>
            </a:r>
            <a:r>
              <a:rPr lang="en-US" sz="1900" dirty="0" smtClean="0"/>
              <a:t>Proposal.</a:t>
            </a:r>
            <a:endParaRPr lang="en-US" sz="1900" dirty="0"/>
          </a:p>
          <a:p>
            <a:pPr algn="just">
              <a:spcBef>
                <a:spcPts val="1800"/>
              </a:spcBef>
            </a:pPr>
            <a:r>
              <a:rPr lang="en-US" sz="1900" dirty="0"/>
              <a:t>Authorize the Executive Director to execute the contract upon expiration of the protest period or consideration of protests, whichever comes first.</a:t>
            </a:r>
          </a:p>
          <a:p>
            <a:pPr marL="0" indent="0">
              <a:buNone/>
            </a:pPr>
            <a:endParaRPr lang="en-US" sz="2100" dirty="0"/>
          </a:p>
        </p:txBody>
      </p:sp>
    </p:spTree>
    <p:extLst>
      <p:ext uri="{BB962C8B-B14F-4D97-AF65-F5344CB8AC3E}">
        <p14:creationId xmlns:p14="http://schemas.microsoft.com/office/powerpoint/2010/main" val="2101724710"/>
      </p:ext>
    </p:extLst>
  </p:cSld>
  <p:clrMapOvr>
    <a:masterClrMapping/>
  </p:clrMapOvr>
</p:sld>
</file>

<file path=ppt/theme/theme1.xml><?xml version="1.0" encoding="utf-8"?>
<a:theme xmlns:a="http://schemas.openxmlformats.org/drawingml/2006/main" name="Blue-Oran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Blue-Orange</Template>
  <TotalTime>2691</TotalTime>
  <Words>446</Words>
  <Application>Microsoft Office PowerPoint</Application>
  <PresentationFormat>On-screen Show (4:3)</PresentationFormat>
  <Paragraphs>49</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Blue-Orange</vt:lpstr>
      <vt:lpstr>Award of Transition Age Youth Contract   Tom Orrock, Chief Angela Brand, Stakeholder Contract Lead November 16, 2017 Agenda Item 5</vt:lpstr>
      <vt:lpstr>Background</vt:lpstr>
      <vt:lpstr>Background</vt:lpstr>
      <vt:lpstr>RFP Development</vt:lpstr>
      <vt:lpstr>Timeline</vt:lpstr>
      <vt:lpstr>RFP Evaluation Process</vt:lpstr>
      <vt:lpstr>Proposed Motion</vt:lpstr>
    </vt:vector>
  </TitlesOfParts>
  <Company>Department of Technology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Interpretation Paper</dc:title>
  <dc:creator>sbc_admin</dc:creator>
  <cp:lastModifiedBy>angela brand</cp:lastModifiedBy>
  <cp:revision>178</cp:revision>
  <cp:lastPrinted>2017-11-13T21:58:12Z</cp:lastPrinted>
  <dcterms:created xsi:type="dcterms:W3CDTF">2014-07-02T14:33:04Z</dcterms:created>
  <dcterms:modified xsi:type="dcterms:W3CDTF">2017-11-14T00:04:17Z</dcterms:modified>
</cp:coreProperties>
</file>