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4" r:id="rId2"/>
  </p:sldMasterIdLst>
  <p:notesMasterIdLst>
    <p:notesMasterId r:id="rId7"/>
  </p:notesMasterIdLst>
  <p:handoutMasterIdLst>
    <p:handoutMasterId r:id="rId8"/>
  </p:handoutMasterIdLst>
  <p:sldIdLst>
    <p:sldId id="293" r:id="rId3"/>
    <p:sldId id="294" r:id="rId4"/>
    <p:sldId id="297" r:id="rId5"/>
    <p:sldId id="298" r:id="rId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75"/>
    <a:srgbClr val="B55D1B"/>
    <a:srgbClr val="240AE4"/>
    <a:srgbClr val="FDFBB3"/>
    <a:srgbClr val="F7FC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70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1998" y="60"/>
      </p:cViewPr>
      <p:guideLst>
        <p:guide orient="horz" pos="2928"/>
        <p:guide pos="216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2119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5" y="0"/>
            <a:ext cx="2982119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EF3E006E-6231-43AB-8C28-E3E2613345F1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67"/>
            <a:ext cx="2982119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5" y="8829967"/>
            <a:ext cx="2982119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B54A6009-568A-428C-B52E-4328BA5F22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3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2119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5" y="0"/>
            <a:ext cx="2982119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433F68C7-E411-4442-81B8-713297B9E8C9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3" y="4415791"/>
            <a:ext cx="5505450" cy="4183380"/>
          </a:xfrm>
          <a:prstGeom prst="rect">
            <a:avLst/>
          </a:prstGeom>
        </p:spPr>
        <p:txBody>
          <a:bodyPr vert="horz" lIns="93173" tIns="46586" rIns="93173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7"/>
            <a:ext cx="2982119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5" y="8829967"/>
            <a:ext cx="2982119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FD13E2DA-B889-4EAA-8D98-E87CBB3AC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0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ocess 11"/>
          <p:cNvSpPr/>
          <p:nvPr/>
        </p:nvSpPr>
        <p:spPr>
          <a:xfrm>
            <a:off x="1447800" y="6248400"/>
            <a:ext cx="7696200" cy="6096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057400"/>
            <a:ext cx="6248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886200"/>
            <a:ext cx="4648200" cy="1371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79B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6324600"/>
            <a:ext cx="7696200" cy="457200"/>
          </a:xfrm>
          <a:prstGeom prst="rect">
            <a:avLst/>
          </a:prstGeom>
          <a:solidFill>
            <a:srgbClr val="FFE69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857"/>
          <a:stretch>
            <a:fillRect/>
          </a:stretch>
        </p:blipFill>
        <p:spPr bwMode="auto">
          <a:xfrm>
            <a:off x="2057400" y="6437431"/>
            <a:ext cx="5995981" cy="2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owchart: Process 8"/>
          <p:cNvSpPr/>
          <p:nvPr/>
        </p:nvSpPr>
        <p:spPr>
          <a:xfrm>
            <a:off x="1447800" y="0"/>
            <a:ext cx="7696200" cy="1524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lowchart: Process 9"/>
          <p:cNvSpPr/>
          <p:nvPr/>
        </p:nvSpPr>
        <p:spPr>
          <a:xfrm>
            <a:off x="1447800" y="0"/>
            <a:ext cx="7696200" cy="14478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MHSOAC_Color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" t="21273" r="10593" b="23422"/>
          <a:stretch>
            <a:fillRect/>
          </a:stretch>
        </p:blipFill>
        <p:spPr>
          <a:xfrm>
            <a:off x="3352800" y="228600"/>
            <a:ext cx="3657600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894512" cy="566738"/>
          </a:xfrm>
          <a:solidFill>
            <a:srgbClr val="FFE697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4800"/>
            <a:ext cx="6894512" cy="4422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89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4953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Sub)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35000" t="32813" r="3750" b="43750"/>
          <a:stretch>
            <a:fillRect/>
          </a:stretch>
        </p:blipFill>
        <p:spPr bwMode="auto">
          <a:xfrm>
            <a:off x="1524000" y="609600"/>
            <a:ext cx="762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057400" y="2133600"/>
            <a:ext cx="6553200" cy="1600200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4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14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0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21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40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8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6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48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4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19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3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828800"/>
            <a:ext cx="655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447800" y="0"/>
            <a:ext cx="7696200" cy="1524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  <a:solidFill>
            <a:srgbClr val="F79B4F"/>
          </a:solidFill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  <a:solidFill>
            <a:srgbClr val="00B0F0"/>
          </a:solidFill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3050"/>
            <a:ext cx="2743200" cy="8699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143000"/>
            <a:ext cx="2743200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4958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  <a:solidFill>
            <a:srgbClr val="EFFBF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</p:spPr>
      </p:pic>
      <p:sp>
        <p:nvSpPr>
          <p:cNvPr id="17" name="Flowchart: Process 16"/>
          <p:cNvSpPr/>
          <p:nvPr/>
        </p:nvSpPr>
        <p:spPr>
          <a:xfrm>
            <a:off x="0" y="4267200"/>
            <a:ext cx="1447800" cy="9144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1371600"/>
            <a:ext cx="1371600" cy="1524000"/>
          </a:xfrm>
          <a:prstGeom prst="rect">
            <a:avLst/>
          </a:prstGeom>
          <a:noFill/>
        </p:spPr>
      </p:pic>
      <p:pic>
        <p:nvPicPr>
          <p:cNvPr id="25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2667000"/>
            <a:ext cx="1371600" cy="1524000"/>
          </a:xfrm>
          <a:prstGeom prst="rect">
            <a:avLst/>
          </a:prstGeom>
          <a:noFill/>
        </p:spPr>
      </p:pic>
      <p:pic>
        <p:nvPicPr>
          <p:cNvPr id="26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3962400"/>
            <a:ext cx="1371600" cy="1524000"/>
          </a:xfrm>
          <a:prstGeom prst="rect">
            <a:avLst/>
          </a:prstGeom>
          <a:noFill/>
        </p:spPr>
      </p:pic>
      <p:pic>
        <p:nvPicPr>
          <p:cNvPr id="27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5334000"/>
            <a:ext cx="1371600" cy="1524000"/>
          </a:xfrm>
          <a:prstGeom prst="rect">
            <a:avLst/>
          </a:prstGeom>
          <a:noFill/>
        </p:spPr>
      </p:pic>
      <p:sp>
        <p:nvSpPr>
          <p:cNvPr id="10" name="Flowchart: Process 9"/>
          <p:cNvSpPr/>
          <p:nvPr/>
        </p:nvSpPr>
        <p:spPr>
          <a:xfrm>
            <a:off x="0" y="4343400"/>
            <a:ext cx="1447800" cy="762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Prop 63 Logo Transparent.PNG"/>
          <p:cNvPicPr/>
          <p:nvPr/>
        </p:nvPicPr>
        <p:blipFill>
          <a:blip r:embed="rId16" cstate="print"/>
          <a:srcRect b="14921"/>
          <a:stretch>
            <a:fillRect/>
          </a:stretch>
        </p:blipFill>
        <p:spPr>
          <a:xfrm>
            <a:off x="269524" y="4419600"/>
            <a:ext cx="797276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3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2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■"/>
        <a:defRPr sz="32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9CF67"/>
        </a:buClr>
        <a:buFont typeface="Wingdings" pitchFamily="2" charset="2"/>
        <a:buChar char="§"/>
        <a:defRPr sz="28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w"/>
        <a:defRPr sz="24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Arial" pitchFamily="34" charset="0"/>
        <a:buChar char="▼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FDA00"/>
        </a:buClr>
        <a:buSzPct val="65000"/>
        <a:buFont typeface="Wingdings" pitchFamily="2" charset="2"/>
        <a:buChar char="q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8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828800"/>
            <a:ext cx="6781800" cy="19050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0070C0"/>
                </a:solidFill>
              </a:rPr>
              <a:t>Contract Authorization</a:t>
            </a:r>
            <a:endParaRPr lang="en-US" b="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5105400"/>
            <a:ext cx="2286000" cy="914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Agenda Item 9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November 16, 2017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267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 Pate, Deputy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5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71628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Further support of Transparency Data Portal and Evaluation activities</a:t>
            </a:r>
          </a:p>
          <a:p>
            <a:pPr lvl="1"/>
            <a:r>
              <a:rPr lang="en-US" dirty="0" smtClean="0"/>
              <a:t>Two Existing Contracts expire in December</a:t>
            </a:r>
          </a:p>
          <a:p>
            <a:pPr lvl="2"/>
            <a:r>
              <a:rPr lang="en-US" dirty="0" smtClean="0"/>
              <a:t>“Behind the firewall” contract for secure data storage, database maintenance, and SAS tools and workspace</a:t>
            </a:r>
          </a:p>
          <a:p>
            <a:pPr lvl="2"/>
            <a:r>
              <a:rPr lang="en-US" dirty="0" smtClean="0"/>
              <a:t>“In front of the firewall” contract for data storage, database maintenance, and maintenance of Transparency Portal applications and visualizations</a:t>
            </a:r>
          </a:p>
          <a:p>
            <a:pPr lvl="1"/>
            <a:r>
              <a:rPr lang="en-US" dirty="0" smtClean="0"/>
              <a:t>Proposed contract would replace these with a single contract with enhanced support and storage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3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Transparency Data Portal and related IT Support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93960"/>
              </p:ext>
            </p:extLst>
          </p:nvPr>
        </p:nvGraphicFramePr>
        <p:xfrm>
          <a:off x="2286000" y="2189606"/>
          <a:ext cx="4572000" cy="1800031"/>
        </p:xfrm>
        <a:graphic>
          <a:graphicData uri="http://schemas.openxmlformats.org/drawingml/2006/table">
            <a:tbl>
              <a:tblPr/>
              <a:tblGrid>
                <a:gridCol w="1432841"/>
                <a:gridCol w="1583288"/>
                <a:gridCol w="1555871"/>
              </a:tblGrid>
              <a:tr h="2910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Deliverable</a:t>
                      </a: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9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Contracts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Request</a:t>
                      </a: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746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MHSOAC Data </a:t>
                      </a:r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Portal 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&amp; SAS </a:t>
                      </a:r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infrastructure (Behind Firewall)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165,000 per year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$262,000 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746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Transparency Portal M&amp;O (In Front of Firewall)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$130,000 per year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746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DBA Support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$97,500 (650 hours)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$150,000 (1,000 hours)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319">
                <a:tc gridSpan="3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663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Grand Totals </a:t>
                      </a:r>
                      <a:b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$392,500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$412,000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316" marR="8316" marT="8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9532" y="1204638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MHSOAC has been pursuing a broad data transparency agenda over the last year. This agenda includes development of a data analytic environment and capacity, as well as a data portal.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162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MHSOAC authorizes the Executive Director to enter into one or more contracts for an amount not to exceed $500,000 for ongoing maintenance and operations of the Transparency Data Portal environment, and ongoing maintenance and operations of the MHSOAC data warehouse and analytical environment.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-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Blue-Orange</Template>
  <TotalTime>5211</TotalTime>
  <Words>234</Words>
  <Application>Microsoft Office PowerPoint</Application>
  <PresentationFormat>On-screen Show (4:3)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Blue-Orange</vt:lpstr>
      <vt:lpstr>Custom Design</vt:lpstr>
      <vt:lpstr>Contract Authorization</vt:lpstr>
      <vt:lpstr>Outline</vt:lpstr>
      <vt:lpstr>Transparency Data Portal and related IT Support</vt:lpstr>
      <vt:lpstr>Proposed Motion</vt:lpstr>
    </vt:vector>
  </TitlesOfParts>
  <Company>Department of Technology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oacKristalCarter</dc:creator>
  <cp:lastModifiedBy>Norma Pate</cp:lastModifiedBy>
  <cp:revision>422</cp:revision>
  <cp:lastPrinted>2016-05-12T20:06:10Z</cp:lastPrinted>
  <dcterms:created xsi:type="dcterms:W3CDTF">2014-02-11T23:16:15Z</dcterms:created>
  <dcterms:modified xsi:type="dcterms:W3CDTF">2017-11-13T23:57:20Z</dcterms:modified>
</cp:coreProperties>
</file>