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5" r:id="rId3"/>
    <p:sldId id="282" r:id="rId4"/>
    <p:sldId id="283" r:id="rId5"/>
    <p:sldId id="284" r:id="rId6"/>
    <p:sldId id="286" r:id="rId7"/>
    <p:sldId id="299" r:id="rId8"/>
    <p:sldId id="30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76133" autoAdjust="0"/>
  </p:normalViewPr>
  <p:slideViewPr>
    <p:cSldViewPr>
      <p:cViewPr varScale="1">
        <p:scale>
          <a:sx n="130" d="100"/>
          <a:sy n="130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64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1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7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2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9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2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133600" y="2209800"/>
            <a:ext cx="6324600" cy="1219200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4876800" y="3810000"/>
            <a:ext cx="3581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6A02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4419600" y="4495800"/>
            <a:ext cx="4022040" cy="14478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March 22, 2018</a:t>
            </a:r>
          </a:p>
          <a:p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 Pate, Deputy Director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 Orrock, Chief of Commission 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Operations and Grants</a:t>
            </a: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Kristal Antonicelli, RFA Project Lead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271898" y="2895600"/>
            <a:ext cx="6172200" cy="1175162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SB </a:t>
            </a:r>
            <a:r>
              <a:rPr lang="en-US" b="1" dirty="0">
                <a:solidFill>
                  <a:srgbClr val="002060"/>
                </a:solidFill>
              </a:rPr>
              <a:t>82 Investment in Mental Health Wellness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82: Investment in Mental Health Wellness Act (2013)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competitive </a:t>
            </a:r>
            <a:r>
              <a:rPr lang="en-US" dirty="0"/>
              <a:t>grant </a:t>
            </a:r>
            <a:r>
              <a:rPr lang="en-US" dirty="0" smtClean="0"/>
              <a:t>process that expands </a:t>
            </a:r>
            <a:r>
              <a:rPr lang="en-US" dirty="0"/>
              <a:t>crisis </a:t>
            </a:r>
            <a:r>
              <a:rPr lang="en-US" dirty="0" smtClean="0"/>
              <a:t>services for </a:t>
            </a:r>
            <a:r>
              <a:rPr lang="en-US" dirty="0"/>
              <a:t>individuals </a:t>
            </a:r>
            <a:r>
              <a:rPr lang="en-US" dirty="0" smtClean="0"/>
              <a:t>experiencing </a:t>
            </a:r>
            <a:r>
              <a:rPr lang="en-US" dirty="0"/>
              <a:t>a mental health </a:t>
            </a:r>
            <a:r>
              <a:rPr lang="en-US" dirty="0" smtClean="0"/>
              <a:t>crisis </a:t>
            </a:r>
          </a:p>
          <a:p>
            <a:r>
              <a:rPr lang="en-US" dirty="0"/>
              <a:t>$32 million per year over the course of the grants</a:t>
            </a:r>
          </a:p>
          <a:p>
            <a:r>
              <a:rPr lang="en-US" dirty="0" smtClean="0"/>
              <a:t>Objectives include:</a:t>
            </a:r>
          </a:p>
          <a:p>
            <a:pPr lvl="1"/>
            <a:r>
              <a:rPr lang="en-US" dirty="0"/>
              <a:t>Reduce hospitalizations</a:t>
            </a:r>
          </a:p>
          <a:p>
            <a:pPr lvl="1"/>
            <a:r>
              <a:rPr lang="en-US" dirty="0"/>
              <a:t>Reduce expenditures of law enforcement</a:t>
            </a:r>
          </a:p>
          <a:p>
            <a:pPr lvl="1"/>
            <a:r>
              <a:rPr lang="en-US" dirty="0"/>
              <a:t>Reduce costs</a:t>
            </a:r>
          </a:p>
          <a:p>
            <a:pPr lvl="1"/>
            <a:r>
              <a:rPr lang="en-US" dirty="0"/>
              <a:t>Expand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 Direction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339096"/>
              </p:ext>
            </p:extLst>
          </p:nvPr>
        </p:nvGraphicFramePr>
        <p:xfrm>
          <a:off x="1676401" y="2093835"/>
          <a:ext cx="7010399" cy="3167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5714999"/>
              </a:tblGrid>
              <a:tr h="11430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</a:t>
                      </a:r>
                      <a:b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b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Statewide 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strategy</a:t>
                      </a:r>
                      <a:endParaRPr lang="en-US" sz="20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 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aside for children’s triage </a:t>
                      </a:r>
                      <a:r>
                        <a:rPr lang="en-US" sz="18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</a:t>
                      </a:r>
                      <a:endParaRPr lang="en-US" sz="20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1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apportionment</a:t>
                      </a:r>
                      <a:endParaRPr lang="en-US" sz="20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80176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2017</a:t>
                      </a:r>
                      <a:b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of funds to children and youth</a:t>
                      </a:r>
                    </a:p>
                    <a:p>
                      <a:pPr marL="285750" marR="0" indent="-285750" algn="l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of funds for Adult/TAY</a:t>
                      </a:r>
                      <a:endParaRPr lang="en-US" sz="20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707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40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2017</a:t>
                      </a:r>
                      <a:b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4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Authorized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Executive Director to release the SB 82 funds in a competitive 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</a:p>
                    <a:p>
                      <a:pPr marL="285750" marR="0" indent="-285750" algn="l">
                        <a:spcBef>
                          <a:spcPts val="40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$30</a:t>
                      </a:r>
                      <a:r>
                        <a:rPr lang="en-US" sz="1800" baseline="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million for school-county collaborative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2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60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Adult/TAY RFA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December 29, 2017: Released</a:t>
            </a:r>
          </a:p>
          <a:p>
            <a:r>
              <a:rPr lang="en-US" sz="2800" dirty="0" smtClean="0"/>
              <a:t>January 18, 2018: Bidders’ Conference</a:t>
            </a:r>
          </a:p>
          <a:p>
            <a:r>
              <a:rPr lang="en-US" sz="2800" dirty="0" smtClean="0"/>
              <a:t>March 9, 2018: Applications </a:t>
            </a:r>
            <a:r>
              <a:rPr lang="en-US" sz="2800" dirty="0"/>
              <a:t>d</a:t>
            </a:r>
            <a:r>
              <a:rPr lang="en-US" sz="2800" dirty="0" smtClean="0"/>
              <a:t>ue</a:t>
            </a:r>
          </a:p>
          <a:p>
            <a:r>
              <a:rPr lang="en-US" sz="2800" dirty="0" smtClean="0"/>
              <a:t>March 11, 2018: Scoring began</a:t>
            </a:r>
          </a:p>
          <a:p>
            <a:r>
              <a:rPr lang="en-US" sz="2800" dirty="0" smtClean="0"/>
              <a:t>March 16, 2018: Scoring completed</a:t>
            </a:r>
          </a:p>
          <a:p>
            <a:r>
              <a:rPr lang="en-US" sz="2800" dirty="0" smtClean="0"/>
              <a:t>March 22, 2018: Notice of Intent to Award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0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RFA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543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Eligibility Criteria: Counties, counties acting jointly, city mental health/behavioral health departments</a:t>
            </a:r>
          </a:p>
          <a:p>
            <a:r>
              <a:rPr lang="en-US" dirty="0" smtClean="0"/>
              <a:t>Funding: Total $48 million ($16 million per year)</a:t>
            </a:r>
          </a:p>
          <a:p>
            <a:pPr lvl="1"/>
            <a:r>
              <a:rPr lang="en-US" dirty="0" smtClean="0"/>
              <a:t>Additional funding may become available and include unencumbered and unspent funds from the first round</a:t>
            </a:r>
          </a:p>
          <a:p>
            <a:r>
              <a:rPr lang="en-US" dirty="0" smtClean="0"/>
              <a:t>Apportionment: Population-based (totals)</a:t>
            </a:r>
          </a:p>
          <a:p>
            <a:pPr lvl="1"/>
            <a:r>
              <a:rPr lang="en-US" dirty="0" smtClean="0"/>
              <a:t>Small: $2,515,2000</a:t>
            </a:r>
          </a:p>
          <a:p>
            <a:pPr lvl="1"/>
            <a:r>
              <a:rPr lang="en-US" dirty="0" smtClean="0"/>
              <a:t>Medium: $6,710,400</a:t>
            </a:r>
          </a:p>
          <a:p>
            <a:pPr lvl="1"/>
            <a:r>
              <a:rPr lang="en-US" dirty="0" smtClean="0"/>
              <a:t>Large: $ 38,774,400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4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Required in the Grant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Narrative</a:t>
            </a:r>
          </a:p>
          <a:p>
            <a:r>
              <a:rPr lang="en-US" dirty="0"/>
              <a:t>Program Implementation </a:t>
            </a:r>
            <a:r>
              <a:rPr lang="en-US" dirty="0" smtClean="0"/>
              <a:t>Plan</a:t>
            </a:r>
          </a:p>
          <a:p>
            <a:r>
              <a:rPr lang="en-US" dirty="0"/>
              <a:t>Impact Sustainability Plan</a:t>
            </a:r>
          </a:p>
          <a:p>
            <a:r>
              <a:rPr lang="en-US" dirty="0"/>
              <a:t>Program Communications </a:t>
            </a:r>
            <a:r>
              <a:rPr lang="en-US" dirty="0" smtClean="0"/>
              <a:t>Plan</a:t>
            </a:r>
          </a:p>
          <a:p>
            <a:r>
              <a:rPr lang="en-US" dirty="0"/>
              <a:t>Budget Requirements</a:t>
            </a:r>
          </a:p>
          <a:p>
            <a:r>
              <a:rPr lang="en-US" dirty="0" smtClean="0"/>
              <a:t>Scoring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Collaboration, Implementation, and Peers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100 intended collaborations</a:t>
            </a:r>
          </a:p>
          <a:p>
            <a:r>
              <a:rPr lang="en-US" dirty="0" smtClean="0"/>
              <a:t>Vast majority of counties plan to implement their programs within two months of funding</a:t>
            </a:r>
          </a:p>
          <a:p>
            <a:r>
              <a:rPr lang="en-US" dirty="0" smtClean="0"/>
              <a:t>35% of proposed personnel are peer positions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9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7162800" cy="914400"/>
          </a:xfrm>
        </p:spPr>
        <p:txBody>
          <a:bodyPr/>
          <a:lstStyle/>
          <a:p>
            <a:r>
              <a:rPr lang="en-US" dirty="0" smtClean="0"/>
              <a:t>Recommended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7162800" cy="5594350"/>
          </a:xfrm>
        </p:spPr>
        <p:txBody>
          <a:bodyPr>
            <a:noAutofit/>
          </a:bodyPr>
          <a:lstStyle/>
          <a:p>
            <a:pPr lvl="0"/>
            <a:r>
              <a:rPr lang="en-US" sz="1200" dirty="0"/>
              <a:t>The MHSOAC awards the Adults/TAY Triage Personnel Grants to the following counties for the specified amounts listed and directs the Executive Director to issue a Notice of Intent to  make the following awards</a:t>
            </a:r>
            <a:r>
              <a:rPr lang="en-US" sz="1200" dirty="0" smtClean="0"/>
              <a:t>:</a:t>
            </a:r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endParaRPr lang="en-US" sz="1200" dirty="0"/>
          </a:p>
          <a:p>
            <a:pPr marL="0" lvl="0" indent="0">
              <a:buNone/>
            </a:pPr>
            <a:endParaRPr lang="en-US" sz="1200" dirty="0" smtClean="0"/>
          </a:p>
          <a:p>
            <a:pPr marL="0" indent="0" fontAlgn="ctr" hangingPunct="0">
              <a:buNone/>
            </a:pPr>
            <a:endParaRPr lang="en-US" sz="1050" dirty="0" smtClean="0"/>
          </a:p>
          <a:p>
            <a:pPr lvl="0">
              <a:spcAft>
                <a:spcPts val="600"/>
              </a:spcAft>
            </a:pPr>
            <a:r>
              <a:rPr lang="en-US" sz="1200" dirty="0" smtClean="0"/>
              <a:t>The </a:t>
            </a:r>
            <a:r>
              <a:rPr lang="en-US" sz="1200" dirty="0"/>
              <a:t>MHSOAC establishes April 5, 2018 as the deadline for unsuccessful applicants to submit an Appeal consistent with the ten working days standard set forth in the Request for Applicants.</a:t>
            </a:r>
          </a:p>
          <a:p>
            <a:pPr lvl="0">
              <a:spcAft>
                <a:spcPts val="600"/>
              </a:spcAft>
            </a:pPr>
            <a:r>
              <a:rPr lang="en-US" sz="1200" dirty="0"/>
              <a:t>The MHSOAC directs the Executive Director to notify the Commission Chair and Vice Chair of any </a:t>
            </a:r>
            <a:r>
              <a:rPr lang="en-US" sz="1200" dirty="0" smtClean="0"/>
              <a:t>appeals </a:t>
            </a:r>
            <a:r>
              <a:rPr lang="en-US" sz="1200" dirty="0"/>
              <a:t>within two working days of the submission and to adjudicate the </a:t>
            </a:r>
            <a:r>
              <a:rPr lang="en-US" sz="1200" dirty="0" smtClean="0"/>
              <a:t>appeals </a:t>
            </a:r>
            <a:r>
              <a:rPr lang="en-US" sz="1200" dirty="0"/>
              <a:t>consistent with the procedure provided in the Request for Applications.</a:t>
            </a:r>
          </a:p>
          <a:p>
            <a:pPr lvl="0">
              <a:spcAft>
                <a:spcPts val="600"/>
              </a:spcAft>
            </a:pPr>
            <a:r>
              <a:rPr lang="en-US" sz="1200" dirty="0"/>
              <a:t>The MHSOAC directs the Executive Director to execute the contracts upon expiration of the appeal period or consideration of the appeals, whichever comes first.</a:t>
            </a:r>
          </a:p>
          <a:p>
            <a:pPr lvl="0">
              <a:spcAft>
                <a:spcPts val="600"/>
              </a:spcAft>
            </a:pPr>
            <a:r>
              <a:rPr lang="en-US" sz="1200" dirty="0"/>
              <a:t>The MHSOAC directs any additional funds that may become available for the Adults/TAY triage grants to be allocated </a:t>
            </a:r>
            <a:r>
              <a:rPr lang="en-US" sz="1200" dirty="0" smtClean="0"/>
              <a:t>first </a:t>
            </a:r>
            <a:r>
              <a:rPr lang="en-US" sz="1200" dirty="0"/>
              <a:t>to Alameda </a:t>
            </a:r>
            <a:r>
              <a:rPr lang="en-US" sz="1200" dirty="0" smtClean="0"/>
              <a:t>County and Berkeley City, the </a:t>
            </a:r>
            <a:r>
              <a:rPr lang="en-US" sz="1200" dirty="0"/>
              <a:t>two applicants who are partially funded due to lack of </a:t>
            </a:r>
            <a:r>
              <a:rPr lang="en-US" sz="1200" dirty="0" smtClean="0"/>
              <a:t>funding and then to the next highest scoring counties that were not funded until all funds are allocated. </a:t>
            </a:r>
            <a:endParaRPr lang="en-US" sz="1200" dirty="0"/>
          </a:p>
          <a:p>
            <a:pPr lvl="0">
              <a:spcAft>
                <a:spcPts val="600"/>
              </a:spcAft>
            </a:pPr>
            <a:r>
              <a:rPr lang="en-US" sz="1200" dirty="0" smtClean="0"/>
              <a:t>The MHSOAC authorizes the Executive Director to negotiate with Alameda County and Berkeley City including, but not limited to, terms such as delayed implementation while </a:t>
            </a:r>
            <a:r>
              <a:rPr lang="en-US" sz="1200" smtClean="0"/>
              <a:t>awaiting possible additional </a:t>
            </a:r>
            <a:r>
              <a:rPr lang="en-US" sz="1200" dirty="0" smtClean="0"/>
              <a:t>funds.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61051"/>
              </p:ext>
            </p:extLst>
          </p:nvPr>
        </p:nvGraphicFramePr>
        <p:xfrm>
          <a:off x="2590800" y="1371601"/>
          <a:ext cx="5029200" cy="1679953"/>
        </p:xfrm>
        <a:graphic>
          <a:graphicData uri="http://schemas.openxmlformats.org/drawingml/2006/table">
            <a:tbl>
              <a:tblPr firstRow="1" firstCol="1" bandRow="1"/>
              <a:tblGrid>
                <a:gridCol w="1416050"/>
                <a:gridCol w="1350883"/>
                <a:gridCol w="1332697"/>
                <a:gridCol w="929570"/>
              </a:tblGrid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Alameda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$5,326,702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Sacramento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$4,019,929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Berkeley City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$871,139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San Francisco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$2,352,746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Butte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$729,323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Sonoma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$1,691,878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Calaveras County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$300,476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Stanislaus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$1,265,717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Humboldt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$978,964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Tuolumne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$653,701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Los Angeles County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$24,877,879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Ventura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$2,486,224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6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Merced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$1,017,359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Yolo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$294,579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6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Placer County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0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$1,133,384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74920"/>
      </p:ext>
    </p:extLst>
  </p:cSld>
  <p:clrMapOvr>
    <a:masterClrMapping/>
  </p:clrMapOvr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5547</TotalTime>
  <Words>595</Words>
  <Application>Microsoft Office PowerPoint</Application>
  <PresentationFormat>On-screen Show (4:3)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Blue-Orange</vt:lpstr>
      <vt:lpstr>PowerPoint Presentation</vt:lpstr>
      <vt:lpstr>SB 82: Investment in Mental Health Wellness Act (2013)</vt:lpstr>
      <vt:lpstr>Commission Direction</vt:lpstr>
      <vt:lpstr>Adult/TAY RFA</vt:lpstr>
      <vt:lpstr>RFA Overview</vt:lpstr>
      <vt:lpstr>Information Required in the Grant Application</vt:lpstr>
      <vt:lpstr>Collaboration, Implementation, and Peers</vt:lpstr>
      <vt:lpstr>Recommended Motion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Antonicelli, Kristal@MHSOAC</cp:lastModifiedBy>
  <cp:revision>370</cp:revision>
  <cp:lastPrinted>2018-03-21T20:10:12Z</cp:lastPrinted>
  <dcterms:created xsi:type="dcterms:W3CDTF">2014-02-11T23:16:15Z</dcterms:created>
  <dcterms:modified xsi:type="dcterms:W3CDTF">2018-03-21T23:42:09Z</dcterms:modified>
</cp:coreProperties>
</file>