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Roboto"/>
      <p:regular r:id="rId26"/>
      <p:bold r:id="rId27"/>
      <p:italic r:id="rId28"/>
      <p:boldItalic r:id="rId29"/>
    </p:embeddedFont>
    <p:embeddedFont>
      <p:font typeface="Allerta Stencil"/>
      <p:regular r:id="rId30"/>
    </p:embeddedFont>
    <p:embeddedFont>
      <p:font typeface="Roboto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slide" Target="slides/slide21.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Light-regular.fntdata"/><Relationship Id="rId30" Type="http://schemas.openxmlformats.org/officeDocument/2006/relationships/font" Target="fonts/AllertaStencil-regular.fntdata"/><Relationship Id="rId11" Type="http://schemas.openxmlformats.org/officeDocument/2006/relationships/slide" Target="slides/slide7.xml"/><Relationship Id="rId33" Type="http://schemas.openxmlformats.org/officeDocument/2006/relationships/font" Target="fonts/RobotoLight-italic.fntdata"/><Relationship Id="rId10" Type="http://schemas.openxmlformats.org/officeDocument/2006/relationships/slide" Target="slides/slide6.xml"/><Relationship Id="rId32" Type="http://schemas.openxmlformats.org/officeDocument/2006/relationships/font" Target="fonts/RobotoLight-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RobotoLigh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e4bd3cc35_0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Google Shape;118;g3e4bd3cc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e4bd3cc35_0_1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Google Shape;124;g3e4bd3cc3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b378be51f_0_3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Google Shape;130;g3b378be5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b378be51f_0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Google Shape;135;g3b378be51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e4bd3cc35_3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Google Shape;141;g3e4bd3cc3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e4bd3cc35_3_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Google Shape;147;g3e4bd3cc35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e4bd3cc35_2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Google Shape;157;g3e4bd3cc3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e4bd3cc35_2_1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Google Shape;166;g3e4bd3cc35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3e4bd3cc35_2_2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Google Shape;171;g3e4bd3cc35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e4bd3cc35_2_3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Google Shape;176;g3e4bd3cc35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25315a90fd_0_23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Google Shape;71;g25315a90fd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3b378be51f_0_1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Google Shape;182;g3b378be5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5323892d1_0_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Google Shape;190;g25323892d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b="1"/>
          </a:p>
          <a:p>
            <a:pPr indent="0" lvl="0" marL="0" rtl="0">
              <a:spcBef>
                <a:spcPts val="0"/>
              </a:spcBef>
              <a:spcAft>
                <a:spcPts val="0"/>
              </a:spcAft>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3e4b769c32_0_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Google Shape;77;g3e4b769c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3e4b769c32_0_1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Google Shape;81;g3e4b769c3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e4b769c32_0_1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Google Shape;88;g3e4b769c3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e4b769c32_0_3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Google Shape;94;g3e4b769c3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e4bd3cc35_0_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Google Shape;100;g3e4bd3cc3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nSpc>
                <a:spcPct val="138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edae2ac7621208c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Google Shape;105;g4edae2ac7621208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3e4bd3cc35_0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Google Shape;111;g3e4bd3cc3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rgbClr val="D9EAD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info@nostigmanobarriers.org" TargetMode="External"/><Relationship Id="rId4" Type="http://schemas.openxmlformats.org/officeDocument/2006/relationships/hyperlink" Target="http://www.nostiganobarriers.org" TargetMode="External"/><Relationship Id="rId5" Type="http://schemas.openxmlformats.org/officeDocument/2006/relationships/hyperlink" Target="http://calyouthconn.org/youth-mental-health" TargetMode="External"/><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0" l="6628" r="12432" t="6059"/>
          <a:stretch/>
        </p:blipFill>
        <p:spPr>
          <a:xfrm>
            <a:off x="613819" y="520350"/>
            <a:ext cx="3477025" cy="4102801"/>
          </a:xfrm>
          <a:prstGeom prst="rect">
            <a:avLst/>
          </a:prstGeom>
          <a:noFill/>
          <a:ln>
            <a:noFill/>
          </a:ln>
        </p:spPr>
      </p:pic>
      <p:sp>
        <p:nvSpPr>
          <p:cNvPr id="68" name="Google Shape;68;p13"/>
          <p:cNvSpPr txBox="1"/>
          <p:nvPr>
            <p:ph idx="4294967295" type="body"/>
          </p:nvPr>
        </p:nvSpPr>
        <p:spPr>
          <a:xfrm>
            <a:off x="4383950" y="1216650"/>
            <a:ext cx="4521000" cy="2710200"/>
          </a:xfrm>
          <a:prstGeom prst="rect">
            <a:avLst/>
          </a:prstGeom>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rgbClr val="000000"/>
                </a:solidFill>
                <a:latin typeface="Allerta Stencil"/>
                <a:ea typeface="Allerta Stencil"/>
                <a:cs typeface="Allerta Stencil"/>
                <a:sym typeface="Allerta Stencil"/>
              </a:rPr>
              <a:t>NO STIGMA NO BARRIERS</a:t>
            </a:r>
            <a:endParaRPr b="1" sz="2400">
              <a:solidFill>
                <a:srgbClr val="000000"/>
              </a:solidFill>
              <a:latin typeface="Allerta Stencil"/>
              <a:ea typeface="Allerta Stencil"/>
              <a:cs typeface="Allerta Stencil"/>
              <a:sym typeface="Allerta Stencil"/>
            </a:endParaRPr>
          </a:p>
          <a:p>
            <a:pPr indent="0" lvl="0" marL="0" rtl="0" algn="ctr">
              <a:lnSpc>
                <a:spcPct val="100000"/>
              </a:lnSpc>
              <a:spcBef>
                <a:spcPts val="0"/>
              </a:spcBef>
              <a:spcAft>
                <a:spcPts val="0"/>
              </a:spcAft>
              <a:buNone/>
            </a:pPr>
            <a:r>
              <a:rPr lang="en">
                <a:solidFill>
                  <a:srgbClr val="000000"/>
                </a:solidFill>
              </a:rPr>
              <a:t>A Transition Age Youth Mental Health Collaborative</a:t>
            </a:r>
            <a:endParaRPr>
              <a:solidFill>
                <a:srgbClr val="000000"/>
              </a:solidFill>
            </a:endParaRPr>
          </a:p>
          <a:p>
            <a:pPr indent="0" lvl="0" marL="0" rtl="0" algn="ctr">
              <a:lnSpc>
                <a:spcPct val="100000"/>
              </a:lnSpc>
              <a:spcBef>
                <a:spcPts val="0"/>
              </a:spcBef>
              <a:spcAft>
                <a:spcPts val="0"/>
              </a:spcAft>
              <a:buNone/>
            </a:pPr>
            <a:r>
              <a:t/>
            </a:r>
            <a:endParaRPr>
              <a:solidFill>
                <a:srgbClr val="000000"/>
              </a:solidFill>
            </a:endParaRPr>
          </a:p>
          <a:p>
            <a:pPr indent="0" lvl="0" marL="0" rtl="0" algn="ctr">
              <a:lnSpc>
                <a:spcPct val="100000"/>
              </a:lnSpc>
              <a:spcBef>
                <a:spcPts val="0"/>
              </a:spcBef>
              <a:spcAft>
                <a:spcPts val="0"/>
              </a:spcAft>
              <a:buNone/>
            </a:pPr>
            <a:r>
              <a:rPr lang="en" sz="1500">
                <a:solidFill>
                  <a:srgbClr val="000000"/>
                </a:solidFill>
                <a:latin typeface="Roboto Light"/>
                <a:ea typeface="Roboto Light"/>
                <a:cs typeface="Roboto Light"/>
                <a:sym typeface="Roboto Light"/>
              </a:rPr>
              <a:t>Presentation To The</a:t>
            </a:r>
            <a:endParaRPr sz="1500">
              <a:solidFill>
                <a:srgbClr val="000000"/>
              </a:solidFill>
              <a:latin typeface="Roboto Light"/>
              <a:ea typeface="Roboto Light"/>
              <a:cs typeface="Roboto Light"/>
              <a:sym typeface="Roboto Light"/>
            </a:endParaRPr>
          </a:p>
          <a:p>
            <a:pPr indent="0" lvl="0" marL="0" rtl="0" algn="ctr">
              <a:lnSpc>
                <a:spcPct val="100000"/>
              </a:lnSpc>
              <a:spcBef>
                <a:spcPts val="0"/>
              </a:spcBef>
              <a:spcAft>
                <a:spcPts val="0"/>
              </a:spcAft>
              <a:buNone/>
            </a:pPr>
            <a:r>
              <a:rPr lang="en" sz="1500">
                <a:solidFill>
                  <a:srgbClr val="000000"/>
                </a:solidFill>
                <a:latin typeface="Roboto Light"/>
                <a:ea typeface="Roboto Light"/>
                <a:cs typeface="Roboto Light"/>
                <a:sym typeface="Roboto Light"/>
              </a:rPr>
              <a:t>Mental Health Services Oversight and Accountability Commission (MHSOAC)</a:t>
            </a:r>
            <a:endParaRPr sz="1500">
              <a:solidFill>
                <a:srgbClr val="000000"/>
              </a:solidFill>
              <a:latin typeface="Roboto Light"/>
              <a:ea typeface="Roboto Light"/>
              <a:cs typeface="Roboto Light"/>
              <a:sym typeface="Roboto Light"/>
            </a:endParaRPr>
          </a:p>
          <a:p>
            <a:pPr indent="0" lvl="0" marL="0" rtl="0" algn="ctr">
              <a:lnSpc>
                <a:spcPct val="100000"/>
              </a:lnSpc>
              <a:spcBef>
                <a:spcPts val="0"/>
              </a:spcBef>
              <a:spcAft>
                <a:spcPts val="0"/>
              </a:spcAft>
              <a:buNone/>
            </a:pPr>
            <a:r>
              <a:t/>
            </a:r>
            <a:endParaRPr sz="1600">
              <a:solidFill>
                <a:srgbClr val="000000"/>
              </a:solidFill>
            </a:endParaRPr>
          </a:p>
          <a:p>
            <a:pPr indent="0" lvl="0" marL="0" rtl="0" algn="ctr">
              <a:lnSpc>
                <a:spcPct val="100000"/>
              </a:lnSpc>
              <a:spcBef>
                <a:spcPts val="0"/>
              </a:spcBef>
              <a:spcAft>
                <a:spcPts val="0"/>
              </a:spcAft>
              <a:buNone/>
            </a:pPr>
            <a:r>
              <a:rPr lang="en" sz="1600">
                <a:solidFill>
                  <a:srgbClr val="000000"/>
                </a:solidFill>
              </a:rPr>
              <a:t>July 26th, 2018</a:t>
            </a:r>
            <a:endParaRPr sz="16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226075" y="1136125"/>
            <a:ext cx="2737500" cy="2646900"/>
          </a:xfrm>
          <a:prstGeom prst="rect">
            <a:avLst/>
          </a:prstGeom>
        </p:spPr>
        <p:txBody>
          <a:bodyPr anchorCtr="0" anchor="b" bIns="91425" lIns="91425" spcFirstLastPara="1" rIns="91425" wrap="square" tIns="91425">
            <a:noAutofit/>
          </a:bodyPr>
          <a:lstStyle/>
          <a:p>
            <a:pPr indent="0" lvl="0" marL="0" algn="ctr">
              <a:lnSpc>
                <a:spcPct val="115000"/>
              </a:lnSpc>
              <a:spcBef>
                <a:spcPts val="0"/>
              </a:spcBef>
              <a:spcAft>
                <a:spcPts val="0"/>
              </a:spcAft>
              <a:buNone/>
            </a:pPr>
            <a:r>
              <a:rPr lang="en" sz="3000">
                <a:solidFill>
                  <a:srgbClr val="000000"/>
                </a:solidFill>
              </a:rPr>
              <a:t>Trauma &amp; Harm</a:t>
            </a:r>
            <a:endParaRPr sz="3000">
              <a:solidFill>
                <a:srgbClr val="000000"/>
              </a:solidFill>
            </a:endParaRPr>
          </a:p>
          <a:p>
            <a:pPr indent="0" lvl="0" marL="0" rtl="0" algn="ctr">
              <a:lnSpc>
                <a:spcPct val="115000"/>
              </a:lnSpc>
              <a:spcBef>
                <a:spcPts val="0"/>
              </a:spcBef>
              <a:spcAft>
                <a:spcPts val="0"/>
              </a:spcAft>
              <a:buNone/>
            </a:pPr>
            <a:r>
              <a:rPr lang="en" sz="3000">
                <a:solidFill>
                  <a:srgbClr val="000000"/>
                </a:solidFill>
              </a:rPr>
              <a:t>In the Advocacy </a:t>
            </a:r>
            <a:endParaRPr sz="3000">
              <a:solidFill>
                <a:srgbClr val="000000"/>
              </a:solidFill>
            </a:endParaRPr>
          </a:p>
          <a:p>
            <a:pPr indent="0" lvl="0" marL="0" algn="ctr">
              <a:lnSpc>
                <a:spcPct val="115000"/>
              </a:lnSpc>
              <a:spcBef>
                <a:spcPts val="0"/>
              </a:spcBef>
              <a:spcAft>
                <a:spcPts val="0"/>
              </a:spcAft>
              <a:buNone/>
            </a:pPr>
            <a:r>
              <a:rPr lang="en" sz="3000">
                <a:solidFill>
                  <a:srgbClr val="000000"/>
                </a:solidFill>
              </a:rPr>
              <a:t>Field</a:t>
            </a:r>
            <a:endParaRPr sz="3000">
              <a:solidFill>
                <a:srgbClr val="000000"/>
              </a:solidFill>
            </a:endParaRPr>
          </a:p>
        </p:txBody>
      </p:sp>
      <p:sp>
        <p:nvSpPr>
          <p:cNvPr id="121" name="Google Shape;121;p22"/>
          <p:cNvSpPr txBox="1"/>
          <p:nvPr>
            <p:ph idx="1" type="body"/>
          </p:nvPr>
        </p:nvSpPr>
        <p:spPr>
          <a:xfrm>
            <a:off x="3396350" y="865800"/>
            <a:ext cx="5543400" cy="3649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lt2"/>
              </a:buClr>
              <a:buSzPts val="1800"/>
              <a:buChar char="●"/>
            </a:pPr>
            <a:r>
              <a:rPr lang="en" sz="1800">
                <a:solidFill>
                  <a:schemeClr val="lt2"/>
                </a:solidFill>
              </a:rPr>
              <a:t>The harm that is caused often keep youth from engaging in important ideas.</a:t>
            </a:r>
            <a:endParaRPr sz="1800">
              <a:solidFill>
                <a:schemeClr val="lt2"/>
              </a:solidFill>
            </a:endParaRPr>
          </a:p>
          <a:p>
            <a:pPr indent="-317500" lvl="1" marL="914400" rtl="0">
              <a:spcBef>
                <a:spcPts val="0"/>
              </a:spcBef>
              <a:spcAft>
                <a:spcPts val="0"/>
              </a:spcAft>
              <a:buClr>
                <a:schemeClr val="lt2"/>
              </a:buClr>
              <a:buSzPts val="1400"/>
              <a:buChar char="○"/>
            </a:pPr>
            <a:r>
              <a:rPr lang="en" sz="1400">
                <a:solidFill>
                  <a:schemeClr val="lt2"/>
                </a:solidFill>
              </a:rPr>
              <a:t>My own personal experiences in organizational harm are just a few examples that you can avoid.</a:t>
            </a:r>
            <a:endParaRPr sz="1400">
              <a:solidFill>
                <a:schemeClr val="lt2"/>
              </a:solidFill>
            </a:endParaRPr>
          </a:p>
          <a:p>
            <a:pPr indent="-342900" lvl="0" marL="457200" rtl="0">
              <a:spcBef>
                <a:spcPts val="0"/>
              </a:spcBef>
              <a:spcAft>
                <a:spcPts val="0"/>
              </a:spcAft>
              <a:buClr>
                <a:schemeClr val="lt2"/>
              </a:buClr>
              <a:buSzPts val="1800"/>
              <a:buChar char="●"/>
            </a:pPr>
            <a:r>
              <a:rPr lang="en" sz="1800">
                <a:solidFill>
                  <a:schemeClr val="lt2"/>
                </a:solidFill>
              </a:rPr>
              <a:t>Many youth who step into the mental health advocacy field have past trauma and mental health struggles that are not considered, and often times working in this field is even more traumatizing.</a:t>
            </a:r>
            <a:endParaRPr sz="1800">
              <a:solidFill>
                <a:schemeClr val="lt2"/>
              </a:solidFill>
            </a:endParaRPr>
          </a:p>
          <a:p>
            <a:pPr indent="-342900" lvl="0" marL="457200" rtl="0">
              <a:spcBef>
                <a:spcPts val="0"/>
              </a:spcBef>
              <a:spcAft>
                <a:spcPts val="0"/>
              </a:spcAft>
              <a:buClr>
                <a:schemeClr val="lt2"/>
              </a:buClr>
              <a:buSzPts val="1800"/>
              <a:buChar char="●"/>
            </a:pPr>
            <a:r>
              <a:rPr lang="en" sz="1800">
                <a:solidFill>
                  <a:schemeClr val="lt2"/>
                </a:solidFill>
              </a:rPr>
              <a:t>Youth that experience “advocate burnout” are often being actively tokenized. </a:t>
            </a:r>
            <a:endParaRPr sz="1800">
              <a:solidFill>
                <a:schemeClr val="lt2"/>
              </a:solidFill>
            </a:endParaRPr>
          </a:p>
          <a:p>
            <a:pPr indent="0" lvl="0" marL="0">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ctrTitle"/>
          </p:nvPr>
        </p:nvSpPr>
        <p:spPr>
          <a:xfrm>
            <a:off x="390525" y="1819275"/>
            <a:ext cx="8494500" cy="933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600">
                <a:solidFill>
                  <a:srgbClr val="000000"/>
                </a:solidFill>
              </a:rPr>
              <a:t>What rung of the ladder is your organization currently at?</a:t>
            </a:r>
            <a:endParaRPr sz="3600">
              <a:solidFill>
                <a:srgbClr val="000000"/>
              </a:solidFill>
            </a:endParaRPr>
          </a:p>
        </p:txBody>
      </p:sp>
      <p:sp>
        <p:nvSpPr>
          <p:cNvPr id="127" name="Google Shape;127;p23"/>
          <p:cNvSpPr txBox="1"/>
          <p:nvPr>
            <p:ph idx="1" type="subTitle"/>
          </p:nvPr>
        </p:nvSpPr>
        <p:spPr>
          <a:xfrm>
            <a:off x="460950" y="2908005"/>
            <a:ext cx="8222100" cy="432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solidFill>
                  <a:schemeClr val="lt2"/>
                </a:solidFill>
              </a:rPr>
              <a:t>Are you comfortable where you are in engaging youth?</a:t>
            </a:r>
            <a:endParaRPr sz="2400">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60950" y="244090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0000"/>
                </a:solidFill>
              </a:rPr>
              <a:t>Authentic youth engagement is the </a:t>
            </a:r>
            <a:endParaRPr b="1" sz="3600">
              <a:solidFill>
                <a:srgbClr val="000000"/>
              </a:solidFill>
            </a:endParaRPr>
          </a:p>
          <a:p>
            <a:pPr indent="0" lvl="0" marL="0" rtl="0" algn="ctr">
              <a:spcBef>
                <a:spcPts val="0"/>
              </a:spcBef>
              <a:spcAft>
                <a:spcPts val="0"/>
              </a:spcAft>
              <a:buNone/>
            </a:pPr>
            <a:r>
              <a:t/>
            </a:r>
            <a:endParaRPr b="1" sz="3600">
              <a:solidFill>
                <a:srgbClr val="000000"/>
              </a:solidFill>
            </a:endParaRPr>
          </a:p>
          <a:p>
            <a:pPr indent="0" lvl="0" marL="0" rtl="0" algn="ctr">
              <a:spcBef>
                <a:spcPts val="0"/>
              </a:spcBef>
              <a:spcAft>
                <a:spcPts val="0"/>
              </a:spcAft>
              <a:buNone/>
            </a:pPr>
            <a:r>
              <a:rPr b="1" lang="en" sz="3600">
                <a:solidFill>
                  <a:srgbClr val="000000"/>
                </a:solidFill>
              </a:rPr>
              <a:t>foundation to building confident </a:t>
            </a:r>
            <a:endParaRPr b="1" sz="3600">
              <a:solidFill>
                <a:srgbClr val="000000"/>
              </a:solidFill>
            </a:endParaRPr>
          </a:p>
          <a:p>
            <a:pPr indent="0" lvl="0" marL="0" rtl="0" algn="ctr">
              <a:spcBef>
                <a:spcPts val="0"/>
              </a:spcBef>
              <a:spcAft>
                <a:spcPts val="0"/>
              </a:spcAft>
              <a:buNone/>
            </a:pPr>
            <a:r>
              <a:t/>
            </a:r>
            <a:endParaRPr b="1" sz="3600">
              <a:solidFill>
                <a:srgbClr val="000000"/>
              </a:solidFill>
            </a:endParaRPr>
          </a:p>
          <a:p>
            <a:pPr indent="0" lvl="0" marL="0" rtl="0" algn="ctr">
              <a:spcBef>
                <a:spcPts val="0"/>
              </a:spcBef>
              <a:spcAft>
                <a:spcPts val="0"/>
              </a:spcAft>
              <a:buNone/>
            </a:pPr>
            <a:r>
              <a:rPr b="1" lang="en" sz="3600">
                <a:solidFill>
                  <a:srgbClr val="000000"/>
                </a:solidFill>
              </a:rPr>
              <a:t>youth leaders.</a:t>
            </a:r>
            <a:endParaRPr b="1" sz="3600">
              <a:solidFill>
                <a:srgbClr val="000000"/>
              </a:solidFill>
            </a:endParaRPr>
          </a:p>
          <a:p>
            <a:pPr indent="0" lvl="0" marL="0">
              <a:spcBef>
                <a:spcPts val="0"/>
              </a:spcBef>
              <a:spcAft>
                <a:spcPts val="0"/>
              </a:spcAft>
              <a:buNone/>
            </a:pPr>
            <a:r>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471900" y="515125"/>
            <a:ext cx="8222100" cy="740100"/>
          </a:xfrm>
          <a:prstGeom prst="rect">
            <a:avLst/>
          </a:prstGeom>
          <a:noFill/>
          <a:ln>
            <a:noFill/>
          </a:ln>
        </p:spPr>
        <p:txBody>
          <a:bodyPr anchorCtr="0" anchor="b" bIns="91425" lIns="91425" spcFirstLastPara="1" rIns="91425" wrap="square" tIns="91425">
            <a:noAutofit/>
          </a:bodyPr>
          <a:lstStyle/>
          <a:p>
            <a:pPr indent="0" lvl="0" marL="0" algn="ctr">
              <a:spcBef>
                <a:spcPts val="0"/>
              </a:spcBef>
              <a:spcAft>
                <a:spcPts val="0"/>
              </a:spcAft>
              <a:buNone/>
            </a:pPr>
            <a:r>
              <a:rPr b="1" lang="en">
                <a:solidFill>
                  <a:srgbClr val="000000"/>
                </a:solidFill>
              </a:rPr>
              <a:t>Youth Engagement: </a:t>
            </a:r>
            <a:r>
              <a:rPr lang="en">
                <a:solidFill>
                  <a:srgbClr val="000000"/>
                </a:solidFill>
              </a:rPr>
              <a:t>W</a:t>
            </a:r>
            <a:r>
              <a:rPr lang="en">
                <a:solidFill>
                  <a:srgbClr val="000000"/>
                </a:solidFill>
              </a:rPr>
              <a:t>hat does it look </a:t>
            </a:r>
            <a:r>
              <a:rPr lang="en">
                <a:solidFill>
                  <a:srgbClr val="000000"/>
                </a:solidFill>
              </a:rPr>
              <a:t>like</a:t>
            </a:r>
            <a:r>
              <a:rPr lang="en">
                <a:solidFill>
                  <a:srgbClr val="000000"/>
                </a:solidFill>
              </a:rPr>
              <a:t>?</a:t>
            </a:r>
            <a:endParaRPr>
              <a:solidFill>
                <a:srgbClr val="000000"/>
              </a:solidFill>
            </a:endParaRPr>
          </a:p>
        </p:txBody>
      </p:sp>
      <p:sp>
        <p:nvSpPr>
          <p:cNvPr id="138" name="Google Shape;138;p25"/>
          <p:cNvSpPr txBox="1"/>
          <p:nvPr>
            <p:ph idx="1" type="body"/>
          </p:nvPr>
        </p:nvSpPr>
        <p:spPr>
          <a:xfrm>
            <a:off x="471900" y="1919075"/>
            <a:ext cx="8222100" cy="3063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85200C"/>
              </a:buClr>
              <a:buSzPts val="1400"/>
              <a:buChar char="★"/>
            </a:pPr>
            <a:r>
              <a:rPr lang="en" sz="1400">
                <a:solidFill>
                  <a:srgbClr val="85200C"/>
                </a:solidFill>
                <a:highlight>
                  <a:srgbClr val="FFFFFF"/>
                </a:highlight>
                <a:latin typeface="Arial"/>
                <a:ea typeface="Arial"/>
                <a:cs typeface="Arial"/>
                <a:sym typeface="Arial"/>
              </a:rPr>
              <a:t>“Actual youth at the table! Speaking, engaging, and leading the conversations as we are the experts!”</a:t>
            </a:r>
            <a:endParaRPr sz="1400">
              <a:solidFill>
                <a:srgbClr val="85200C"/>
              </a:solidFill>
              <a:highlight>
                <a:srgbClr val="FFFFFF"/>
              </a:highlight>
              <a:latin typeface="Arial"/>
              <a:ea typeface="Arial"/>
              <a:cs typeface="Arial"/>
              <a:sym typeface="Arial"/>
            </a:endParaRPr>
          </a:p>
          <a:p>
            <a:pPr indent="-317500" lvl="0" marL="457200" rtl="0">
              <a:spcBef>
                <a:spcPts val="0"/>
              </a:spcBef>
              <a:spcAft>
                <a:spcPts val="0"/>
              </a:spcAft>
              <a:buClr>
                <a:srgbClr val="B45F06"/>
              </a:buClr>
              <a:buSzPts val="1400"/>
              <a:buChar char="★"/>
            </a:pPr>
            <a:r>
              <a:rPr lang="en" sz="1400">
                <a:solidFill>
                  <a:srgbClr val="B45F06"/>
                </a:solidFill>
                <a:highlight>
                  <a:srgbClr val="FFFFFF"/>
                </a:highlight>
                <a:latin typeface="Arial"/>
                <a:ea typeface="Arial"/>
                <a:cs typeface="Arial"/>
                <a:sym typeface="Arial"/>
              </a:rPr>
              <a:t>“Trust, power-sharing, equity and opportunity!”</a:t>
            </a:r>
            <a:endParaRPr sz="1400">
              <a:solidFill>
                <a:srgbClr val="B45F06"/>
              </a:solidFill>
              <a:highlight>
                <a:srgbClr val="FFFFFF"/>
              </a:highlight>
              <a:latin typeface="Arial"/>
              <a:ea typeface="Arial"/>
              <a:cs typeface="Arial"/>
              <a:sym typeface="Arial"/>
            </a:endParaRPr>
          </a:p>
          <a:p>
            <a:pPr indent="-317500" lvl="0" marL="457200" rtl="0">
              <a:spcBef>
                <a:spcPts val="0"/>
              </a:spcBef>
              <a:spcAft>
                <a:spcPts val="0"/>
              </a:spcAft>
              <a:buClr>
                <a:srgbClr val="F1C232"/>
              </a:buClr>
              <a:buSzPts val="1400"/>
              <a:buChar char="★"/>
            </a:pPr>
            <a:r>
              <a:rPr lang="en" sz="1400">
                <a:solidFill>
                  <a:srgbClr val="F1C232"/>
                </a:solidFill>
                <a:highlight>
                  <a:srgbClr val="FFFFFF"/>
                </a:highlight>
                <a:latin typeface="Arial"/>
                <a:ea typeface="Arial"/>
                <a:cs typeface="Arial"/>
                <a:sym typeface="Arial"/>
              </a:rPr>
              <a:t>“Connection and community”</a:t>
            </a:r>
            <a:endParaRPr sz="1400">
              <a:solidFill>
                <a:srgbClr val="F1C232"/>
              </a:solidFill>
              <a:highlight>
                <a:srgbClr val="FFFFFF"/>
              </a:highlight>
              <a:latin typeface="Arial"/>
              <a:ea typeface="Arial"/>
              <a:cs typeface="Arial"/>
              <a:sym typeface="Arial"/>
            </a:endParaRPr>
          </a:p>
          <a:p>
            <a:pPr indent="-317500" lvl="0" marL="457200" rtl="0">
              <a:spcBef>
                <a:spcPts val="0"/>
              </a:spcBef>
              <a:spcAft>
                <a:spcPts val="0"/>
              </a:spcAft>
              <a:buClr>
                <a:srgbClr val="38761D"/>
              </a:buClr>
              <a:buSzPts val="1400"/>
              <a:buChar char="★"/>
            </a:pPr>
            <a:r>
              <a:rPr lang="en" sz="1400">
                <a:solidFill>
                  <a:srgbClr val="38761D"/>
                </a:solidFill>
                <a:highlight>
                  <a:srgbClr val="FFFFFF"/>
                </a:highlight>
                <a:latin typeface="Arial"/>
                <a:ea typeface="Arial"/>
                <a:cs typeface="Arial"/>
                <a:sym typeface="Arial"/>
              </a:rPr>
              <a:t>“Allowing pride to decrease to create and improve rapport with the youth in order to build community and safe spaces for them. Allowing the youth to be their authentic selves and not questioning whatever that looks like.”</a:t>
            </a:r>
            <a:endParaRPr sz="1400">
              <a:solidFill>
                <a:srgbClr val="38761D"/>
              </a:solidFill>
              <a:highlight>
                <a:srgbClr val="FFFFFF"/>
              </a:highlight>
              <a:latin typeface="Arial"/>
              <a:ea typeface="Arial"/>
              <a:cs typeface="Arial"/>
              <a:sym typeface="Arial"/>
            </a:endParaRPr>
          </a:p>
          <a:p>
            <a:pPr indent="-317500" lvl="0" marL="457200" rtl="0">
              <a:spcBef>
                <a:spcPts val="0"/>
              </a:spcBef>
              <a:spcAft>
                <a:spcPts val="0"/>
              </a:spcAft>
              <a:buClr>
                <a:srgbClr val="1155CC"/>
              </a:buClr>
              <a:buSzPts val="1400"/>
              <a:buChar char="★"/>
            </a:pPr>
            <a:r>
              <a:rPr lang="en" sz="1400">
                <a:solidFill>
                  <a:srgbClr val="1155CC"/>
                </a:solidFill>
                <a:highlight>
                  <a:srgbClr val="FFFFFF"/>
                </a:highlight>
                <a:latin typeface="Arial"/>
                <a:ea typeface="Arial"/>
                <a:cs typeface="Arial"/>
                <a:sym typeface="Arial"/>
              </a:rPr>
              <a:t>“Giving the youth a comfortable environment to feel secure in their role as a youth, while teaching them how to speak and advocate well enough so they can transfer those skills to new youth, so they can ultimately become professionals.”</a:t>
            </a:r>
            <a:endParaRPr sz="1400">
              <a:solidFill>
                <a:srgbClr val="1155CC"/>
              </a:solidFill>
              <a:highlight>
                <a:srgbClr val="FFFFFF"/>
              </a:highlight>
              <a:latin typeface="Arial"/>
              <a:ea typeface="Arial"/>
              <a:cs typeface="Arial"/>
              <a:sym typeface="Arial"/>
            </a:endParaRPr>
          </a:p>
          <a:p>
            <a:pPr indent="0" lvl="0" marL="0" rtl="0">
              <a:spcBef>
                <a:spcPts val="1600"/>
              </a:spcBef>
              <a:spcAft>
                <a:spcPts val="0"/>
              </a:spcAft>
              <a:buNone/>
            </a:pPr>
            <a:r>
              <a:t/>
            </a:r>
            <a:endParaRPr sz="1000">
              <a:solidFill>
                <a:srgbClr val="1D2129"/>
              </a:solidFill>
              <a:highlight>
                <a:srgbClr val="FFFFFF"/>
              </a:highlight>
              <a:latin typeface="Arial"/>
              <a:ea typeface="Arial"/>
              <a:cs typeface="Arial"/>
              <a:sym typeface="Arial"/>
            </a:endParaRPr>
          </a:p>
          <a:p>
            <a:pPr indent="0" lvl="0" marL="0">
              <a:spcBef>
                <a:spcPts val="1600"/>
              </a:spcBef>
              <a:spcAft>
                <a:spcPts val="1600"/>
              </a:spcAft>
              <a:buNone/>
            </a:pPr>
            <a:r>
              <a:t/>
            </a:r>
            <a:endParaRPr sz="1000">
              <a:solidFill>
                <a:srgbClr val="1D2129"/>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121900" y="533400"/>
            <a:ext cx="9204900" cy="698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3100">
                <a:solidFill>
                  <a:srgbClr val="000000"/>
                </a:solidFill>
              </a:rPr>
              <a:t>Generational Gap</a:t>
            </a:r>
            <a:r>
              <a:rPr lang="en" sz="3100">
                <a:solidFill>
                  <a:srgbClr val="000000"/>
                </a:solidFill>
              </a:rPr>
              <a:t>: How do you connect the dots? </a:t>
            </a:r>
            <a:endParaRPr sz="3100">
              <a:solidFill>
                <a:srgbClr val="000000"/>
              </a:solidFill>
            </a:endParaRPr>
          </a:p>
        </p:txBody>
      </p:sp>
      <p:sp>
        <p:nvSpPr>
          <p:cNvPr id="144" name="Google Shape;144;p26"/>
          <p:cNvSpPr txBox="1"/>
          <p:nvPr>
            <p:ph idx="1" type="body"/>
          </p:nvPr>
        </p:nvSpPr>
        <p:spPr>
          <a:xfrm>
            <a:off x="460938" y="2266088"/>
            <a:ext cx="8222100" cy="2211000"/>
          </a:xfrm>
          <a:prstGeom prst="rect">
            <a:avLst/>
          </a:prstGeom>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38761D"/>
                </a:solidFill>
              </a:rPr>
              <a:t>Scenario</a:t>
            </a:r>
            <a:r>
              <a:rPr lang="en">
                <a:solidFill>
                  <a:srgbClr val="38761D"/>
                </a:solidFill>
              </a:rPr>
              <a:t>: “You are thinking about setting up a mental health summit. You have to reach out to Generation Z, Millenials, and Baby Boomers. How will you get your message across?”</a:t>
            </a:r>
            <a:endParaRPr>
              <a:solidFill>
                <a:srgbClr val="38761D"/>
              </a:solidFill>
            </a:endParaRPr>
          </a:p>
          <a:p>
            <a:pPr indent="-342900" lvl="0" marL="457200" rtl="0">
              <a:spcBef>
                <a:spcPts val="1600"/>
              </a:spcBef>
              <a:spcAft>
                <a:spcPts val="0"/>
              </a:spcAft>
              <a:buClr>
                <a:srgbClr val="38761D"/>
              </a:buClr>
              <a:buSzPts val="1800"/>
              <a:buChar char="-"/>
            </a:pPr>
            <a:r>
              <a:rPr b="1" lang="en">
                <a:solidFill>
                  <a:srgbClr val="38761D"/>
                </a:solidFill>
              </a:rPr>
              <a:t>Reaching out examples:</a:t>
            </a:r>
            <a:r>
              <a:rPr lang="en">
                <a:solidFill>
                  <a:srgbClr val="38761D"/>
                </a:solidFill>
              </a:rPr>
              <a:t> </a:t>
            </a:r>
            <a:r>
              <a:rPr lang="en">
                <a:solidFill>
                  <a:srgbClr val="38761D"/>
                </a:solidFill>
              </a:rPr>
              <a:t>Email</a:t>
            </a:r>
            <a:r>
              <a:rPr lang="en">
                <a:solidFill>
                  <a:srgbClr val="38761D"/>
                </a:solidFill>
              </a:rPr>
              <a:t>, Newsletters, Phone, Social Media </a:t>
            </a:r>
            <a:endParaRPr>
              <a:solidFill>
                <a:srgbClr val="38761D"/>
              </a:solidFill>
            </a:endParaRPr>
          </a:p>
          <a:p>
            <a:pPr indent="-342900" lvl="0" marL="457200" rtl="0">
              <a:spcBef>
                <a:spcPts val="0"/>
              </a:spcBef>
              <a:spcAft>
                <a:spcPts val="0"/>
              </a:spcAft>
              <a:buClr>
                <a:srgbClr val="38761D"/>
              </a:buClr>
              <a:buSzPts val="1800"/>
              <a:buChar char="-"/>
            </a:pPr>
            <a:r>
              <a:rPr b="1" lang="en">
                <a:solidFill>
                  <a:srgbClr val="38761D"/>
                </a:solidFill>
              </a:rPr>
              <a:t>Possible Tactics</a:t>
            </a:r>
            <a:r>
              <a:rPr lang="en">
                <a:solidFill>
                  <a:srgbClr val="38761D"/>
                </a:solidFill>
              </a:rPr>
              <a:t>: Fidgets, Music, Visuals </a:t>
            </a:r>
            <a:endParaRPr>
              <a:solidFill>
                <a:srgbClr val="38761D"/>
              </a:solidFill>
            </a:endParaRPr>
          </a:p>
          <a:p>
            <a:pPr indent="0" lvl="0" marL="0" rtl="0">
              <a:spcBef>
                <a:spcPts val="1600"/>
              </a:spcBef>
              <a:spcAft>
                <a:spcPts val="0"/>
              </a:spcAft>
              <a:buNone/>
            </a:pPr>
            <a:r>
              <a:rPr lang="en">
                <a:solidFill>
                  <a:srgbClr val="38761D"/>
                </a:solidFill>
              </a:rPr>
              <a:t> </a:t>
            </a:r>
            <a:endParaRPr>
              <a:solidFill>
                <a:srgbClr val="38761D"/>
              </a:solidFill>
            </a:endParaRPr>
          </a:p>
          <a:p>
            <a:pPr indent="0" lvl="0" marL="0" rtl="0">
              <a:spcBef>
                <a:spcPts val="1600"/>
              </a:spcBef>
              <a:spcAft>
                <a:spcPts val="0"/>
              </a:spcAft>
              <a:buNone/>
            </a:pPr>
            <a:r>
              <a:t/>
            </a:r>
            <a:endParaRPr>
              <a:solidFill>
                <a:srgbClr val="38761D"/>
              </a:solidFill>
            </a:endParaRPr>
          </a:p>
          <a:p>
            <a:pPr indent="0" lvl="0" marL="0" rtl="0">
              <a:spcBef>
                <a:spcPts val="1600"/>
              </a:spcBef>
              <a:spcAft>
                <a:spcPts val="0"/>
              </a:spcAft>
              <a:buNone/>
            </a:pPr>
            <a:r>
              <a:t/>
            </a:r>
            <a:endParaRPr>
              <a:solidFill>
                <a:srgbClr val="38761D"/>
              </a:solidFill>
            </a:endParaRPr>
          </a:p>
          <a:p>
            <a:pPr indent="0" lvl="0" marL="0" rtl="0">
              <a:spcBef>
                <a:spcPts val="1600"/>
              </a:spcBef>
              <a:spcAft>
                <a:spcPts val="0"/>
              </a:spcAft>
              <a:buNone/>
            </a:pPr>
            <a:r>
              <a:t/>
            </a:r>
            <a:endParaRPr>
              <a:solidFill>
                <a:srgbClr val="38761D"/>
              </a:solidFill>
            </a:endParaRPr>
          </a:p>
          <a:p>
            <a:pPr indent="0" lvl="0" marL="0" rtl="0">
              <a:spcBef>
                <a:spcPts val="1600"/>
              </a:spcBef>
              <a:spcAft>
                <a:spcPts val="1600"/>
              </a:spcAft>
              <a:buNone/>
            </a:pPr>
            <a:r>
              <a:t/>
            </a:r>
            <a:endParaRPr>
              <a:solidFill>
                <a:srgbClr val="38761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nvSpPr>
        <p:spPr>
          <a:xfrm>
            <a:off x="2700888" y="1575325"/>
            <a:ext cx="5561700" cy="640800"/>
          </a:xfrm>
          <a:prstGeom prst="rect">
            <a:avLst/>
          </a:prstGeom>
          <a:noFill/>
          <a:ln>
            <a:noFill/>
          </a:ln>
          <a:effectLst>
            <a:outerShdw blurRad="57150" rotWithShape="0" algn="bl" dir="5400000" dist="19050">
              <a:srgbClr val="000000">
                <a:alpha val="38000"/>
              </a:srgbClr>
            </a:outerShdw>
          </a:effectLst>
        </p:spPr>
        <p:txBody>
          <a:bodyPr anchorCtr="0" anchor="t" bIns="91425" lIns="91425" spcFirstLastPara="1" rIns="91425" wrap="square" tIns="91425">
            <a:noAutofit/>
          </a:bodyPr>
          <a:lstStyle/>
          <a:p>
            <a:pPr indent="0" lvl="0" marL="0">
              <a:spcBef>
                <a:spcPts val="0"/>
              </a:spcBef>
              <a:spcAft>
                <a:spcPts val="0"/>
              </a:spcAft>
              <a:buNone/>
            </a:pPr>
            <a:r>
              <a:t/>
            </a:r>
            <a:endParaRPr b="1" sz="3600">
              <a:solidFill>
                <a:srgbClr val="6FA8DC"/>
              </a:solidFill>
            </a:endParaRPr>
          </a:p>
        </p:txBody>
      </p:sp>
      <p:sp>
        <p:nvSpPr>
          <p:cNvPr id="150" name="Google Shape;150;p27"/>
          <p:cNvSpPr txBox="1"/>
          <p:nvPr/>
        </p:nvSpPr>
        <p:spPr>
          <a:xfrm>
            <a:off x="6287300" y="2937850"/>
            <a:ext cx="1663500" cy="126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51" name="Google Shape;151;p27"/>
          <p:cNvPicPr preferRelativeResize="0"/>
          <p:nvPr/>
        </p:nvPicPr>
        <p:blipFill>
          <a:blip r:embed="rId3">
            <a:alphaModFix/>
          </a:blip>
          <a:stretch>
            <a:fillRect/>
          </a:stretch>
        </p:blipFill>
        <p:spPr>
          <a:xfrm>
            <a:off x="6057750" y="275650"/>
            <a:ext cx="2847000" cy="1402250"/>
          </a:xfrm>
          <a:prstGeom prst="rect">
            <a:avLst/>
          </a:prstGeom>
          <a:noFill/>
          <a:ln>
            <a:noFill/>
          </a:ln>
        </p:spPr>
      </p:pic>
      <p:pic>
        <p:nvPicPr>
          <p:cNvPr id="152" name="Google Shape;152;p27"/>
          <p:cNvPicPr preferRelativeResize="0"/>
          <p:nvPr/>
        </p:nvPicPr>
        <p:blipFill>
          <a:blip r:embed="rId4">
            <a:alphaModFix/>
          </a:blip>
          <a:stretch>
            <a:fillRect/>
          </a:stretch>
        </p:blipFill>
        <p:spPr>
          <a:xfrm>
            <a:off x="6057747" y="1764400"/>
            <a:ext cx="2386403" cy="2480700"/>
          </a:xfrm>
          <a:prstGeom prst="rect">
            <a:avLst/>
          </a:prstGeom>
          <a:noFill/>
          <a:ln>
            <a:noFill/>
          </a:ln>
        </p:spPr>
      </p:pic>
      <p:pic>
        <p:nvPicPr>
          <p:cNvPr id="153" name="Google Shape;153;p27"/>
          <p:cNvPicPr preferRelativeResize="0"/>
          <p:nvPr/>
        </p:nvPicPr>
        <p:blipFill>
          <a:blip r:embed="rId5">
            <a:alphaModFix/>
          </a:blip>
          <a:stretch>
            <a:fillRect/>
          </a:stretch>
        </p:blipFill>
        <p:spPr>
          <a:xfrm>
            <a:off x="1857650" y="2591488"/>
            <a:ext cx="4091550" cy="1729975"/>
          </a:xfrm>
          <a:prstGeom prst="rect">
            <a:avLst/>
          </a:prstGeom>
          <a:noFill/>
          <a:ln>
            <a:noFill/>
          </a:ln>
        </p:spPr>
      </p:pic>
      <p:pic>
        <p:nvPicPr>
          <p:cNvPr id="154" name="Google Shape;154;p27"/>
          <p:cNvPicPr preferRelativeResize="0"/>
          <p:nvPr/>
        </p:nvPicPr>
        <p:blipFill rotWithShape="1">
          <a:blip r:embed="rId6">
            <a:alphaModFix/>
          </a:blip>
          <a:srcRect b="0" l="0" r="0" t="4643"/>
          <a:stretch/>
        </p:blipFill>
        <p:spPr>
          <a:xfrm>
            <a:off x="226775" y="1041975"/>
            <a:ext cx="5768350" cy="146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292625" y="205250"/>
            <a:ext cx="3381300" cy="2442325"/>
          </a:xfrm>
          <a:prstGeom prst="rect">
            <a:avLst/>
          </a:prstGeom>
          <a:noFill/>
          <a:ln>
            <a:noFill/>
          </a:ln>
        </p:spPr>
      </p:pic>
      <p:pic>
        <p:nvPicPr>
          <p:cNvPr id="160" name="Google Shape;160;p28"/>
          <p:cNvPicPr preferRelativeResize="0"/>
          <p:nvPr/>
        </p:nvPicPr>
        <p:blipFill>
          <a:blip r:embed="rId4">
            <a:alphaModFix/>
          </a:blip>
          <a:stretch>
            <a:fillRect/>
          </a:stretch>
        </p:blipFill>
        <p:spPr>
          <a:xfrm rot="2093209">
            <a:off x="6324809" y="1729172"/>
            <a:ext cx="922883" cy="922883"/>
          </a:xfrm>
          <a:prstGeom prst="rect">
            <a:avLst/>
          </a:prstGeom>
          <a:noFill/>
          <a:ln>
            <a:noFill/>
          </a:ln>
        </p:spPr>
      </p:pic>
      <p:pic>
        <p:nvPicPr>
          <p:cNvPr id="161" name="Google Shape;161;p28"/>
          <p:cNvPicPr preferRelativeResize="0"/>
          <p:nvPr/>
        </p:nvPicPr>
        <p:blipFill>
          <a:blip r:embed="rId5">
            <a:alphaModFix/>
          </a:blip>
          <a:stretch>
            <a:fillRect/>
          </a:stretch>
        </p:blipFill>
        <p:spPr>
          <a:xfrm>
            <a:off x="6405475" y="992474"/>
            <a:ext cx="1457325" cy="895350"/>
          </a:xfrm>
          <a:prstGeom prst="rect">
            <a:avLst/>
          </a:prstGeom>
          <a:noFill/>
          <a:ln>
            <a:noFill/>
          </a:ln>
        </p:spPr>
      </p:pic>
      <p:pic>
        <p:nvPicPr>
          <p:cNvPr id="162" name="Google Shape;162;p28"/>
          <p:cNvPicPr preferRelativeResize="0"/>
          <p:nvPr/>
        </p:nvPicPr>
        <p:blipFill>
          <a:blip r:embed="rId6">
            <a:alphaModFix/>
          </a:blip>
          <a:stretch>
            <a:fillRect/>
          </a:stretch>
        </p:blipFill>
        <p:spPr>
          <a:xfrm>
            <a:off x="3268850" y="2792575"/>
            <a:ext cx="5213849" cy="2086575"/>
          </a:xfrm>
          <a:prstGeom prst="rect">
            <a:avLst/>
          </a:prstGeom>
          <a:noFill/>
          <a:ln>
            <a:noFill/>
          </a:ln>
        </p:spPr>
      </p:pic>
      <p:sp>
        <p:nvSpPr>
          <p:cNvPr id="163" name="Google Shape;163;p28"/>
          <p:cNvSpPr txBox="1"/>
          <p:nvPr/>
        </p:nvSpPr>
        <p:spPr>
          <a:xfrm>
            <a:off x="4401700" y="85575"/>
            <a:ext cx="4616700" cy="2747700"/>
          </a:xfrm>
          <a:prstGeom prst="rect">
            <a:avLst/>
          </a:prstGeom>
          <a:noFill/>
          <a:ln>
            <a:noFill/>
          </a:ln>
        </p:spPr>
        <p:txBody>
          <a:bodyPr anchorCtr="0" anchor="ctr" bIns="91425" lIns="91425" spcFirstLastPara="1" rIns="91425" wrap="square" tIns="91425">
            <a:noAutofit/>
          </a:bodyPr>
          <a:lstStyle/>
          <a:p>
            <a:pPr indent="0" lvl="0" marL="0" rtl="0">
              <a:lnSpc>
                <a:spcPct val="120000"/>
              </a:lnSpc>
              <a:spcBef>
                <a:spcPts val="0"/>
              </a:spcBef>
              <a:spcAft>
                <a:spcPts val="0"/>
              </a:spcAft>
              <a:buNone/>
            </a:pPr>
            <a:r>
              <a:rPr lang="en" sz="1800"/>
              <a:t>Think about what major events shaped your particular </a:t>
            </a:r>
            <a:r>
              <a:rPr lang="en" sz="1800"/>
              <a:t>generation</a:t>
            </a:r>
            <a:r>
              <a:rPr lang="en" sz="1800"/>
              <a:t>?</a:t>
            </a:r>
            <a:endParaRPr sz="1800"/>
          </a:p>
          <a:p>
            <a:pPr indent="0" lvl="0" marL="0" rtl="0">
              <a:lnSpc>
                <a:spcPct val="120000"/>
              </a:lnSpc>
              <a:spcBef>
                <a:spcPts val="0"/>
              </a:spcBef>
              <a:spcAft>
                <a:spcPts val="0"/>
              </a:spcAft>
              <a:buNone/>
            </a:pPr>
            <a:r>
              <a:rPr b="1" lang="en" sz="1800"/>
              <a:t>1.Traditionals</a:t>
            </a:r>
            <a:endParaRPr b="1" sz="1800"/>
          </a:p>
          <a:p>
            <a:pPr indent="0" lvl="0" marL="0" rtl="0">
              <a:lnSpc>
                <a:spcPct val="120000"/>
              </a:lnSpc>
              <a:spcBef>
                <a:spcPts val="0"/>
              </a:spcBef>
              <a:spcAft>
                <a:spcPts val="0"/>
              </a:spcAft>
              <a:buNone/>
            </a:pPr>
            <a:r>
              <a:rPr b="1" lang="en" sz="1800"/>
              <a:t>2.</a:t>
            </a:r>
            <a:r>
              <a:rPr b="1" lang="en" sz="1800">
                <a:solidFill>
                  <a:srgbClr val="FF0000"/>
                </a:solidFill>
              </a:rPr>
              <a:t>Baby Boomers</a:t>
            </a:r>
            <a:endParaRPr b="1" sz="1800">
              <a:solidFill>
                <a:srgbClr val="FF0000"/>
              </a:solidFill>
            </a:endParaRPr>
          </a:p>
          <a:p>
            <a:pPr indent="0" lvl="0" marL="0" rtl="0">
              <a:lnSpc>
                <a:spcPct val="120000"/>
              </a:lnSpc>
              <a:spcBef>
                <a:spcPts val="0"/>
              </a:spcBef>
              <a:spcAft>
                <a:spcPts val="0"/>
              </a:spcAft>
              <a:buNone/>
            </a:pPr>
            <a:r>
              <a:rPr b="1" lang="en" sz="1800"/>
              <a:t>3.Generation X</a:t>
            </a:r>
            <a:endParaRPr b="1" sz="1800"/>
          </a:p>
          <a:p>
            <a:pPr indent="0" lvl="0" marL="0" rtl="0">
              <a:lnSpc>
                <a:spcPct val="120000"/>
              </a:lnSpc>
              <a:spcBef>
                <a:spcPts val="0"/>
              </a:spcBef>
              <a:spcAft>
                <a:spcPts val="0"/>
              </a:spcAft>
              <a:buNone/>
            </a:pPr>
            <a:r>
              <a:rPr b="1" lang="en" sz="1800"/>
              <a:t>4.</a:t>
            </a:r>
            <a:r>
              <a:rPr b="1" lang="en" sz="1800">
                <a:solidFill>
                  <a:srgbClr val="FF0000"/>
                </a:solidFill>
              </a:rPr>
              <a:t>Millennials</a:t>
            </a:r>
            <a:endParaRPr b="1" sz="1800">
              <a:solidFill>
                <a:srgbClr val="FF0000"/>
              </a:solidFill>
            </a:endParaRPr>
          </a:p>
          <a:p>
            <a:pPr indent="0" lvl="0" marL="0" rtl="0">
              <a:lnSpc>
                <a:spcPct val="120000"/>
              </a:lnSpc>
              <a:spcBef>
                <a:spcPts val="0"/>
              </a:spcBef>
              <a:spcAft>
                <a:spcPts val="0"/>
              </a:spcAft>
              <a:buNone/>
            </a:pPr>
            <a:r>
              <a:rPr b="1" lang="en" sz="1800"/>
              <a:t>5.Generation Z</a:t>
            </a:r>
            <a:r>
              <a:rPr b="1" lang="en" sz="1800">
                <a:solidFill>
                  <a:srgbClr val="FF0000"/>
                </a:solidFill>
              </a:rPr>
              <a:t>         </a:t>
            </a:r>
            <a:endParaRPr b="1" sz="1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9"/>
          <p:cNvPicPr preferRelativeResize="0"/>
          <p:nvPr/>
        </p:nvPicPr>
        <p:blipFill rotWithShape="1">
          <a:blip r:embed="rId3">
            <a:alphaModFix/>
          </a:blip>
          <a:srcRect b="22615" l="16862" r="16696" t="23345"/>
          <a:stretch/>
        </p:blipFill>
        <p:spPr>
          <a:xfrm>
            <a:off x="325225" y="316500"/>
            <a:ext cx="8498326" cy="4073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1556650" y="0"/>
            <a:ext cx="5811458"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nvSpPr>
        <p:spPr>
          <a:xfrm>
            <a:off x="0" y="-59350"/>
            <a:ext cx="9144000" cy="693600"/>
          </a:xfrm>
          <a:prstGeom prst="rect">
            <a:avLst/>
          </a:prstGeom>
          <a:solidFill>
            <a:srgbClr val="D9EAD3"/>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600">
                <a:solidFill>
                  <a:srgbClr val="1A1A1A"/>
                </a:solidFill>
                <a:latin typeface="Roboto"/>
                <a:ea typeface="Roboto"/>
                <a:cs typeface="Roboto"/>
                <a:sym typeface="Roboto"/>
              </a:rPr>
              <a:t>                                   </a:t>
            </a:r>
            <a:r>
              <a:rPr b="1" lang="en" sz="3600">
                <a:solidFill>
                  <a:srgbClr val="1A1A1A"/>
                </a:solidFill>
                <a:latin typeface="Roboto"/>
                <a:ea typeface="Roboto"/>
                <a:cs typeface="Roboto"/>
                <a:sym typeface="Roboto"/>
              </a:rPr>
              <a:t>Power Continuum </a:t>
            </a:r>
            <a:endParaRPr b="1" sz="3600">
              <a:solidFill>
                <a:srgbClr val="1A1A1A"/>
              </a:solidFill>
              <a:latin typeface="Roboto"/>
              <a:ea typeface="Roboto"/>
              <a:cs typeface="Roboto"/>
              <a:sym typeface="Roboto"/>
            </a:endParaRPr>
          </a:p>
        </p:txBody>
      </p:sp>
      <p:sp>
        <p:nvSpPr>
          <p:cNvPr id="179" name="Google Shape;179;p31"/>
          <p:cNvSpPr txBox="1"/>
          <p:nvPr/>
        </p:nvSpPr>
        <p:spPr>
          <a:xfrm>
            <a:off x="179675" y="764600"/>
            <a:ext cx="8923500" cy="4147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1000"/>
              </a:spcBef>
              <a:spcAft>
                <a:spcPts val="0"/>
              </a:spcAft>
              <a:buNone/>
            </a:pPr>
            <a:r>
              <a:rPr lang="en" sz="1600">
                <a:latin typeface="Roboto"/>
                <a:ea typeface="Roboto"/>
                <a:cs typeface="Roboto"/>
                <a:sym typeface="Roboto"/>
              </a:rPr>
              <a:t>•No youth participation: </a:t>
            </a:r>
            <a:r>
              <a:rPr lang="en" sz="1600">
                <a:latin typeface="Roboto Light"/>
                <a:ea typeface="Roboto Light"/>
                <a:cs typeface="Roboto Light"/>
                <a:sym typeface="Roboto Light"/>
              </a:rPr>
              <a:t>Unchallenged authority of adults. </a:t>
            </a:r>
            <a:endParaRPr sz="1600">
              <a:latin typeface="Roboto Light"/>
              <a:ea typeface="Roboto Light"/>
              <a:cs typeface="Roboto Light"/>
              <a:sym typeface="Roboto Light"/>
            </a:endParaRPr>
          </a:p>
          <a:p>
            <a:pPr indent="0" lvl="0" marL="0" rtl="0">
              <a:lnSpc>
                <a:spcPct val="115000"/>
              </a:lnSpc>
              <a:spcBef>
                <a:spcPts val="1000"/>
              </a:spcBef>
              <a:spcAft>
                <a:spcPts val="0"/>
              </a:spcAft>
              <a:buNone/>
            </a:pPr>
            <a:r>
              <a:rPr lang="en" sz="1600">
                <a:latin typeface="Roboto"/>
                <a:ea typeface="Roboto"/>
                <a:cs typeface="Roboto"/>
                <a:sym typeface="Roboto"/>
              </a:rPr>
              <a:t>•Tokenism:</a:t>
            </a:r>
            <a:r>
              <a:rPr lang="en" sz="1600">
                <a:latin typeface="Roboto Light"/>
                <a:ea typeface="Roboto Light"/>
                <a:cs typeface="Roboto Light"/>
                <a:sym typeface="Roboto Light"/>
              </a:rPr>
              <a:t> Adults set agenda and make decisions. One or two young people may be included, but often without training and without a promise that their suggestions will be taken.  </a:t>
            </a:r>
            <a:endParaRPr sz="1600">
              <a:latin typeface="Roboto Light"/>
              <a:ea typeface="Roboto Light"/>
              <a:cs typeface="Roboto Light"/>
              <a:sym typeface="Roboto Light"/>
            </a:endParaRPr>
          </a:p>
          <a:p>
            <a:pPr indent="0" lvl="0" marL="0" rtl="0">
              <a:lnSpc>
                <a:spcPct val="115000"/>
              </a:lnSpc>
              <a:spcBef>
                <a:spcPts val="1000"/>
              </a:spcBef>
              <a:spcAft>
                <a:spcPts val="0"/>
              </a:spcAft>
              <a:buNone/>
            </a:pPr>
            <a:r>
              <a:rPr lang="en" sz="1600">
                <a:latin typeface="Roboto"/>
                <a:ea typeface="Roboto"/>
                <a:cs typeface="Roboto"/>
                <a:sym typeface="Roboto"/>
              </a:rPr>
              <a:t>•Consultation: </a:t>
            </a:r>
            <a:r>
              <a:rPr lang="en" sz="1600">
                <a:latin typeface="Roboto Light"/>
                <a:ea typeface="Roboto Light"/>
                <a:cs typeface="Roboto Light"/>
                <a:sym typeface="Roboto Light"/>
              </a:rPr>
              <a:t>Adults seek advice from young people, but on terms set by adults.</a:t>
            </a:r>
            <a:endParaRPr sz="1600">
              <a:latin typeface="Roboto Light"/>
              <a:ea typeface="Roboto Light"/>
              <a:cs typeface="Roboto Light"/>
              <a:sym typeface="Roboto Light"/>
            </a:endParaRPr>
          </a:p>
          <a:p>
            <a:pPr indent="0" lvl="0" marL="0" rtl="0">
              <a:lnSpc>
                <a:spcPct val="115000"/>
              </a:lnSpc>
              <a:spcBef>
                <a:spcPts val="1000"/>
              </a:spcBef>
              <a:spcAft>
                <a:spcPts val="0"/>
              </a:spcAft>
              <a:buNone/>
            </a:pPr>
            <a:r>
              <a:rPr lang="en" sz="1600">
                <a:latin typeface="Roboto"/>
                <a:ea typeface="Roboto"/>
                <a:cs typeface="Roboto"/>
                <a:sym typeface="Roboto"/>
              </a:rPr>
              <a:t>•Representation: </a:t>
            </a:r>
            <a:r>
              <a:rPr lang="en" sz="1600">
                <a:latin typeface="Roboto Light"/>
                <a:ea typeface="Roboto Light"/>
                <a:cs typeface="Roboto Light"/>
                <a:sym typeface="Roboto Light"/>
              </a:rPr>
              <a:t>A select number of young people are put forward as representing their peers, usually via a committee system and with varying degrees of accountability.</a:t>
            </a:r>
            <a:endParaRPr sz="1600">
              <a:latin typeface="Roboto Light"/>
              <a:ea typeface="Roboto Light"/>
              <a:cs typeface="Roboto Light"/>
              <a:sym typeface="Roboto Light"/>
            </a:endParaRPr>
          </a:p>
          <a:p>
            <a:pPr indent="0" lvl="0" marL="0" rtl="0">
              <a:lnSpc>
                <a:spcPct val="115000"/>
              </a:lnSpc>
              <a:spcBef>
                <a:spcPts val="1000"/>
              </a:spcBef>
              <a:spcAft>
                <a:spcPts val="0"/>
              </a:spcAft>
              <a:buNone/>
            </a:pPr>
            <a:r>
              <a:rPr lang="en" sz="1600">
                <a:latin typeface="Roboto"/>
                <a:ea typeface="Roboto"/>
                <a:cs typeface="Roboto"/>
                <a:sym typeface="Roboto"/>
              </a:rPr>
              <a:t>•Mentoring:</a:t>
            </a:r>
            <a:r>
              <a:rPr lang="en" sz="1600">
                <a:latin typeface="Roboto Light"/>
                <a:ea typeface="Roboto Light"/>
                <a:cs typeface="Roboto Light"/>
                <a:sym typeface="Roboto Light"/>
              </a:rPr>
              <a:t> Adults provide encouragement and impart skills/values to help a young person achieve success.</a:t>
            </a:r>
            <a:endParaRPr sz="1600">
              <a:latin typeface="Roboto Light"/>
              <a:ea typeface="Roboto Light"/>
              <a:cs typeface="Roboto Light"/>
              <a:sym typeface="Roboto Light"/>
            </a:endParaRPr>
          </a:p>
          <a:p>
            <a:pPr indent="0" lvl="0" marL="0" rtl="0">
              <a:lnSpc>
                <a:spcPct val="115000"/>
              </a:lnSpc>
              <a:spcBef>
                <a:spcPts val="1000"/>
              </a:spcBef>
              <a:spcAft>
                <a:spcPts val="0"/>
              </a:spcAft>
              <a:buNone/>
            </a:pPr>
            <a:r>
              <a:rPr lang="en" sz="1600">
                <a:latin typeface="Roboto Light"/>
                <a:ea typeface="Roboto Light"/>
                <a:cs typeface="Roboto Light"/>
                <a:sym typeface="Roboto Light"/>
              </a:rPr>
              <a:t>•</a:t>
            </a:r>
            <a:r>
              <a:rPr lang="en" sz="1600">
                <a:latin typeface="Roboto"/>
                <a:ea typeface="Roboto"/>
                <a:cs typeface="Roboto"/>
                <a:sym typeface="Roboto"/>
              </a:rPr>
              <a:t>Partnership: </a:t>
            </a:r>
            <a:r>
              <a:rPr lang="en" sz="1600">
                <a:latin typeface="Roboto Light"/>
                <a:ea typeface="Roboto Light"/>
                <a:cs typeface="Roboto Light"/>
                <a:sym typeface="Roboto Light"/>
              </a:rPr>
              <a:t>Young people and adults set agenda together, decide on issues and activities, and have joint accountability and shared responsibility.</a:t>
            </a:r>
            <a:endParaRPr sz="1600">
              <a:latin typeface="Roboto Light"/>
              <a:ea typeface="Roboto Light"/>
              <a:cs typeface="Roboto Light"/>
              <a:sym typeface="Roboto Light"/>
            </a:endParaRPr>
          </a:p>
          <a:p>
            <a:pPr indent="0" lvl="0" marL="0" rtl="0">
              <a:lnSpc>
                <a:spcPct val="115000"/>
              </a:lnSpc>
              <a:spcBef>
                <a:spcPts val="0"/>
              </a:spcBef>
              <a:spcAft>
                <a:spcPts val="1600"/>
              </a:spcAft>
              <a:buNone/>
            </a:pPr>
            <a:r>
              <a:t/>
            </a:r>
            <a:endParaRPr sz="1600">
              <a:solidFill>
                <a:srgbClr val="595959"/>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460950" y="462600"/>
            <a:ext cx="82221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3600">
                <a:solidFill>
                  <a:srgbClr val="000000"/>
                </a:solidFill>
                <a:latin typeface="Allerta Stencil"/>
                <a:ea typeface="Allerta Stencil"/>
                <a:cs typeface="Allerta Stencil"/>
                <a:sym typeface="Allerta Stencil"/>
              </a:rPr>
              <a:t>WHAT IS OUR VISION?</a:t>
            </a:r>
            <a:endParaRPr b="1" sz="3600">
              <a:solidFill>
                <a:srgbClr val="000000"/>
              </a:solidFill>
              <a:latin typeface="Allerta Stencil"/>
              <a:ea typeface="Allerta Stencil"/>
              <a:cs typeface="Allerta Stencil"/>
              <a:sym typeface="Allerta Stencil"/>
            </a:endParaRPr>
          </a:p>
        </p:txBody>
      </p:sp>
      <p:sp>
        <p:nvSpPr>
          <p:cNvPr id="74" name="Google Shape;74;p14"/>
          <p:cNvSpPr txBox="1"/>
          <p:nvPr>
            <p:ph idx="1" type="body"/>
          </p:nvPr>
        </p:nvSpPr>
        <p:spPr>
          <a:xfrm>
            <a:off x="446100" y="2164150"/>
            <a:ext cx="8251800" cy="3416400"/>
          </a:xfrm>
          <a:prstGeom prst="rect">
            <a:avLst/>
          </a:prstGeom>
        </p:spPr>
        <p:txBody>
          <a:bodyPr anchorCtr="0" anchor="t" bIns="91425" lIns="91425" spcFirstLastPara="1" rIns="91425" wrap="square" tIns="91425">
            <a:noAutofit/>
          </a:bodyPr>
          <a:lstStyle/>
          <a:p>
            <a:pPr indent="-342900" lvl="0" marL="457200" rtl="0">
              <a:lnSpc>
                <a:spcPct val="135000"/>
              </a:lnSpc>
              <a:spcBef>
                <a:spcPts val="0"/>
              </a:spcBef>
              <a:spcAft>
                <a:spcPts val="0"/>
              </a:spcAft>
              <a:buClr>
                <a:srgbClr val="000000"/>
              </a:buClr>
              <a:buSzPts val="1800"/>
              <a:buChar char="●"/>
            </a:pPr>
            <a:r>
              <a:rPr lang="en">
                <a:solidFill>
                  <a:srgbClr val="000000"/>
                </a:solidFill>
                <a:latin typeface="Roboto Light"/>
                <a:ea typeface="Roboto Light"/>
                <a:cs typeface="Roboto Light"/>
                <a:sym typeface="Roboto Light"/>
              </a:rPr>
              <a:t>The </a:t>
            </a:r>
            <a:r>
              <a:rPr b="1" lang="en">
                <a:solidFill>
                  <a:srgbClr val="39B44A"/>
                </a:solidFill>
              </a:rPr>
              <a:t>No Stigma No Barriers Collaborative</a:t>
            </a:r>
            <a:r>
              <a:rPr b="1" lang="en">
                <a:solidFill>
                  <a:srgbClr val="000000"/>
                </a:solidFill>
              </a:rPr>
              <a:t>,</a:t>
            </a:r>
            <a:r>
              <a:rPr lang="en">
                <a:solidFill>
                  <a:srgbClr val="000000"/>
                </a:solidFill>
                <a:latin typeface="Roboto Light"/>
                <a:ea typeface="Roboto Light"/>
                <a:cs typeface="Roboto Light"/>
                <a:sym typeface="Roboto Light"/>
              </a:rPr>
              <a:t> guided by transition age youth (TAY) ages 16 to 25, was formed to end stigma towards mental illness and break down barriers to care for young people in California. </a:t>
            </a:r>
            <a:endParaRPr>
              <a:latin typeface="Roboto Light"/>
              <a:ea typeface="Roboto Light"/>
              <a:cs typeface="Roboto Light"/>
              <a:sym typeface="Roboto Light"/>
            </a:endParaRPr>
          </a:p>
          <a:p>
            <a:pPr indent="-342900" lvl="0" marL="457200" rtl="0">
              <a:lnSpc>
                <a:spcPct val="135000"/>
              </a:lnSpc>
              <a:spcBef>
                <a:spcPts val="1000"/>
              </a:spcBef>
              <a:spcAft>
                <a:spcPts val="1000"/>
              </a:spcAft>
              <a:buClr>
                <a:srgbClr val="000000"/>
              </a:buClr>
              <a:buSzPts val="1800"/>
              <a:buFont typeface="Roboto Light"/>
              <a:buChar char="●"/>
            </a:pPr>
            <a:r>
              <a:rPr lang="en">
                <a:solidFill>
                  <a:srgbClr val="000000"/>
                </a:solidFill>
                <a:latin typeface="Roboto Light"/>
                <a:ea typeface="Roboto Light"/>
                <a:cs typeface="Roboto Light"/>
                <a:sym typeface="Roboto Light"/>
              </a:rPr>
              <a:t>We do this through </a:t>
            </a:r>
            <a:r>
              <a:rPr b="1" lang="en">
                <a:solidFill>
                  <a:srgbClr val="39B44A"/>
                </a:solidFill>
              </a:rPr>
              <a:t>trainings, outreach, and advocacy</a:t>
            </a:r>
            <a:r>
              <a:rPr lang="en">
                <a:solidFill>
                  <a:srgbClr val="000000"/>
                </a:solidFill>
                <a:latin typeface="Roboto Light"/>
                <a:ea typeface="Roboto Light"/>
                <a:cs typeface="Roboto Light"/>
                <a:sym typeface="Roboto Light"/>
              </a:rPr>
              <a:t> at the county and state level. </a:t>
            </a:r>
            <a:endParaRPr>
              <a:solidFill>
                <a:srgbClr val="000000"/>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78000" y="343050"/>
            <a:ext cx="9144000" cy="110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000000"/>
                </a:solidFill>
                <a:latin typeface="Allerta Stencil"/>
                <a:ea typeface="Allerta Stencil"/>
                <a:cs typeface="Allerta Stencil"/>
                <a:sym typeface="Allerta Stencil"/>
              </a:rPr>
              <a:t>ENGAGING YOUTH</a:t>
            </a:r>
            <a:endParaRPr b="1" sz="3600">
              <a:solidFill>
                <a:srgbClr val="000000"/>
              </a:solidFill>
              <a:latin typeface="Allerta Stencil"/>
              <a:ea typeface="Allerta Stencil"/>
              <a:cs typeface="Allerta Stencil"/>
              <a:sym typeface="Allerta Stencil"/>
            </a:endParaRPr>
          </a:p>
          <a:p>
            <a:pPr indent="0" lvl="0" marL="0" rtl="0" algn="ctr">
              <a:spcBef>
                <a:spcPts val="0"/>
              </a:spcBef>
              <a:spcAft>
                <a:spcPts val="0"/>
              </a:spcAft>
              <a:buNone/>
            </a:pPr>
            <a:r>
              <a:rPr lang="en" sz="2800">
                <a:solidFill>
                  <a:srgbClr val="000000"/>
                </a:solidFill>
              </a:rPr>
              <a:t>through Trainings, Outreach, &amp; Advocacy</a:t>
            </a:r>
            <a:endParaRPr sz="2800">
              <a:solidFill>
                <a:srgbClr val="000000"/>
              </a:solidFill>
            </a:endParaRPr>
          </a:p>
        </p:txBody>
      </p:sp>
      <p:sp>
        <p:nvSpPr>
          <p:cNvPr id="185" name="Google Shape;185;p32"/>
          <p:cNvSpPr txBox="1"/>
          <p:nvPr>
            <p:ph idx="1" type="body"/>
          </p:nvPr>
        </p:nvSpPr>
        <p:spPr>
          <a:xfrm>
            <a:off x="118100" y="2122950"/>
            <a:ext cx="2973000" cy="261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rgbClr val="1D2129"/>
                </a:solidFill>
                <a:highlight>
                  <a:srgbClr val="FFFFFF"/>
                </a:highlight>
                <a:latin typeface="Arial"/>
                <a:ea typeface="Arial"/>
                <a:cs typeface="Arial"/>
                <a:sym typeface="Arial"/>
              </a:rPr>
              <a:t>Trainings</a:t>
            </a:r>
            <a:endParaRPr sz="2400" u="sng">
              <a:solidFill>
                <a:srgbClr val="1D2129"/>
              </a:solidFill>
              <a:highlight>
                <a:srgbClr val="FFFFFF"/>
              </a:highlight>
              <a:latin typeface="Arial"/>
              <a:ea typeface="Arial"/>
              <a:cs typeface="Arial"/>
              <a:sym typeface="Arial"/>
            </a:endParaRPr>
          </a:p>
          <a:p>
            <a:pPr indent="-317500" lvl="0" marL="457200" rtl="0">
              <a:spcBef>
                <a:spcPts val="1600"/>
              </a:spcBef>
              <a:spcAft>
                <a:spcPts val="0"/>
              </a:spcAft>
              <a:buClr>
                <a:srgbClr val="1D2129"/>
              </a:buClr>
              <a:buSzPts val="1400"/>
              <a:buFont typeface="Arial"/>
              <a:buChar char="★"/>
            </a:pPr>
            <a:r>
              <a:rPr lang="en" sz="1400">
                <a:solidFill>
                  <a:srgbClr val="1D2129"/>
                </a:solidFill>
                <a:highlight>
                  <a:srgbClr val="FFFFFF"/>
                </a:highlight>
                <a:latin typeface="Arial"/>
                <a:ea typeface="Arial"/>
                <a:cs typeface="Arial"/>
                <a:sym typeface="Arial"/>
              </a:rPr>
              <a:t>Statewide and Local</a:t>
            </a:r>
            <a:endParaRPr sz="1400">
              <a:solidFill>
                <a:srgbClr val="1D2129"/>
              </a:solidFill>
              <a:highlight>
                <a:srgbClr val="FFFFFF"/>
              </a:highlight>
              <a:latin typeface="Arial"/>
              <a:ea typeface="Arial"/>
              <a:cs typeface="Arial"/>
              <a:sym typeface="Arial"/>
            </a:endParaRPr>
          </a:p>
          <a:p>
            <a:pPr indent="-317500" lvl="1" marL="914400" rtl="0">
              <a:spcBef>
                <a:spcPts val="0"/>
              </a:spcBef>
              <a:spcAft>
                <a:spcPts val="0"/>
              </a:spcAft>
              <a:buClr>
                <a:srgbClr val="1D2129"/>
              </a:buClr>
              <a:buSzPts val="1400"/>
              <a:buFont typeface="Arial"/>
              <a:buChar char="○"/>
            </a:pPr>
            <a:r>
              <a:rPr lang="en">
                <a:solidFill>
                  <a:srgbClr val="1D2129"/>
                </a:solidFill>
                <a:highlight>
                  <a:srgbClr val="FFFFFF"/>
                </a:highlight>
                <a:latin typeface="Arial"/>
                <a:ea typeface="Arial"/>
                <a:cs typeface="Arial"/>
                <a:sym typeface="Arial"/>
              </a:rPr>
              <a:t>CMHACY, NAMI, CYC regional council meetings, summit</a:t>
            </a:r>
            <a:endParaRPr sz="1400">
              <a:solidFill>
                <a:srgbClr val="1D2129"/>
              </a:solidFill>
              <a:highlight>
                <a:srgbClr val="FFFFFF"/>
              </a:highlight>
              <a:latin typeface="Arial"/>
              <a:ea typeface="Arial"/>
              <a:cs typeface="Arial"/>
              <a:sym typeface="Arial"/>
            </a:endParaRPr>
          </a:p>
          <a:p>
            <a:pPr indent="-317500" lvl="0" marL="457200" rtl="0">
              <a:spcBef>
                <a:spcPts val="0"/>
              </a:spcBef>
              <a:spcAft>
                <a:spcPts val="0"/>
              </a:spcAft>
              <a:buClr>
                <a:srgbClr val="1D2129"/>
              </a:buClr>
              <a:buSzPts val="1400"/>
              <a:buFont typeface="Arial"/>
              <a:buChar char="★"/>
            </a:pPr>
            <a:r>
              <a:rPr lang="en" sz="1400">
                <a:solidFill>
                  <a:srgbClr val="1D2129"/>
                </a:solidFill>
                <a:highlight>
                  <a:srgbClr val="FFFFFF"/>
                </a:highlight>
                <a:latin typeface="Arial"/>
                <a:ea typeface="Arial"/>
                <a:cs typeface="Arial"/>
                <a:sym typeface="Arial"/>
              </a:rPr>
              <a:t>Youth developed curriculum</a:t>
            </a:r>
            <a:endParaRPr sz="1400">
              <a:solidFill>
                <a:srgbClr val="1D2129"/>
              </a:solidFill>
              <a:highlight>
                <a:srgbClr val="FFFFFF"/>
              </a:highlight>
              <a:latin typeface="Arial"/>
              <a:ea typeface="Arial"/>
              <a:cs typeface="Arial"/>
              <a:sym typeface="Arial"/>
            </a:endParaRPr>
          </a:p>
          <a:p>
            <a:pPr indent="-317500" lvl="0" marL="457200" rtl="0">
              <a:spcBef>
                <a:spcPts val="0"/>
              </a:spcBef>
              <a:spcAft>
                <a:spcPts val="0"/>
              </a:spcAft>
              <a:buClr>
                <a:srgbClr val="1D2129"/>
              </a:buClr>
              <a:buSzPts val="1400"/>
              <a:buFont typeface="Arial"/>
              <a:buChar char="★"/>
            </a:pPr>
            <a:r>
              <a:rPr lang="en" sz="1400">
                <a:solidFill>
                  <a:srgbClr val="1D2129"/>
                </a:solidFill>
                <a:highlight>
                  <a:srgbClr val="FFFFFF"/>
                </a:highlight>
                <a:latin typeface="Arial"/>
                <a:ea typeface="Arial"/>
                <a:cs typeface="Arial"/>
                <a:sym typeface="Arial"/>
              </a:rPr>
              <a:t>Youth led workshops and trainings and events</a:t>
            </a:r>
            <a:endParaRPr sz="1400">
              <a:solidFill>
                <a:srgbClr val="1D2129"/>
              </a:solidFill>
              <a:highlight>
                <a:srgbClr val="FFFFFF"/>
              </a:highlight>
              <a:latin typeface="Arial"/>
              <a:ea typeface="Arial"/>
              <a:cs typeface="Arial"/>
              <a:sym typeface="Arial"/>
            </a:endParaRPr>
          </a:p>
          <a:p>
            <a:pPr indent="0" lvl="0" marL="0" rtl="0">
              <a:spcBef>
                <a:spcPts val="1600"/>
              </a:spcBef>
              <a:spcAft>
                <a:spcPts val="0"/>
              </a:spcAft>
              <a:buNone/>
            </a:pPr>
            <a:r>
              <a:t/>
            </a:r>
            <a:endParaRPr sz="1400">
              <a:solidFill>
                <a:srgbClr val="1D2129"/>
              </a:solidFill>
              <a:highlight>
                <a:srgbClr val="FFFFFF"/>
              </a:highlight>
              <a:latin typeface="Arial"/>
              <a:ea typeface="Arial"/>
              <a:cs typeface="Arial"/>
              <a:sym typeface="Arial"/>
            </a:endParaRPr>
          </a:p>
          <a:p>
            <a:pPr indent="0" lvl="0" marL="0" rtl="0">
              <a:spcBef>
                <a:spcPts val="1600"/>
              </a:spcBef>
              <a:spcAft>
                <a:spcPts val="1600"/>
              </a:spcAft>
              <a:buNone/>
            </a:pPr>
            <a:r>
              <a:t/>
            </a:r>
            <a:endParaRPr sz="1000">
              <a:solidFill>
                <a:srgbClr val="1D2129"/>
              </a:solidFill>
              <a:highlight>
                <a:srgbClr val="FFFFFF"/>
              </a:highlight>
              <a:latin typeface="Arial"/>
              <a:ea typeface="Arial"/>
              <a:cs typeface="Arial"/>
              <a:sym typeface="Arial"/>
            </a:endParaRPr>
          </a:p>
        </p:txBody>
      </p:sp>
      <p:sp>
        <p:nvSpPr>
          <p:cNvPr id="186" name="Google Shape;186;p32"/>
          <p:cNvSpPr txBox="1"/>
          <p:nvPr/>
        </p:nvSpPr>
        <p:spPr>
          <a:xfrm>
            <a:off x="3091100" y="2122975"/>
            <a:ext cx="2889000" cy="261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u="sng">
                <a:solidFill>
                  <a:srgbClr val="1D2129"/>
                </a:solidFill>
                <a:highlight>
                  <a:srgbClr val="FFFFFF"/>
                </a:highlight>
              </a:rPr>
              <a:t>Outreach</a:t>
            </a:r>
            <a:endParaRPr sz="2400" u="sng">
              <a:solidFill>
                <a:srgbClr val="1D2129"/>
              </a:solidFill>
              <a:highlight>
                <a:srgbClr val="FFFFFF"/>
              </a:highlight>
            </a:endParaRPr>
          </a:p>
          <a:p>
            <a:pPr indent="-317500" lvl="0" marL="457200" rtl="0">
              <a:lnSpc>
                <a:spcPct val="115000"/>
              </a:lnSpc>
              <a:spcBef>
                <a:spcPts val="1600"/>
              </a:spcBef>
              <a:spcAft>
                <a:spcPts val="0"/>
              </a:spcAft>
              <a:buClr>
                <a:srgbClr val="1D2129"/>
              </a:buClr>
              <a:buSzPts val="1400"/>
              <a:buFont typeface="Arial"/>
              <a:buChar char="★"/>
            </a:pPr>
            <a:r>
              <a:rPr lang="en">
                <a:solidFill>
                  <a:srgbClr val="1D2129"/>
                </a:solidFill>
                <a:highlight>
                  <a:srgbClr val="FFFFFF"/>
                </a:highlight>
              </a:rPr>
              <a:t>Youth friendly/designed outreach materials</a:t>
            </a:r>
            <a:endParaRPr>
              <a:solidFill>
                <a:srgbClr val="1D2129"/>
              </a:solidFill>
              <a:highlight>
                <a:srgbClr val="FFFFFF"/>
              </a:highlight>
            </a:endParaRPr>
          </a:p>
          <a:p>
            <a:pPr indent="-317500" lvl="1" marL="914400" rtl="0">
              <a:lnSpc>
                <a:spcPct val="115000"/>
              </a:lnSpc>
              <a:spcBef>
                <a:spcPts val="0"/>
              </a:spcBef>
              <a:spcAft>
                <a:spcPts val="0"/>
              </a:spcAft>
              <a:buClr>
                <a:srgbClr val="1D2129"/>
              </a:buClr>
              <a:buSzPts val="1400"/>
              <a:buFont typeface="Roboto"/>
              <a:buChar char="○"/>
            </a:pPr>
            <a:r>
              <a:rPr lang="en">
                <a:solidFill>
                  <a:srgbClr val="1D2129"/>
                </a:solidFill>
                <a:highlight>
                  <a:srgbClr val="FFFFFF"/>
                </a:highlight>
              </a:rPr>
              <a:t>Youth Survey, factsheets</a:t>
            </a:r>
            <a:endParaRPr>
              <a:solidFill>
                <a:srgbClr val="1D2129"/>
              </a:solidFill>
              <a:highlight>
                <a:srgbClr val="FFFFFF"/>
              </a:highlight>
            </a:endParaRPr>
          </a:p>
          <a:p>
            <a:pPr indent="-317500" lvl="0" marL="457200" rtl="0">
              <a:lnSpc>
                <a:spcPct val="115000"/>
              </a:lnSpc>
              <a:spcBef>
                <a:spcPts val="0"/>
              </a:spcBef>
              <a:spcAft>
                <a:spcPts val="0"/>
              </a:spcAft>
              <a:buClr>
                <a:srgbClr val="1D2129"/>
              </a:buClr>
              <a:buSzPts val="1400"/>
              <a:buFont typeface="Arial"/>
              <a:buChar char="★"/>
            </a:pPr>
            <a:r>
              <a:rPr lang="en">
                <a:solidFill>
                  <a:srgbClr val="1D2129"/>
                </a:solidFill>
                <a:highlight>
                  <a:srgbClr val="FFFFFF"/>
                </a:highlight>
              </a:rPr>
              <a:t>Social Media</a:t>
            </a:r>
            <a:endParaRPr>
              <a:solidFill>
                <a:srgbClr val="1D2129"/>
              </a:solidFill>
              <a:highlight>
                <a:srgbClr val="FFFFFF"/>
              </a:highlight>
            </a:endParaRPr>
          </a:p>
          <a:p>
            <a:pPr indent="-317500" lvl="0" marL="457200" rtl="0">
              <a:lnSpc>
                <a:spcPct val="115000"/>
              </a:lnSpc>
              <a:spcBef>
                <a:spcPts val="0"/>
              </a:spcBef>
              <a:spcAft>
                <a:spcPts val="0"/>
              </a:spcAft>
              <a:buClr>
                <a:srgbClr val="1D2129"/>
              </a:buClr>
              <a:buSzPts val="1400"/>
              <a:buFont typeface="Arial"/>
              <a:buChar char="★"/>
            </a:pPr>
            <a:r>
              <a:rPr lang="en">
                <a:solidFill>
                  <a:srgbClr val="1D2129"/>
                </a:solidFill>
                <a:highlight>
                  <a:srgbClr val="FFFFFF"/>
                </a:highlight>
              </a:rPr>
              <a:t>Blogs, Videos</a:t>
            </a:r>
            <a:endParaRPr>
              <a:solidFill>
                <a:srgbClr val="1D2129"/>
              </a:solidFill>
              <a:highlight>
                <a:srgbClr val="FFFFFF"/>
              </a:highlight>
            </a:endParaRPr>
          </a:p>
          <a:p>
            <a:pPr indent="0" lvl="0" marL="0" rtl="0">
              <a:lnSpc>
                <a:spcPct val="115000"/>
              </a:lnSpc>
              <a:spcBef>
                <a:spcPts val="1600"/>
              </a:spcBef>
              <a:spcAft>
                <a:spcPts val="1600"/>
              </a:spcAft>
              <a:buNone/>
            </a:pPr>
            <a:r>
              <a:t/>
            </a:r>
            <a:endParaRPr/>
          </a:p>
        </p:txBody>
      </p:sp>
      <p:sp>
        <p:nvSpPr>
          <p:cNvPr id="187" name="Google Shape;187;p32"/>
          <p:cNvSpPr txBox="1"/>
          <p:nvPr/>
        </p:nvSpPr>
        <p:spPr>
          <a:xfrm>
            <a:off x="6296550" y="2107150"/>
            <a:ext cx="2566200" cy="261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u="sng">
                <a:solidFill>
                  <a:srgbClr val="1D2129"/>
                </a:solidFill>
                <a:highlight>
                  <a:srgbClr val="FFFFFF"/>
                </a:highlight>
              </a:rPr>
              <a:t>Advocacy</a:t>
            </a:r>
            <a:endParaRPr sz="2400" u="sng">
              <a:solidFill>
                <a:srgbClr val="1D2129"/>
              </a:solidFill>
              <a:highlight>
                <a:srgbClr val="FFFFFF"/>
              </a:highlight>
            </a:endParaRPr>
          </a:p>
          <a:p>
            <a:pPr indent="-317500" lvl="0" marL="457200" rtl="0">
              <a:lnSpc>
                <a:spcPct val="115000"/>
              </a:lnSpc>
              <a:spcBef>
                <a:spcPts val="1600"/>
              </a:spcBef>
              <a:spcAft>
                <a:spcPts val="0"/>
              </a:spcAft>
              <a:buClr>
                <a:srgbClr val="1D2129"/>
              </a:buClr>
              <a:buSzPts val="1400"/>
              <a:buFont typeface="Arial"/>
              <a:buChar char="★"/>
            </a:pPr>
            <a:r>
              <a:rPr lang="en">
                <a:solidFill>
                  <a:srgbClr val="1D2129"/>
                </a:solidFill>
                <a:highlight>
                  <a:srgbClr val="FFFFFF"/>
                </a:highlight>
              </a:rPr>
              <a:t>Topics: Stigma as a barrier, education and </a:t>
            </a:r>
            <a:r>
              <a:rPr lang="en">
                <a:solidFill>
                  <a:srgbClr val="1D2129"/>
                </a:solidFill>
                <a:highlight>
                  <a:srgbClr val="FFFFFF"/>
                </a:highlight>
              </a:rPr>
              <a:t>mental health</a:t>
            </a:r>
            <a:endParaRPr>
              <a:solidFill>
                <a:srgbClr val="1D2129"/>
              </a:solidFill>
              <a:highlight>
                <a:srgbClr val="FFFFFF"/>
              </a:highlight>
            </a:endParaRPr>
          </a:p>
          <a:p>
            <a:pPr indent="-317500" lvl="0" marL="457200" rtl="0">
              <a:lnSpc>
                <a:spcPct val="115000"/>
              </a:lnSpc>
              <a:spcBef>
                <a:spcPts val="0"/>
              </a:spcBef>
              <a:spcAft>
                <a:spcPts val="0"/>
              </a:spcAft>
              <a:buClr>
                <a:srgbClr val="1D2129"/>
              </a:buClr>
              <a:buSzPts val="1400"/>
              <a:buFont typeface="Arial"/>
              <a:buChar char="★"/>
            </a:pPr>
            <a:r>
              <a:rPr lang="en">
                <a:solidFill>
                  <a:srgbClr val="1D2129"/>
                </a:solidFill>
                <a:highlight>
                  <a:srgbClr val="FFFFFF"/>
                </a:highlight>
              </a:rPr>
              <a:t>Statewide and </a:t>
            </a:r>
            <a:r>
              <a:rPr lang="en">
                <a:solidFill>
                  <a:srgbClr val="1D2129"/>
                </a:solidFill>
                <a:highlight>
                  <a:srgbClr val="FFFFFF"/>
                </a:highlight>
              </a:rPr>
              <a:t>local</a:t>
            </a:r>
            <a:endParaRPr>
              <a:solidFill>
                <a:srgbClr val="1D2129"/>
              </a:solidFill>
              <a:highlight>
                <a:srgbClr val="FFFFFF"/>
              </a:highlight>
            </a:endParaRPr>
          </a:p>
          <a:p>
            <a:pPr indent="-317500" lvl="0" marL="457200" marR="0" rtl="0" algn="l">
              <a:lnSpc>
                <a:spcPct val="115000"/>
              </a:lnSpc>
              <a:spcBef>
                <a:spcPts val="0"/>
              </a:spcBef>
              <a:spcAft>
                <a:spcPts val="0"/>
              </a:spcAft>
              <a:buClr>
                <a:srgbClr val="1D2129"/>
              </a:buClr>
              <a:buSzPts val="1400"/>
              <a:buFont typeface="Arial"/>
              <a:buChar char="★"/>
            </a:pPr>
            <a:r>
              <a:rPr lang="en">
                <a:solidFill>
                  <a:srgbClr val="1D2129"/>
                </a:solidFill>
                <a:highlight>
                  <a:srgbClr val="FFFFFF"/>
                </a:highlight>
              </a:rPr>
              <a:t>Elevated youth voice</a:t>
            </a:r>
            <a:endParaRPr>
              <a:solidFill>
                <a:srgbClr val="1D2129"/>
              </a:solidFill>
              <a:highlight>
                <a:srgbClr val="FFFFFF"/>
              </a:highlight>
            </a:endParaRPr>
          </a:p>
          <a:p>
            <a:pPr indent="0" lvl="0" marL="0" rtl="0">
              <a:lnSpc>
                <a:spcPct val="115000"/>
              </a:lnSpc>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3"/>
          <p:cNvSpPr txBox="1"/>
          <p:nvPr>
            <p:ph idx="1" type="body"/>
          </p:nvPr>
        </p:nvSpPr>
        <p:spPr>
          <a:xfrm>
            <a:off x="332575" y="1535575"/>
            <a:ext cx="4035300" cy="2710200"/>
          </a:xfrm>
          <a:prstGeom prst="rect">
            <a:avLst/>
          </a:prstGeom>
        </p:spPr>
        <p:txBody>
          <a:bodyPr anchorCtr="0" anchor="t" bIns="91425" lIns="91425" spcFirstLastPara="1" rIns="91425" wrap="square" tIns="91425">
            <a:noAutofit/>
          </a:bodyPr>
          <a:lstStyle/>
          <a:p>
            <a:pPr indent="0" lvl="0" marL="914400" rtl="0">
              <a:lnSpc>
                <a:spcPct val="138000"/>
              </a:lnSpc>
              <a:spcBef>
                <a:spcPts val="0"/>
              </a:spcBef>
              <a:spcAft>
                <a:spcPts val="0"/>
              </a:spcAft>
              <a:buNone/>
            </a:pPr>
            <a:r>
              <a:t/>
            </a:r>
            <a:endParaRPr sz="1200">
              <a:solidFill>
                <a:srgbClr val="666666"/>
              </a:solidFill>
              <a:latin typeface="Avenir"/>
              <a:ea typeface="Avenir"/>
              <a:cs typeface="Avenir"/>
              <a:sym typeface="Avenir"/>
            </a:endParaRPr>
          </a:p>
          <a:p>
            <a:pPr indent="0" lvl="0" marL="0" rtl="0">
              <a:lnSpc>
                <a:spcPct val="138000"/>
              </a:lnSpc>
              <a:spcBef>
                <a:spcPts val="0"/>
              </a:spcBef>
              <a:spcAft>
                <a:spcPts val="0"/>
              </a:spcAft>
              <a:buNone/>
            </a:pPr>
            <a:r>
              <a:rPr b="1" lang="en" sz="2400">
                <a:solidFill>
                  <a:srgbClr val="000000"/>
                </a:solidFill>
                <a:latin typeface="Allerta Stencil"/>
                <a:ea typeface="Allerta Stencil"/>
                <a:cs typeface="Allerta Stencil"/>
                <a:sym typeface="Allerta Stencil"/>
              </a:rPr>
              <a:t>JOIN US</a:t>
            </a:r>
            <a:endParaRPr b="1" sz="2400">
              <a:solidFill>
                <a:srgbClr val="000000"/>
              </a:solidFill>
              <a:latin typeface="Allerta Stencil"/>
              <a:ea typeface="Allerta Stencil"/>
              <a:cs typeface="Allerta Stencil"/>
              <a:sym typeface="Allerta Stencil"/>
            </a:endParaRPr>
          </a:p>
          <a:p>
            <a:pPr indent="-323850" lvl="0" marL="457200" rtl="0">
              <a:lnSpc>
                <a:spcPct val="138000"/>
              </a:lnSpc>
              <a:spcBef>
                <a:spcPts val="0"/>
              </a:spcBef>
              <a:spcAft>
                <a:spcPts val="0"/>
              </a:spcAft>
              <a:buClr>
                <a:srgbClr val="666666"/>
              </a:buClr>
              <a:buSzPts val="1500"/>
              <a:buFont typeface="Roboto Light"/>
              <a:buChar char="●"/>
            </a:pPr>
            <a:r>
              <a:rPr lang="en" sz="1500">
                <a:solidFill>
                  <a:srgbClr val="737373"/>
                </a:solidFill>
                <a:latin typeface="Roboto Light"/>
                <a:ea typeface="Roboto Light"/>
                <a:cs typeface="Roboto Light"/>
                <a:sym typeface="Roboto Light"/>
              </a:rPr>
              <a:t>Contact us at: </a:t>
            </a:r>
            <a:r>
              <a:rPr lang="en" sz="1500" u="sng">
                <a:solidFill>
                  <a:schemeClr val="hlink"/>
                </a:solidFill>
                <a:latin typeface="Roboto Light"/>
                <a:ea typeface="Roboto Light"/>
                <a:cs typeface="Roboto Light"/>
                <a:sym typeface="Roboto Light"/>
                <a:hlinkClick r:id="rId3"/>
              </a:rPr>
              <a:t>info@nostigmanobarriers.org</a:t>
            </a:r>
            <a:endParaRPr sz="1500">
              <a:solidFill>
                <a:srgbClr val="666666"/>
              </a:solidFill>
              <a:latin typeface="Roboto Light"/>
              <a:ea typeface="Roboto Light"/>
              <a:cs typeface="Roboto Light"/>
              <a:sym typeface="Roboto Light"/>
            </a:endParaRPr>
          </a:p>
          <a:p>
            <a:pPr indent="-323850" lvl="0" marL="457200" rtl="0">
              <a:lnSpc>
                <a:spcPct val="138000"/>
              </a:lnSpc>
              <a:spcBef>
                <a:spcPts val="0"/>
              </a:spcBef>
              <a:spcAft>
                <a:spcPts val="0"/>
              </a:spcAft>
              <a:buClr>
                <a:srgbClr val="666666"/>
              </a:buClr>
              <a:buSzPts val="1500"/>
              <a:buFont typeface="Roboto Light"/>
              <a:buChar char="●"/>
            </a:pPr>
            <a:r>
              <a:rPr lang="en" sz="1500">
                <a:solidFill>
                  <a:srgbClr val="666666"/>
                </a:solidFill>
                <a:latin typeface="Roboto Light"/>
                <a:ea typeface="Roboto Light"/>
                <a:cs typeface="Roboto Light"/>
                <a:sym typeface="Roboto Light"/>
              </a:rPr>
              <a:t>Visit our website at </a:t>
            </a:r>
            <a:r>
              <a:rPr lang="en" sz="1500" u="sng">
                <a:solidFill>
                  <a:schemeClr val="hlink"/>
                </a:solidFill>
                <a:latin typeface="Roboto Light"/>
                <a:ea typeface="Roboto Light"/>
                <a:cs typeface="Roboto Light"/>
                <a:sym typeface="Roboto Light"/>
                <a:hlinkClick r:id="rId4"/>
              </a:rPr>
              <a:t>www.nostigmanobarriers.org</a:t>
            </a:r>
            <a:r>
              <a:rPr lang="en" sz="1500">
                <a:solidFill>
                  <a:srgbClr val="666666"/>
                </a:solidFill>
                <a:latin typeface="Roboto Light"/>
                <a:ea typeface="Roboto Light"/>
                <a:cs typeface="Roboto Light"/>
                <a:sym typeface="Roboto Light"/>
              </a:rPr>
              <a:t> starting </a:t>
            </a:r>
            <a:endParaRPr sz="1500">
              <a:solidFill>
                <a:srgbClr val="666666"/>
              </a:solidFill>
              <a:latin typeface="Roboto Light"/>
              <a:ea typeface="Roboto Light"/>
              <a:cs typeface="Roboto Light"/>
              <a:sym typeface="Roboto Light"/>
            </a:endParaRPr>
          </a:p>
          <a:p>
            <a:pPr indent="-323850" lvl="0" marL="457200" rtl="0">
              <a:lnSpc>
                <a:spcPct val="138000"/>
              </a:lnSpc>
              <a:spcBef>
                <a:spcPts val="0"/>
              </a:spcBef>
              <a:spcAft>
                <a:spcPts val="0"/>
              </a:spcAft>
              <a:buClr>
                <a:srgbClr val="666666"/>
              </a:buClr>
              <a:buSzPts val="1500"/>
              <a:buFont typeface="Roboto Light"/>
              <a:buChar char="●"/>
            </a:pPr>
            <a:r>
              <a:rPr lang="en" sz="1500">
                <a:solidFill>
                  <a:srgbClr val="666666"/>
                </a:solidFill>
                <a:latin typeface="Roboto Light"/>
                <a:ea typeface="Roboto Light"/>
                <a:cs typeface="Roboto Light"/>
                <a:sym typeface="Roboto Light"/>
              </a:rPr>
              <a:t>Sign up for our newsletter at: </a:t>
            </a:r>
            <a:r>
              <a:rPr lang="en" sz="1500" u="sng">
                <a:solidFill>
                  <a:schemeClr val="hlink"/>
                </a:solidFill>
                <a:latin typeface="Roboto Light"/>
                <a:ea typeface="Roboto Light"/>
                <a:cs typeface="Roboto Light"/>
                <a:sym typeface="Roboto Light"/>
                <a:hlinkClick r:id="rId5"/>
              </a:rPr>
              <a:t>calyouthconn.org/youth-mental-health</a:t>
            </a:r>
            <a:endParaRPr sz="1500">
              <a:solidFill>
                <a:srgbClr val="666666"/>
              </a:solidFill>
              <a:latin typeface="Roboto Light"/>
              <a:ea typeface="Roboto Light"/>
              <a:cs typeface="Roboto Light"/>
              <a:sym typeface="Roboto Light"/>
            </a:endParaRPr>
          </a:p>
          <a:p>
            <a:pPr indent="0" lvl="0" marL="0" rtl="0">
              <a:lnSpc>
                <a:spcPct val="138000"/>
              </a:lnSpc>
              <a:spcBef>
                <a:spcPts val="0"/>
              </a:spcBef>
              <a:spcAft>
                <a:spcPts val="0"/>
              </a:spcAft>
              <a:buNone/>
            </a:pPr>
            <a:r>
              <a:t/>
            </a:r>
            <a:endParaRPr sz="1500">
              <a:solidFill>
                <a:srgbClr val="666666"/>
              </a:solidFill>
              <a:latin typeface="Roboto Light"/>
              <a:ea typeface="Roboto Light"/>
              <a:cs typeface="Roboto Light"/>
              <a:sym typeface="Roboto Light"/>
            </a:endParaRPr>
          </a:p>
        </p:txBody>
      </p:sp>
      <p:sp>
        <p:nvSpPr>
          <p:cNvPr id="193" name="Google Shape;193;p33"/>
          <p:cNvSpPr txBox="1"/>
          <p:nvPr/>
        </p:nvSpPr>
        <p:spPr>
          <a:xfrm>
            <a:off x="471900" y="997525"/>
            <a:ext cx="6631500" cy="888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6000">
                <a:latin typeface="Allerta Stencil"/>
                <a:ea typeface="Allerta Stencil"/>
                <a:cs typeface="Allerta Stencil"/>
                <a:sym typeface="Allerta Stencil"/>
              </a:rPr>
              <a:t>GET INVOLVED</a:t>
            </a:r>
            <a:r>
              <a:rPr lang="en" sz="6000">
                <a:latin typeface="Allerta Stencil"/>
                <a:ea typeface="Allerta Stencil"/>
                <a:cs typeface="Allerta Stencil"/>
                <a:sym typeface="Allerta Stencil"/>
              </a:rPr>
              <a:t>											</a:t>
            </a:r>
            <a:endParaRPr sz="6000">
              <a:latin typeface="Avenir"/>
              <a:ea typeface="Avenir"/>
              <a:cs typeface="Avenir"/>
              <a:sym typeface="Avenir"/>
            </a:endParaRPr>
          </a:p>
        </p:txBody>
      </p:sp>
      <p:pic>
        <p:nvPicPr>
          <p:cNvPr id="194" name="Google Shape;194;p33"/>
          <p:cNvPicPr preferRelativeResize="0"/>
          <p:nvPr/>
        </p:nvPicPr>
        <p:blipFill rotWithShape="1">
          <a:blip r:embed="rId6">
            <a:alphaModFix/>
          </a:blip>
          <a:srcRect b="5877" l="0" r="0" t="5877"/>
          <a:stretch/>
        </p:blipFill>
        <p:spPr>
          <a:xfrm>
            <a:off x="4515245" y="2048550"/>
            <a:ext cx="4095099" cy="2710199"/>
          </a:xfrm>
          <a:prstGeom prst="rect">
            <a:avLst/>
          </a:prstGeom>
          <a:noFill/>
          <a:ln cap="flat" cmpd="sng" w="9525">
            <a:solidFill>
              <a:srgbClr val="39B44A"/>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226078" y="586400"/>
            <a:ext cx="2808000" cy="953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
                <a:solidFill>
                  <a:srgbClr val="000000"/>
                </a:solidFill>
                <a:latin typeface="Allerta Stencil"/>
                <a:ea typeface="Allerta Stencil"/>
                <a:cs typeface="Allerta Stencil"/>
                <a:sym typeface="Allerta Stencil"/>
              </a:rPr>
              <a:t>HART’S LADDER OF YOUTH PARTICIPATION</a:t>
            </a:r>
            <a:endParaRPr b="1">
              <a:solidFill>
                <a:srgbClr val="000000"/>
              </a:solidFill>
              <a:latin typeface="Allerta Stencil"/>
              <a:ea typeface="Allerta Stencil"/>
              <a:cs typeface="Allerta Stencil"/>
              <a:sym typeface="Allerta Stencil"/>
            </a:endParaRPr>
          </a:p>
        </p:txBody>
      </p:sp>
      <p:sp>
        <p:nvSpPr>
          <p:cNvPr id="84" name="Google Shape;84;p16"/>
          <p:cNvSpPr txBox="1"/>
          <p:nvPr>
            <p:ph idx="1" type="body"/>
          </p:nvPr>
        </p:nvSpPr>
        <p:spPr>
          <a:xfrm>
            <a:off x="226075" y="1694400"/>
            <a:ext cx="2808000" cy="3163500"/>
          </a:xfrm>
          <a:prstGeom prst="rect">
            <a:avLst/>
          </a:prstGeom>
        </p:spPr>
        <p:txBody>
          <a:bodyPr anchorCtr="0" anchor="t" bIns="91425" lIns="91425" spcFirstLastPara="1" rIns="91425" wrap="square" tIns="91425">
            <a:noAutofit/>
          </a:bodyPr>
          <a:lstStyle/>
          <a:p>
            <a:pPr indent="0" lvl="0" marL="0" rtl="0">
              <a:lnSpc>
                <a:spcPct val="130000"/>
              </a:lnSpc>
              <a:spcBef>
                <a:spcPts val="0"/>
              </a:spcBef>
              <a:spcAft>
                <a:spcPts val="0"/>
              </a:spcAft>
              <a:buNone/>
            </a:pPr>
            <a:r>
              <a:rPr b="1" lang="en">
                <a:solidFill>
                  <a:srgbClr val="000000"/>
                </a:solidFill>
              </a:rPr>
              <a:t>ROGER HART’S LADDER OF YOUTH PARTICIPATION</a:t>
            </a:r>
            <a:r>
              <a:rPr b="1" lang="en" sz="1400">
                <a:solidFill>
                  <a:srgbClr val="000000"/>
                </a:solidFill>
              </a:rPr>
              <a:t> </a:t>
            </a:r>
            <a:r>
              <a:rPr lang="en" sz="1400">
                <a:solidFill>
                  <a:srgbClr val="000000"/>
                </a:solidFill>
              </a:rPr>
              <a:t>can help adults understand whether they are meaningfully engaging youth.</a:t>
            </a:r>
            <a:endParaRPr sz="1400">
              <a:solidFill>
                <a:srgbClr val="000000"/>
              </a:solidFill>
            </a:endParaRPr>
          </a:p>
          <a:p>
            <a:pPr indent="0" lvl="0" marL="0" rtl="0">
              <a:lnSpc>
                <a:spcPct val="130000"/>
              </a:lnSpc>
              <a:spcBef>
                <a:spcPts val="1600"/>
              </a:spcBef>
              <a:spcAft>
                <a:spcPts val="1600"/>
              </a:spcAft>
              <a:buNone/>
            </a:pPr>
            <a:r>
              <a:rPr lang="en" sz="1400">
                <a:solidFill>
                  <a:srgbClr val="000000"/>
                </a:solidFill>
              </a:rPr>
              <a:t>It’s important to note that the bottom three rungs of the ladder — tokenism, decoration, and manipulation — are </a:t>
            </a:r>
            <a:r>
              <a:rPr b="1" lang="en">
                <a:solidFill>
                  <a:srgbClr val="000000"/>
                </a:solidFill>
              </a:rPr>
              <a:t>NON-PARTICIPATION</a:t>
            </a:r>
            <a:r>
              <a:rPr b="1" lang="en" sz="1400">
                <a:solidFill>
                  <a:srgbClr val="000000"/>
                </a:solidFill>
              </a:rPr>
              <a:t>.</a:t>
            </a:r>
            <a:endParaRPr b="1" sz="1400">
              <a:solidFill>
                <a:srgbClr val="000000"/>
              </a:solidFill>
            </a:endParaRPr>
          </a:p>
        </p:txBody>
      </p:sp>
      <p:pic>
        <p:nvPicPr>
          <p:cNvPr id="85" name="Google Shape;85;p16"/>
          <p:cNvPicPr preferRelativeResize="0"/>
          <p:nvPr/>
        </p:nvPicPr>
        <p:blipFill rotWithShape="1">
          <a:blip r:embed="rId3">
            <a:alphaModFix/>
          </a:blip>
          <a:srcRect b="0" l="8895" r="11606" t="0"/>
          <a:stretch/>
        </p:blipFill>
        <p:spPr>
          <a:xfrm>
            <a:off x="3409250" y="427926"/>
            <a:ext cx="5625900" cy="402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idx="4294967295" type="title"/>
          </p:nvPr>
        </p:nvSpPr>
        <p:spPr>
          <a:xfrm>
            <a:off x="319500" y="129125"/>
            <a:ext cx="8367300" cy="767700"/>
          </a:xfrm>
          <a:prstGeom prst="rect">
            <a:avLst/>
          </a:prstGeom>
        </p:spPr>
        <p:txBody>
          <a:bodyPr anchorCtr="0" anchor="b" bIns="91425" lIns="91425" spcFirstLastPara="1" rIns="91425" wrap="square" tIns="91425">
            <a:noAutofit/>
          </a:bodyPr>
          <a:lstStyle/>
          <a:p>
            <a:pPr indent="0" lvl="0" marL="0" rtl="0">
              <a:lnSpc>
                <a:spcPct val="130000"/>
              </a:lnSpc>
              <a:spcBef>
                <a:spcPts val="0"/>
              </a:spcBef>
              <a:spcAft>
                <a:spcPts val="0"/>
              </a:spcAft>
              <a:buNone/>
            </a:pPr>
            <a:r>
              <a:rPr b="1" lang="en" sz="1600">
                <a:solidFill>
                  <a:srgbClr val="000000"/>
                </a:solidFill>
                <a:latin typeface="Allerta Stencil"/>
                <a:ea typeface="Allerta Stencil"/>
                <a:cs typeface="Allerta Stencil"/>
                <a:sym typeface="Allerta Stencil"/>
              </a:rPr>
              <a:t>Why does it matter that young people have agency in their leadership?</a:t>
            </a:r>
            <a:endParaRPr b="1" sz="1600">
              <a:solidFill>
                <a:srgbClr val="000000"/>
              </a:solidFill>
              <a:latin typeface="Allerta Stencil"/>
              <a:ea typeface="Allerta Stencil"/>
              <a:cs typeface="Allerta Stencil"/>
              <a:sym typeface="Allerta Stencil"/>
            </a:endParaRPr>
          </a:p>
        </p:txBody>
      </p:sp>
      <p:sp>
        <p:nvSpPr>
          <p:cNvPr id="91" name="Google Shape;91;p17"/>
          <p:cNvSpPr txBox="1"/>
          <p:nvPr>
            <p:ph idx="1" type="body"/>
          </p:nvPr>
        </p:nvSpPr>
        <p:spPr>
          <a:xfrm>
            <a:off x="304800" y="820625"/>
            <a:ext cx="8382000" cy="3680700"/>
          </a:xfrm>
          <a:prstGeom prst="rect">
            <a:avLst/>
          </a:prstGeom>
        </p:spPr>
        <p:txBody>
          <a:bodyPr anchorCtr="0" anchor="ctr" bIns="91425" lIns="91425" spcFirstLastPara="1" rIns="91425" wrap="square" tIns="91425">
            <a:noAutofit/>
          </a:bodyPr>
          <a:lstStyle/>
          <a:p>
            <a:pPr indent="0" lvl="0" marL="0" rtl="0">
              <a:lnSpc>
                <a:spcPct val="130000"/>
              </a:lnSpc>
              <a:spcBef>
                <a:spcPts val="0"/>
              </a:spcBef>
              <a:spcAft>
                <a:spcPts val="0"/>
              </a:spcAft>
              <a:buNone/>
            </a:pPr>
            <a:r>
              <a:rPr lang="en" sz="1400">
                <a:solidFill>
                  <a:srgbClr val="000000"/>
                </a:solidFill>
                <a:latin typeface="Roboto Light"/>
                <a:ea typeface="Roboto Light"/>
                <a:cs typeface="Roboto Light"/>
                <a:sym typeface="Roboto Light"/>
              </a:rPr>
              <a:t>Young people are advocating for their communities, just like you! </a:t>
            </a:r>
            <a:r>
              <a:rPr b="1" lang="en" sz="1400">
                <a:solidFill>
                  <a:srgbClr val="000000"/>
                </a:solidFill>
              </a:rPr>
              <a:t>Youth are experts in their communities and experiences</a:t>
            </a:r>
            <a:r>
              <a:rPr lang="en" sz="1400">
                <a:solidFill>
                  <a:srgbClr val="000000"/>
                </a:solidFill>
                <a:latin typeface="Roboto Light"/>
                <a:ea typeface="Roboto Light"/>
                <a:cs typeface="Roboto Light"/>
                <a:sym typeface="Roboto Light"/>
              </a:rPr>
              <a:t>, and are especially well positioned to observe and address phenomena that are </a:t>
            </a:r>
            <a:r>
              <a:rPr b="1" lang="en" sz="1400">
                <a:solidFill>
                  <a:srgbClr val="000000"/>
                </a:solidFill>
              </a:rPr>
              <a:t>altered by the presence of adults</a:t>
            </a:r>
            <a:r>
              <a:rPr lang="en" sz="1400">
                <a:solidFill>
                  <a:srgbClr val="000000"/>
                </a:solidFill>
                <a:latin typeface="Roboto Light"/>
                <a:ea typeface="Roboto Light"/>
                <a:cs typeface="Roboto Light"/>
                <a:sym typeface="Roboto Light"/>
              </a:rPr>
              <a:t>.</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br>
              <a:rPr lang="en" sz="1400">
                <a:solidFill>
                  <a:srgbClr val="000000"/>
                </a:solidFill>
                <a:latin typeface="Roboto Light"/>
                <a:ea typeface="Roboto Light"/>
                <a:cs typeface="Roboto Light"/>
                <a:sym typeface="Roboto Light"/>
              </a:rPr>
            </a:b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idx="4294967295" type="title"/>
          </p:nvPr>
        </p:nvSpPr>
        <p:spPr>
          <a:xfrm>
            <a:off x="319500" y="129125"/>
            <a:ext cx="8367300" cy="767700"/>
          </a:xfrm>
          <a:prstGeom prst="rect">
            <a:avLst/>
          </a:prstGeom>
        </p:spPr>
        <p:txBody>
          <a:bodyPr anchorCtr="0" anchor="b" bIns="91425" lIns="91425" spcFirstLastPara="1" rIns="91425" wrap="square" tIns="91425">
            <a:noAutofit/>
          </a:bodyPr>
          <a:lstStyle/>
          <a:p>
            <a:pPr indent="0" lvl="0" marL="0" rtl="0">
              <a:lnSpc>
                <a:spcPct val="130000"/>
              </a:lnSpc>
              <a:spcBef>
                <a:spcPts val="0"/>
              </a:spcBef>
              <a:spcAft>
                <a:spcPts val="0"/>
              </a:spcAft>
              <a:buNone/>
            </a:pPr>
            <a:r>
              <a:rPr b="1" lang="en" sz="1600">
                <a:solidFill>
                  <a:srgbClr val="000000"/>
                </a:solidFill>
                <a:latin typeface="Allerta Stencil"/>
                <a:ea typeface="Allerta Stencil"/>
                <a:cs typeface="Allerta Stencil"/>
                <a:sym typeface="Allerta Stencil"/>
              </a:rPr>
              <a:t>Why does it matter that young people have agency in their leadership?</a:t>
            </a:r>
            <a:endParaRPr b="1" sz="1600">
              <a:solidFill>
                <a:srgbClr val="000000"/>
              </a:solidFill>
              <a:latin typeface="Allerta Stencil"/>
              <a:ea typeface="Allerta Stencil"/>
              <a:cs typeface="Allerta Stencil"/>
              <a:sym typeface="Allerta Stencil"/>
            </a:endParaRPr>
          </a:p>
        </p:txBody>
      </p:sp>
      <p:sp>
        <p:nvSpPr>
          <p:cNvPr id="97" name="Google Shape;97;p18"/>
          <p:cNvSpPr txBox="1"/>
          <p:nvPr>
            <p:ph idx="1" type="body"/>
          </p:nvPr>
        </p:nvSpPr>
        <p:spPr>
          <a:xfrm>
            <a:off x="304800" y="820625"/>
            <a:ext cx="8382000" cy="3680700"/>
          </a:xfrm>
          <a:prstGeom prst="rect">
            <a:avLst/>
          </a:prstGeom>
        </p:spPr>
        <p:txBody>
          <a:bodyPr anchorCtr="0" anchor="ctr" bIns="91425" lIns="91425" spcFirstLastPara="1" rIns="91425" wrap="square" tIns="91425">
            <a:noAutofit/>
          </a:bodyPr>
          <a:lstStyle/>
          <a:p>
            <a:pPr indent="0" lvl="0" marL="0" rtl="0">
              <a:lnSpc>
                <a:spcPct val="130000"/>
              </a:lnSpc>
              <a:spcBef>
                <a:spcPts val="0"/>
              </a:spcBef>
              <a:spcAft>
                <a:spcPts val="0"/>
              </a:spcAft>
              <a:buNone/>
            </a:pPr>
            <a:r>
              <a:rPr lang="en" sz="1400">
                <a:solidFill>
                  <a:srgbClr val="000000"/>
                </a:solidFill>
                <a:latin typeface="Roboto Light"/>
                <a:ea typeface="Roboto Light"/>
                <a:cs typeface="Roboto Light"/>
                <a:sym typeface="Roboto Light"/>
              </a:rPr>
              <a:t>Young people are advocating for their communities, just like you! </a:t>
            </a:r>
            <a:r>
              <a:rPr b="1" lang="en" sz="1400">
                <a:solidFill>
                  <a:srgbClr val="000000"/>
                </a:solidFill>
              </a:rPr>
              <a:t>Youth are experts in their communities and experiences</a:t>
            </a:r>
            <a:r>
              <a:rPr lang="en" sz="1400">
                <a:solidFill>
                  <a:srgbClr val="000000"/>
                </a:solidFill>
                <a:latin typeface="Roboto Light"/>
                <a:ea typeface="Roboto Light"/>
                <a:cs typeface="Roboto Light"/>
                <a:sym typeface="Roboto Light"/>
              </a:rPr>
              <a:t>, and are especially well positioned to observe and address phenomena that are </a:t>
            </a:r>
            <a:r>
              <a:rPr b="1" lang="en" sz="1400">
                <a:solidFill>
                  <a:srgbClr val="000000"/>
                </a:solidFill>
              </a:rPr>
              <a:t>altered by the presence of adults</a:t>
            </a:r>
            <a:r>
              <a:rPr lang="en" sz="1400">
                <a:solidFill>
                  <a:srgbClr val="000000"/>
                </a:solidFill>
                <a:latin typeface="Roboto Light"/>
                <a:ea typeface="Roboto Light"/>
                <a:cs typeface="Roboto Light"/>
                <a:sym typeface="Roboto Light"/>
              </a:rPr>
              <a:t>.</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rPr b="1" lang="en" sz="1400">
                <a:solidFill>
                  <a:srgbClr val="000000"/>
                </a:solidFill>
              </a:rPr>
              <a:t>Youth advocates are also leaders of generational change</a:t>
            </a:r>
            <a:r>
              <a:rPr lang="en" sz="1400">
                <a:solidFill>
                  <a:srgbClr val="000000"/>
                </a:solidFill>
                <a:latin typeface="Roboto Light"/>
                <a:ea typeface="Roboto Light"/>
                <a:cs typeface="Roboto Light"/>
                <a:sym typeface="Roboto Light"/>
              </a:rPr>
              <a:t>, and their ability to execute their vision for the future is dependent upon them getting the support — resources, affirmation, skill-building — that they need right now. Intergenerational leadership means collaboratively building a healthier future for all of us, a future that young people especially will have to live in.</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t/>
            </a:r>
            <a:endParaRPr sz="1400">
              <a:solidFill>
                <a:srgbClr val="000000"/>
              </a:solidFill>
              <a:latin typeface="Roboto Light"/>
              <a:ea typeface="Roboto Light"/>
              <a:cs typeface="Roboto Light"/>
              <a:sym typeface="Roboto Light"/>
            </a:endParaRPr>
          </a:p>
          <a:p>
            <a:pPr indent="0" lvl="0" marL="0" rtl="0">
              <a:lnSpc>
                <a:spcPct val="130000"/>
              </a:lnSpc>
              <a:spcBef>
                <a:spcPts val="0"/>
              </a:spcBef>
              <a:spcAft>
                <a:spcPts val="0"/>
              </a:spcAft>
              <a:buNone/>
            </a:pPr>
            <a:r>
              <a:rPr lang="en" sz="1400">
                <a:solidFill>
                  <a:srgbClr val="000000"/>
                </a:solidFill>
                <a:latin typeface="Roboto Light"/>
                <a:ea typeface="Roboto Light"/>
                <a:cs typeface="Roboto Light"/>
                <a:sym typeface="Roboto Light"/>
              </a:rPr>
              <a:t>The only difference between you and young people is that they lack the structural supports to realize their work. That’s where you can help! </a:t>
            </a:r>
            <a:endParaRPr sz="1400">
              <a:solidFill>
                <a:srgbClr val="000000"/>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nvSpPr>
        <p:spPr>
          <a:xfrm>
            <a:off x="391900" y="1416450"/>
            <a:ext cx="8899200" cy="368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600">
                <a:latin typeface="Roboto"/>
                <a:ea typeface="Roboto"/>
                <a:cs typeface="Roboto"/>
                <a:sym typeface="Roboto"/>
              </a:rPr>
              <a:t>SUPPORTING YOUNG PEOPLE </a:t>
            </a:r>
            <a:endParaRPr b="1" sz="4600">
              <a:latin typeface="Roboto"/>
              <a:ea typeface="Roboto"/>
              <a:cs typeface="Roboto"/>
              <a:sym typeface="Roboto"/>
            </a:endParaRPr>
          </a:p>
          <a:p>
            <a:pPr indent="0" lvl="0" marL="0">
              <a:spcBef>
                <a:spcPts val="0"/>
              </a:spcBef>
              <a:spcAft>
                <a:spcPts val="0"/>
              </a:spcAft>
              <a:buNone/>
            </a:pPr>
            <a:r>
              <a:rPr b="1" lang="en" sz="4600">
                <a:latin typeface="Roboto"/>
                <a:ea typeface="Roboto"/>
                <a:cs typeface="Roboto"/>
                <a:sym typeface="Roboto"/>
              </a:rPr>
              <a:t>IN PRACTICE</a:t>
            </a:r>
            <a:endParaRPr b="1" sz="4600">
              <a:latin typeface="Roboto"/>
              <a:ea typeface="Roboto"/>
              <a:cs typeface="Roboto"/>
              <a:sym typeface="Roboto"/>
            </a:endParaRPr>
          </a:p>
          <a:p>
            <a:pPr indent="0" lvl="0" marL="0">
              <a:spcBef>
                <a:spcPts val="0"/>
              </a:spcBef>
              <a:spcAft>
                <a:spcPts val="0"/>
              </a:spcAft>
              <a:buNone/>
            </a:pPr>
            <a:r>
              <a:t/>
            </a:r>
            <a:endParaRPr>
              <a:latin typeface="Roboto Light"/>
              <a:ea typeface="Roboto Light"/>
              <a:cs typeface="Roboto Light"/>
              <a:sym typeface="Roboto Light"/>
            </a:endParaRPr>
          </a:p>
          <a:p>
            <a:pPr indent="0" lvl="0" marL="0">
              <a:spcBef>
                <a:spcPts val="0"/>
              </a:spcBef>
              <a:spcAft>
                <a:spcPts val="0"/>
              </a:spcAft>
              <a:buNone/>
            </a:pPr>
            <a:r>
              <a:t/>
            </a:r>
            <a:endParaRPr>
              <a:latin typeface="Roboto Light"/>
              <a:ea typeface="Roboto Light"/>
              <a:cs typeface="Roboto Light"/>
              <a:sym typeface="Roboto Light"/>
            </a:endParaRPr>
          </a:p>
          <a:p>
            <a:pPr indent="0" lvl="0" marL="0">
              <a:lnSpc>
                <a:spcPct val="150000"/>
              </a:lnSpc>
              <a:spcBef>
                <a:spcPts val="0"/>
              </a:spcBef>
              <a:spcAft>
                <a:spcPts val="0"/>
              </a:spcAft>
              <a:buNone/>
            </a:pPr>
            <a:r>
              <a:rPr lang="en" sz="2200">
                <a:latin typeface="Roboto Light"/>
                <a:ea typeface="Roboto Light"/>
                <a:cs typeface="Roboto Light"/>
                <a:sym typeface="Roboto Light"/>
              </a:rPr>
              <a:t>HOW TO PROVIDE STRUCTURAL SUPPORT</a:t>
            </a:r>
            <a:br>
              <a:rPr lang="en" sz="2200">
                <a:latin typeface="Roboto Light"/>
                <a:ea typeface="Roboto Light"/>
                <a:cs typeface="Roboto Light"/>
                <a:sym typeface="Roboto Light"/>
              </a:rPr>
            </a:br>
            <a:r>
              <a:rPr lang="en" sz="2200">
                <a:latin typeface="Roboto Light"/>
                <a:ea typeface="Roboto Light"/>
                <a:cs typeface="Roboto Light"/>
                <a:sym typeface="Roboto Light"/>
              </a:rPr>
              <a:t>AS ADULT ALLIES</a:t>
            </a:r>
            <a:endParaRPr sz="2200">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91950" y="753975"/>
            <a:ext cx="73668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000000"/>
                </a:solidFill>
              </a:rPr>
              <a:t>What can </a:t>
            </a:r>
            <a:r>
              <a:rPr b="1" lang="en">
                <a:solidFill>
                  <a:srgbClr val="000000"/>
                </a:solidFill>
              </a:rPr>
              <a:t>authentic</a:t>
            </a:r>
            <a:r>
              <a:rPr lang="en">
                <a:solidFill>
                  <a:srgbClr val="000000"/>
                </a:solidFill>
              </a:rPr>
              <a:t> youth engagement </a:t>
            </a:r>
            <a:br>
              <a:rPr lang="en">
                <a:solidFill>
                  <a:srgbClr val="000000"/>
                </a:solidFill>
              </a:rPr>
            </a:br>
            <a:r>
              <a:rPr lang="en">
                <a:solidFill>
                  <a:srgbClr val="000000"/>
                </a:solidFill>
              </a:rPr>
              <a:t>look like?</a:t>
            </a:r>
            <a:endParaRPr>
              <a:solidFill>
                <a:srgbClr val="000000"/>
              </a:solidFill>
            </a:endParaRPr>
          </a:p>
        </p:txBody>
      </p:sp>
      <p:sp>
        <p:nvSpPr>
          <p:cNvPr id="108" name="Google Shape;108;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Giving youth the agency to determine what they want and need to develop as leaders and professionals.</a:t>
            </a:r>
            <a:endParaRPr/>
          </a:p>
          <a:p>
            <a:pPr indent="-342900" lvl="0" marL="457200" rtl="0">
              <a:spcBef>
                <a:spcPts val="0"/>
              </a:spcBef>
              <a:spcAft>
                <a:spcPts val="0"/>
              </a:spcAft>
              <a:buSzPts val="1800"/>
              <a:buChar char="●"/>
            </a:pPr>
            <a:r>
              <a:rPr lang="en"/>
              <a:t>Asking youth what they want to achieve as part of your organization. What motivates them to continue?</a:t>
            </a:r>
            <a:endParaRPr/>
          </a:p>
          <a:p>
            <a:pPr indent="-317500" lvl="1" marL="914400" rtl="0">
              <a:spcBef>
                <a:spcPts val="0"/>
              </a:spcBef>
              <a:spcAft>
                <a:spcPts val="0"/>
              </a:spcAft>
              <a:buSzPts val="1400"/>
              <a:buChar char="○"/>
            </a:pPr>
            <a:r>
              <a:rPr lang="en"/>
              <a:t>For example, today we have prepared this presentation we all are passionate about and want to see grow for other youth.</a:t>
            </a:r>
            <a:endParaRPr/>
          </a:p>
          <a:p>
            <a:pPr indent="-368300" lvl="0" marL="457200">
              <a:spcBef>
                <a:spcPts val="0"/>
              </a:spcBef>
              <a:spcAft>
                <a:spcPts val="0"/>
              </a:spcAft>
              <a:buSzPts val="2200"/>
              <a:buChar char="●"/>
            </a:pPr>
            <a:r>
              <a:rPr lang="en" sz="2200"/>
              <a:t>It is important that youth be informed, empowered and uplifted.</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550275" y="553125"/>
            <a:ext cx="6572700" cy="767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000000"/>
                </a:solidFill>
              </a:rPr>
              <a:t>How can you support youth?</a:t>
            </a:r>
            <a:endParaRPr>
              <a:solidFill>
                <a:srgbClr val="000000"/>
              </a:solidFill>
            </a:endParaRPr>
          </a:p>
        </p:txBody>
      </p:sp>
      <p:sp>
        <p:nvSpPr>
          <p:cNvPr id="114" name="Google Shape;114;p21"/>
          <p:cNvSpPr txBox="1"/>
          <p:nvPr>
            <p:ph idx="1" type="body"/>
          </p:nvPr>
        </p:nvSpPr>
        <p:spPr>
          <a:xfrm>
            <a:off x="48975" y="1943475"/>
            <a:ext cx="4784100" cy="2873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Resources to develop their visions.</a:t>
            </a:r>
            <a:endParaRPr/>
          </a:p>
          <a:p>
            <a:pPr indent="-342900" lvl="0" marL="457200" rtl="0">
              <a:spcBef>
                <a:spcPts val="0"/>
              </a:spcBef>
              <a:spcAft>
                <a:spcPts val="0"/>
              </a:spcAft>
              <a:buSzPts val="1800"/>
              <a:buChar char="●"/>
            </a:pPr>
            <a:r>
              <a:rPr lang="en"/>
              <a:t>Stay informed and refer to a handy tool like Hart’s Ladder to avoid falling back into old practices that harm youth. </a:t>
            </a:r>
            <a:endParaRPr/>
          </a:p>
          <a:p>
            <a:pPr indent="-342900" lvl="0" marL="457200" rtl="0">
              <a:spcBef>
                <a:spcPts val="0"/>
              </a:spcBef>
              <a:spcAft>
                <a:spcPts val="0"/>
              </a:spcAft>
              <a:buClr>
                <a:schemeClr val="accent2"/>
              </a:buClr>
              <a:buSzPts val="1800"/>
              <a:buChar char="●"/>
            </a:pPr>
            <a:r>
              <a:rPr b="1" lang="en">
                <a:solidFill>
                  <a:schemeClr val="accent2"/>
                </a:solidFill>
              </a:rPr>
              <a:t>What rung of the ladder is your organization currently at?</a:t>
            </a:r>
            <a:endParaRPr b="1">
              <a:solidFill>
                <a:schemeClr val="accent2"/>
              </a:solidFill>
            </a:endParaRPr>
          </a:p>
          <a:p>
            <a:pPr indent="0" lvl="0" marL="457200" marR="0" rtl="0" algn="l">
              <a:lnSpc>
                <a:spcPct val="115000"/>
              </a:lnSpc>
              <a:spcBef>
                <a:spcPts val="1600"/>
              </a:spcBef>
              <a:spcAft>
                <a:spcPts val="1600"/>
              </a:spcAft>
              <a:buNone/>
            </a:pPr>
            <a:r>
              <a:t/>
            </a:r>
            <a:endParaRPr/>
          </a:p>
        </p:txBody>
      </p:sp>
      <p:pic>
        <p:nvPicPr>
          <p:cNvPr id="115" name="Google Shape;115;p21"/>
          <p:cNvPicPr preferRelativeResize="0"/>
          <p:nvPr/>
        </p:nvPicPr>
        <p:blipFill rotWithShape="1">
          <a:blip r:embed="rId3">
            <a:alphaModFix/>
          </a:blip>
          <a:srcRect b="0" l="8895" r="11606" t="0"/>
          <a:stretch/>
        </p:blipFill>
        <p:spPr>
          <a:xfrm>
            <a:off x="4833250" y="1902775"/>
            <a:ext cx="4226375" cy="302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