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83" r:id="rId2"/>
  </p:sldMasterIdLst>
  <p:notesMasterIdLst>
    <p:notesMasterId r:id="rId11"/>
  </p:notesMasterIdLst>
  <p:handoutMasterIdLst>
    <p:handoutMasterId r:id="rId12"/>
  </p:handoutMasterIdLst>
  <p:sldIdLst>
    <p:sldId id="256" r:id="rId3"/>
    <p:sldId id="264" r:id="rId4"/>
    <p:sldId id="257" r:id="rId5"/>
    <p:sldId id="265" r:id="rId6"/>
    <p:sldId id="266" r:id="rId7"/>
    <p:sldId id="267" r:id="rId8"/>
    <p:sldId id="268" r:id="rId9"/>
    <p:sldId id="263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875"/>
    <a:srgbClr val="B55D1B"/>
    <a:srgbClr val="240AE4"/>
    <a:srgbClr val="FDFBB3"/>
    <a:srgbClr val="F7FCB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3" autoAdjust="0"/>
    <p:restoredTop sz="76133" autoAdjust="0"/>
  </p:normalViewPr>
  <p:slideViewPr>
    <p:cSldViewPr>
      <p:cViewPr varScale="1">
        <p:scale>
          <a:sx n="83" d="100"/>
          <a:sy n="83" d="100"/>
        </p:scale>
        <p:origin x="64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1998" y="90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r">
              <a:defRPr sz="1200"/>
            </a:lvl1pPr>
          </a:lstStyle>
          <a:p>
            <a:fld id="{EF3E006E-6231-43AB-8C28-E3E2613345F1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1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r">
              <a:defRPr sz="1200"/>
            </a:lvl1pPr>
          </a:lstStyle>
          <a:p>
            <a:fld id="{B54A6009-568A-428C-B52E-4328BA5F22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36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r">
              <a:defRPr sz="1200"/>
            </a:lvl1pPr>
          </a:lstStyle>
          <a:p>
            <a:fld id="{433F68C7-E411-4442-81B8-713297B9E8C9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6" rIns="93173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3" tIns="46586" rIns="93173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r">
              <a:defRPr sz="1200"/>
            </a:lvl1pPr>
          </a:lstStyle>
          <a:p>
            <a:fld id="{FD13E2DA-B889-4EAA-8D98-E87CBB3ACA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907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3E2DA-B889-4EAA-8D98-E87CBB3ACA1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58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3E2DA-B889-4EAA-8D98-E87CBB3ACA1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15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3E2DA-B889-4EAA-8D98-E87CBB3ACA1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5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Process 11"/>
          <p:cNvSpPr/>
          <p:nvPr/>
        </p:nvSpPr>
        <p:spPr>
          <a:xfrm>
            <a:off x="1447800" y="6248400"/>
            <a:ext cx="7696200" cy="6096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057400"/>
            <a:ext cx="6248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3886200"/>
            <a:ext cx="4648200" cy="1371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79B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47800" y="6324600"/>
            <a:ext cx="7696200" cy="457200"/>
          </a:xfrm>
          <a:prstGeom prst="rect">
            <a:avLst/>
          </a:prstGeom>
          <a:solidFill>
            <a:srgbClr val="FFE697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5857"/>
          <a:stretch>
            <a:fillRect/>
          </a:stretch>
        </p:blipFill>
        <p:spPr bwMode="auto">
          <a:xfrm>
            <a:off x="2057400" y="6437431"/>
            <a:ext cx="5995981" cy="21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lowchart: Process 8"/>
          <p:cNvSpPr/>
          <p:nvPr/>
        </p:nvSpPr>
        <p:spPr>
          <a:xfrm>
            <a:off x="1447800" y="0"/>
            <a:ext cx="7696200" cy="15240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Flowchart: Process 9"/>
          <p:cNvSpPr/>
          <p:nvPr/>
        </p:nvSpPr>
        <p:spPr>
          <a:xfrm>
            <a:off x="1447800" y="0"/>
            <a:ext cx="7696200" cy="1447800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MHSOAC_Color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70" t="21273" r="10593" b="23422"/>
          <a:stretch>
            <a:fillRect/>
          </a:stretch>
        </p:blipFill>
        <p:spPr>
          <a:xfrm>
            <a:off x="3352800" y="228600"/>
            <a:ext cx="3657600" cy="10668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38"/>
            <a:ext cx="4953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2133600" y="2209800"/>
            <a:ext cx="6324600" cy="1219200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4876800" y="3810000"/>
            <a:ext cx="35814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6A02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(Sub)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35000" t="32813" r="3750" b="43750"/>
          <a:stretch>
            <a:fillRect/>
          </a:stretch>
        </p:blipFill>
        <p:spPr bwMode="auto">
          <a:xfrm>
            <a:off x="1524000" y="609600"/>
            <a:ext cx="762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057400" y="2133600"/>
            <a:ext cx="6553200" cy="1600200"/>
          </a:xfrm>
        </p:spPr>
        <p:txBody>
          <a:bodyPr>
            <a:norm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Process 11"/>
          <p:cNvSpPr/>
          <p:nvPr/>
        </p:nvSpPr>
        <p:spPr>
          <a:xfrm>
            <a:off x="1447800" y="6248400"/>
            <a:ext cx="7696200" cy="6096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057400"/>
            <a:ext cx="6248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3886200"/>
            <a:ext cx="4648200" cy="1371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79B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47800" y="6324600"/>
            <a:ext cx="7696200" cy="457200"/>
          </a:xfrm>
          <a:prstGeom prst="rect">
            <a:avLst/>
          </a:prstGeom>
          <a:solidFill>
            <a:srgbClr val="FFE697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5857"/>
          <a:stretch>
            <a:fillRect/>
          </a:stretch>
        </p:blipFill>
        <p:spPr bwMode="auto">
          <a:xfrm>
            <a:off x="2057400" y="6437431"/>
            <a:ext cx="5995981" cy="21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lowchart: Process 8"/>
          <p:cNvSpPr/>
          <p:nvPr/>
        </p:nvSpPr>
        <p:spPr>
          <a:xfrm>
            <a:off x="1447800" y="0"/>
            <a:ext cx="7696200" cy="15240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0" name="Flowchart: Process 9"/>
          <p:cNvSpPr/>
          <p:nvPr/>
        </p:nvSpPr>
        <p:spPr>
          <a:xfrm>
            <a:off x="1447800" y="0"/>
            <a:ext cx="7696200" cy="1447800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MHSOAC_Color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70" t="21273" r="10593" b="23422"/>
          <a:stretch>
            <a:fillRect/>
          </a:stretch>
        </p:blipFill>
        <p:spPr>
          <a:xfrm>
            <a:off x="3352800" y="228600"/>
            <a:ext cx="3657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71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162800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564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6937FC-6FAD-4A6B-BCA5-C823257A8725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44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828800"/>
            <a:ext cx="655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06937FC-6FAD-4A6B-BCA5-C823257A8725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50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1447800" y="0"/>
            <a:ext cx="7696200" cy="15240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06937FC-6FAD-4A6B-BCA5-C823257A8725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04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535113"/>
            <a:ext cx="3505200" cy="639762"/>
          </a:xfrm>
          <a:solidFill>
            <a:srgbClr val="F79B4F"/>
          </a:solidFill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1535113"/>
            <a:ext cx="3581400" cy="639762"/>
          </a:xfrm>
          <a:solidFill>
            <a:srgbClr val="00B0F0"/>
          </a:solidFill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2174875"/>
            <a:ext cx="3581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34608B22-9B98-4B9D-BC1E-8F951206F666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84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162800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06937FC-6FAD-4A6B-BCA5-C823257A8725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181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53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3050"/>
            <a:ext cx="2743200" cy="8699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7800" y="1143000"/>
            <a:ext cx="2743200" cy="4983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34608B22-9B98-4B9D-BC1E-8F951206F666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97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894512" cy="566738"/>
          </a:xfrm>
          <a:solidFill>
            <a:srgbClr val="FFE697"/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04800"/>
            <a:ext cx="6894512" cy="4422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8945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34608B22-9B98-4B9D-BC1E-8F951206F666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57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72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38"/>
            <a:ext cx="4953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26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828800"/>
            <a:ext cx="655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1447800" y="0"/>
            <a:ext cx="7696200" cy="15240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535113"/>
            <a:ext cx="3505200" cy="639762"/>
          </a:xfrm>
          <a:solidFill>
            <a:srgbClr val="F79B4F"/>
          </a:solidFill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1535113"/>
            <a:ext cx="3581400" cy="639762"/>
          </a:xfrm>
          <a:solidFill>
            <a:srgbClr val="00B0F0"/>
          </a:solidFill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2174875"/>
            <a:ext cx="3581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34608B22-9B98-4B9D-BC1E-8F951206F6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3050"/>
            <a:ext cx="2743200" cy="8699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7800" y="1143000"/>
            <a:ext cx="2743200" cy="4983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34608B22-9B98-4B9D-BC1E-8F951206F6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894512" cy="566738"/>
          </a:xfrm>
          <a:solidFill>
            <a:srgbClr val="FFE697"/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04800"/>
            <a:ext cx="6894512" cy="4422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8945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34608B22-9B98-4B9D-BC1E-8F951206F6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4495800"/>
            <a:ext cx="1371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600200"/>
            <a:ext cx="7162800" cy="4525963"/>
          </a:xfrm>
          <a:prstGeom prst="rect">
            <a:avLst/>
          </a:prstGeom>
          <a:solidFill>
            <a:srgbClr val="EFFBFF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56350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44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314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5" cstate="print"/>
          <a:srcRect l="27778"/>
          <a:stretch>
            <a:fillRect/>
          </a:stretch>
        </p:blipFill>
        <p:spPr bwMode="auto">
          <a:xfrm>
            <a:off x="0" y="0"/>
            <a:ext cx="1371600" cy="1524000"/>
          </a:xfrm>
          <a:prstGeom prst="rect">
            <a:avLst/>
          </a:prstGeom>
          <a:noFill/>
        </p:spPr>
      </p:pic>
      <p:sp>
        <p:nvSpPr>
          <p:cNvPr id="17" name="Flowchart: Process 16"/>
          <p:cNvSpPr/>
          <p:nvPr/>
        </p:nvSpPr>
        <p:spPr>
          <a:xfrm>
            <a:off x="0" y="4267200"/>
            <a:ext cx="1447800" cy="9144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5" cstate="print"/>
          <a:srcRect l="27778"/>
          <a:stretch>
            <a:fillRect/>
          </a:stretch>
        </p:blipFill>
        <p:spPr bwMode="auto">
          <a:xfrm>
            <a:off x="0" y="1371600"/>
            <a:ext cx="1371600" cy="1524000"/>
          </a:xfrm>
          <a:prstGeom prst="rect">
            <a:avLst/>
          </a:prstGeom>
          <a:noFill/>
        </p:spPr>
      </p:pic>
      <p:pic>
        <p:nvPicPr>
          <p:cNvPr id="25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5" cstate="print"/>
          <a:srcRect l="27778"/>
          <a:stretch>
            <a:fillRect/>
          </a:stretch>
        </p:blipFill>
        <p:spPr bwMode="auto">
          <a:xfrm>
            <a:off x="0" y="2667000"/>
            <a:ext cx="1371600" cy="1524000"/>
          </a:xfrm>
          <a:prstGeom prst="rect">
            <a:avLst/>
          </a:prstGeom>
          <a:noFill/>
        </p:spPr>
      </p:pic>
      <p:pic>
        <p:nvPicPr>
          <p:cNvPr id="26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5" cstate="print"/>
          <a:srcRect l="27778"/>
          <a:stretch>
            <a:fillRect/>
          </a:stretch>
        </p:blipFill>
        <p:spPr bwMode="auto">
          <a:xfrm>
            <a:off x="0" y="3962400"/>
            <a:ext cx="1371600" cy="1524000"/>
          </a:xfrm>
          <a:prstGeom prst="rect">
            <a:avLst/>
          </a:prstGeom>
          <a:noFill/>
        </p:spPr>
      </p:pic>
      <p:pic>
        <p:nvPicPr>
          <p:cNvPr id="27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5" cstate="print"/>
          <a:srcRect l="27778"/>
          <a:stretch>
            <a:fillRect/>
          </a:stretch>
        </p:blipFill>
        <p:spPr bwMode="auto">
          <a:xfrm>
            <a:off x="0" y="5334000"/>
            <a:ext cx="1371600" cy="1524000"/>
          </a:xfrm>
          <a:prstGeom prst="rect">
            <a:avLst/>
          </a:prstGeom>
          <a:noFill/>
        </p:spPr>
      </p:pic>
      <p:sp>
        <p:nvSpPr>
          <p:cNvPr id="10" name="Flowchart: Process 9"/>
          <p:cNvSpPr/>
          <p:nvPr/>
        </p:nvSpPr>
        <p:spPr>
          <a:xfrm>
            <a:off x="0" y="4343400"/>
            <a:ext cx="1447800" cy="762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Prop 63 Logo Transparent.PNG"/>
          <p:cNvPicPr/>
          <p:nvPr/>
        </p:nvPicPr>
        <p:blipFill>
          <a:blip r:embed="rId16" cstate="print"/>
          <a:srcRect b="14921"/>
          <a:stretch>
            <a:fillRect/>
          </a:stretch>
        </p:blipFill>
        <p:spPr>
          <a:xfrm>
            <a:off x="269524" y="4419600"/>
            <a:ext cx="797276" cy="60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■"/>
        <a:defRPr sz="32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9CF67"/>
        </a:buClr>
        <a:buFont typeface="Wingdings" pitchFamily="2" charset="2"/>
        <a:buChar char="§"/>
        <a:defRPr sz="28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00FF"/>
        </a:buClr>
        <a:buFont typeface="Wingdings" pitchFamily="2" charset="2"/>
        <a:buChar char="w"/>
        <a:defRPr sz="24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50"/>
        </a:buClr>
        <a:buSzPct val="80000"/>
        <a:buFont typeface="Arial" pitchFamily="34" charset="0"/>
        <a:buChar char="▼"/>
        <a:defRPr sz="20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DFDA00"/>
        </a:buClr>
        <a:buSzPct val="65000"/>
        <a:buFont typeface="Wingdings" pitchFamily="2" charset="2"/>
        <a:buChar char="q"/>
        <a:defRPr sz="20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4495800"/>
            <a:ext cx="1371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600200"/>
            <a:ext cx="7162800" cy="4525963"/>
          </a:xfrm>
          <a:prstGeom prst="rect">
            <a:avLst/>
          </a:prstGeom>
          <a:solidFill>
            <a:srgbClr val="EFFBFF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56350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06937FC-6FAD-4A6B-BCA5-C823257A8725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44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314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4" cstate="print"/>
          <a:srcRect l="27778"/>
          <a:stretch>
            <a:fillRect/>
          </a:stretch>
        </p:blipFill>
        <p:spPr bwMode="auto">
          <a:xfrm>
            <a:off x="0" y="0"/>
            <a:ext cx="1371600" cy="1524000"/>
          </a:xfrm>
          <a:prstGeom prst="rect">
            <a:avLst/>
          </a:prstGeom>
          <a:noFill/>
        </p:spPr>
      </p:pic>
      <p:sp>
        <p:nvSpPr>
          <p:cNvPr id="17" name="Flowchart: Process 16"/>
          <p:cNvSpPr/>
          <p:nvPr/>
        </p:nvSpPr>
        <p:spPr>
          <a:xfrm>
            <a:off x="0" y="4267200"/>
            <a:ext cx="1447800" cy="9144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4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4" cstate="print"/>
          <a:srcRect l="27778"/>
          <a:stretch>
            <a:fillRect/>
          </a:stretch>
        </p:blipFill>
        <p:spPr bwMode="auto">
          <a:xfrm>
            <a:off x="0" y="1371600"/>
            <a:ext cx="1371600" cy="1524000"/>
          </a:xfrm>
          <a:prstGeom prst="rect">
            <a:avLst/>
          </a:prstGeom>
          <a:noFill/>
        </p:spPr>
      </p:pic>
      <p:pic>
        <p:nvPicPr>
          <p:cNvPr id="25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4" cstate="print"/>
          <a:srcRect l="27778"/>
          <a:stretch>
            <a:fillRect/>
          </a:stretch>
        </p:blipFill>
        <p:spPr bwMode="auto">
          <a:xfrm>
            <a:off x="0" y="2667000"/>
            <a:ext cx="1371600" cy="1524000"/>
          </a:xfrm>
          <a:prstGeom prst="rect">
            <a:avLst/>
          </a:prstGeom>
          <a:noFill/>
        </p:spPr>
      </p:pic>
      <p:pic>
        <p:nvPicPr>
          <p:cNvPr id="26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4" cstate="print"/>
          <a:srcRect l="27778"/>
          <a:stretch>
            <a:fillRect/>
          </a:stretch>
        </p:blipFill>
        <p:spPr bwMode="auto">
          <a:xfrm>
            <a:off x="0" y="3962400"/>
            <a:ext cx="1371600" cy="1524000"/>
          </a:xfrm>
          <a:prstGeom prst="rect">
            <a:avLst/>
          </a:prstGeom>
          <a:noFill/>
        </p:spPr>
      </p:pic>
      <p:pic>
        <p:nvPicPr>
          <p:cNvPr id="27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4" cstate="print"/>
          <a:srcRect l="27778"/>
          <a:stretch>
            <a:fillRect/>
          </a:stretch>
        </p:blipFill>
        <p:spPr bwMode="auto">
          <a:xfrm>
            <a:off x="0" y="5334000"/>
            <a:ext cx="1371600" cy="1524000"/>
          </a:xfrm>
          <a:prstGeom prst="rect">
            <a:avLst/>
          </a:prstGeom>
          <a:noFill/>
        </p:spPr>
      </p:pic>
      <p:sp>
        <p:nvSpPr>
          <p:cNvPr id="10" name="Flowchart: Process 9"/>
          <p:cNvSpPr/>
          <p:nvPr/>
        </p:nvSpPr>
        <p:spPr>
          <a:xfrm>
            <a:off x="0" y="4343400"/>
            <a:ext cx="1371600" cy="719481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88" y="4326559"/>
            <a:ext cx="1723976" cy="79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4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■"/>
        <a:defRPr sz="32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9CF67"/>
        </a:buClr>
        <a:buFont typeface="Wingdings" pitchFamily="2" charset="2"/>
        <a:buChar char="§"/>
        <a:defRPr sz="28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00FF"/>
        </a:buClr>
        <a:buFont typeface="Wingdings" pitchFamily="2" charset="2"/>
        <a:buChar char="w"/>
        <a:defRPr sz="24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50"/>
        </a:buClr>
        <a:buSzPct val="80000"/>
        <a:buFont typeface="Arial" pitchFamily="34" charset="0"/>
        <a:buChar char="▼"/>
        <a:defRPr sz="20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DFDA00"/>
        </a:buClr>
        <a:buSzPct val="65000"/>
        <a:buFont typeface="Wingdings" pitchFamily="2" charset="2"/>
        <a:buChar char="q"/>
        <a:defRPr sz="20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6019800" y="5105400"/>
            <a:ext cx="2819400" cy="8382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Brian R. Sala, Ph.D.</a:t>
            </a:r>
            <a:endParaRPr lang="en-US" sz="2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117040" y="1568038"/>
            <a:ext cx="6172200" cy="2318162"/>
          </a:xfrm>
        </p:spPr>
        <p:txBody>
          <a:bodyPr anchor="ctr">
            <a:noAutofit/>
          </a:bodyPr>
          <a:lstStyle/>
          <a:p>
            <a:pPr marL="0" indent="4763" algn="ctr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Issue Resolution Process Project Update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4240" y="3563034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Client and Family Leadership Committee Meeting, </a:t>
            </a:r>
            <a:br>
              <a:rPr lang="en-US" dirty="0" smtClean="0"/>
            </a:br>
            <a:r>
              <a:rPr lang="en-US" dirty="0" smtClean="0"/>
              <a:t>September 14, 2018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Solicit feedback on key framing questions for report outline</a:t>
            </a:r>
          </a:p>
          <a:p>
            <a:r>
              <a:rPr lang="en-US" dirty="0" smtClean="0"/>
              <a:t>Our goal today is to re-introduce you to the project and to invite your ongoing feedback as SMEs</a:t>
            </a:r>
          </a:p>
          <a:p>
            <a:r>
              <a:rPr lang="en-US" dirty="0" smtClean="0"/>
              <a:t>We expect to follow up in the next month with the Chair and subcommittee with a draft report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74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1628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an Issue Resolution Process? Two polar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57400"/>
            <a:ext cx="71628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Client dispute resolution</a:t>
            </a:r>
          </a:p>
          <a:p>
            <a:pPr lvl="1"/>
            <a:r>
              <a:rPr lang="en-US" dirty="0" smtClean="0"/>
              <a:t>How should an IRP supplement the </a:t>
            </a:r>
            <a:r>
              <a:rPr lang="en-US" dirty="0" err="1" smtClean="0"/>
              <a:t>Medi</a:t>
            </a:r>
            <a:r>
              <a:rPr lang="en-US" dirty="0" smtClean="0"/>
              <a:t>-Cal Beneficiary Problem Resolution Processes? </a:t>
            </a:r>
          </a:p>
          <a:p>
            <a:pPr lvl="1"/>
            <a:r>
              <a:rPr lang="en-US" dirty="0" smtClean="0"/>
              <a:t>When/how is the IRP necessary/valuable?</a:t>
            </a:r>
          </a:p>
          <a:p>
            <a:r>
              <a:rPr lang="en-US" b="1" dirty="0" smtClean="0"/>
              <a:t>Systems-level oversight and QI</a:t>
            </a:r>
          </a:p>
          <a:p>
            <a:pPr lvl="1"/>
            <a:r>
              <a:rPr lang="en-US" dirty="0" smtClean="0"/>
              <a:t>How should an IRP supplement the Community Program Planning Process and Consumer Perception Survey?</a:t>
            </a:r>
          </a:p>
          <a:p>
            <a:pPr lvl="1"/>
            <a:r>
              <a:rPr lang="en-US" dirty="0" smtClean="0"/>
              <a:t>When/how is the IRP necessary/valuable?</a:t>
            </a:r>
            <a:endParaRPr lang="en-US" dirty="0"/>
          </a:p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/>
              <a:t>3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Beneficiary Problem Resolution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DHCS regularly publishes a statewide summary report of beneficiary grievances, with county detail</a:t>
            </a:r>
          </a:p>
          <a:p>
            <a:pPr lvl="1"/>
            <a:r>
              <a:rPr lang="en-US" dirty="0" smtClean="0"/>
              <a:t>Counties are permitted to incorporate MHSA-specific concerns into this process (tracking separately)</a:t>
            </a:r>
          </a:p>
          <a:p>
            <a:pPr lvl="1"/>
            <a:r>
              <a:rPr lang="en-US" dirty="0" smtClean="0"/>
              <a:t>Key categories: Access; Quality of Care; Change of Provider</a:t>
            </a:r>
            <a:r>
              <a:rPr lang="en-US" smtClean="0"/>
              <a:t>; Confidentiality </a:t>
            </a:r>
            <a:r>
              <a:rPr lang="en-US" dirty="0" smtClean="0"/>
              <a:t>violations; “Other”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/>
              <a:t>4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558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Statewide </a:t>
            </a:r>
            <a:r>
              <a:rPr lang="en-US" dirty="0" err="1" smtClean="0"/>
              <a:t>Medi</a:t>
            </a:r>
            <a:r>
              <a:rPr lang="en-US" dirty="0" smtClean="0"/>
              <a:t>-Cal grievance data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505821"/>
              </p:ext>
            </p:extLst>
          </p:nvPr>
        </p:nvGraphicFramePr>
        <p:xfrm>
          <a:off x="1524000" y="1600200"/>
          <a:ext cx="71628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/>
                <a:gridCol w="1790700"/>
                <a:gridCol w="1790700"/>
                <a:gridCol w="1790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2016-17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2015-16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2014-15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Quality of 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1474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Ch. of</a:t>
                      </a:r>
                      <a:r>
                        <a:rPr lang="en-US" baseline="0" dirty="0" smtClean="0"/>
                        <a:t> Provider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Confidentiality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/>
              <a:t>5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46482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Reported grievances by county ranged from zero to 474 per year (average: 50), weakly related to county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337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project has held several public meetings, performed key informant interviews, and surveyed the historical literature on the IRP and literature on dispute resolution best practices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/>
              <a:t>6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38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Lack of evidence of awareness</a:t>
            </a:r>
          </a:p>
          <a:p>
            <a:pPr lvl="1"/>
            <a:r>
              <a:rPr lang="en-US" dirty="0" smtClean="0"/>
              <a:t>We could not identify evidence demonstrating that clients and families were generally aware of county IRPs</a:t>
            </a:r>
          </a:p>
          <a:p>
            <a:r>
              <a:rPr lang="en-US" dirty="0" smtClean="0"/>
              <a:t>Lack of evidence of participation</a:t>
            </a:r>
          </a:p>
          <a:p>
            <a:pPr lvl="1"/>
            <a:r>
              <a:rPr lang="en-US" dirty="0" smtClean="0"/>
              <a:t>Counties generally do not provide, and DHCS does not report, systematic data on utilization.</a:t>
            </a:r>
          </a:p>
          <a:p>
            <a:pPr lvl="1"/>
            <a:r>
              <a:rPr lang="en-US" dirty="0" smtClean="0"/>
              <a:t>Many project participants attributed low utilization to deterrence</a:t>
            </a:r>
          </a:p>
          <a:p>
            <a:r>
              <a:rPr lang="en-US" dirty="0" smtClean="0"/>
              <a:t>Lack of evidence of efficacy and efficiency</a:t>
            </a:r>
          </a:p>
          <a:p>
            <a:pPr lvl="1"/>
            <a:r>
              <a:rPr lang="en-US" dirty="0" smtClean="0"/>
              <a:t>We could not identify evidence that local IRPs have systemic impacts.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/>
              <a:t>7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38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252" y="36871"/>
            <a:ext cx="7162800" cy="1417638"/>
          </a:xfrm>
        </p:spPr>
        <p:txBody>
          <a:bodyPr/>
          <a:lstStyle/>
          <a:p>
            <a:pPr algn="ctr"/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>
                <a:solidFill>
                  <a:srgbClr val="F79646">
                    <a:lumMod val="75000"/>
                  </a:srgbClr>
                </a:solidFill>
              </a:rPr>
              <a:pPr/>
              <a:t>8</a:t>
            </a:fld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6458" y="1564868"/>
            <a:ext cx="7162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is important to know about </a:t>
            </a:r>
            <a:r>
              <a:rPr lang="en-US" dirty="0" smtClean="0"/>
              <a:t>county IRPs?</a:t>
            </a:r>
            <a:endParaRPr lang="en-US" dirty="0"/>
          </a:p>
          <a:p>
            <a:r>
              <a:rPr lang="en-US" dirty="0" smtClean="0"/>
              <a:t>How would we know that an IRP is successful?</a:t>
            </a:r>
            <a:endParaRPr lang="en-US" dirty="0"/>
          </a:p>
          <a:p>
            <a:r>
              <a:rPr lang="en-US" dirty="0" smtClean="0"/>
              <a:t>Should the MHSOAC seek to display data on county IRPs? What data and how?</a:t>
            </a:r>
            <a:endParaRPr lang="en-US" dirty="0"/>
          </a:p>
          <a:p>
            <a:r>
              <a:rPr lang="en-US" dirty="0" smtClean="0"/>
              <a:t>What recommendations should the project emphasize to DHCS? To the counties?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2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-Or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ue-Or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Blue-Orange</Template>
  <TotalTime>4872</TotalTime>
  <Words>389</Words>
  <Application>Microsoft Office PowerPoint</Application>
  <PresentationFormat>On-screen Show (4:3)</PresentationFormat>
  <Paragraphs>73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Wingdings</vt:lpstr>
      <vt:lpstr>Blue-Orange</vt:lpstr>
      <vt:lpstr>1_Blue-Orange</vt:lpstr>
      <vt:lpstr>PowerPoint Presentation</vt:lpstr>
      <vt:lpstr>Goals</vt:lpstr>
      <vt:lpstr>Why an Issue Resolution Process? Two polar alternatives</vt:lpstr>
      <vt:lpstr>Beneficiary Problem Resolution Processes</vt:lpstr>
      <vt:lpstr>Statewide Medi-Cal grievance data</vt:lpstr>
      <vt:lpstr>Methods</vt:lpstr>
      <vt:lpstr>Preliminary findings</vt:lpstr>
      <vt:lpstr>Discussion</vt:lpstr>
    </vt:vector>
  </TitlesOfParts>
  <Company>Department of Technology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oacKristalCarter</dc:creator>
  <cp:lastModifiedBy>Lieberman, Matthew@MHSOAC</cp:lastModifiedBy>
  <cp:revision>332</cp:revision>
  <cp:lastPrinted>2018-06-20T15:24:35Z</cp:lastPrinted>
  <dcterms:created xsi:type="dcterms:W3CDTF">2014-02-11T23:16:15Z</dcterms:created>
  <dcterms:modified xsi:type="dcterms:W3CDTF">2018-09-14T16:14:34Z</dcterms:modified>
</cp:coreProperties>
</file>