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338" r:id="rId2"/>
    <p:sldId id="362" r:id="rId3"/>
    <p:sldId id="364" r:id="rId4"/>
    <p:sldId id="360" r:id="rId5"/>
    <p:sldId id="327" r:id="rId6"/>
    <p:sldId id="363" r:id="rId7"/>
    <p:sldId id="355" r:id="rId8"/>
  </p:sldIdLst>
  <p:sldSz cx="12192000" cy="6858000"/>
  <p:notesSz cx="6858000" cy="9144000"/>
  <p:embeddedFontLst>
    <p:embeddedFont>
      <p:font typeface="Source Sans Pro" panose="020B0503030403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C00"/>
    <a:srgbClr val="1B365F"/>
    <a:srgbClr val="2C2A29"/>
    <a:srgbClr val="18698B"/>
    <a:srgbClr val="508074"/>
    <a:srgbClr val="631248"/>
    <a:srgbClr val="609CCF"/>
    <a:srgbClr val="F682DD"/>
    <a:srgbClr val="609BCE"/>
    <a:srgbClr val="FFC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86550" autoAdjust="0"/>
  </p:normalViewPr>
  <p:slideViewPr>
    <p:cSldViewPr snapToGrid="0" snapToObjects="1">
      <p:cViewPr varScale="1">
        <p:scale>
          <a:sx n="57" d="100"/>
          <a:sy n="57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62E0DEBB-CFF0-AE4A-AF89-A435B8C3F87A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0C5CB229-F24A-A946-B71A-88BA9F2918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6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4BC6-63FF-E14D-9BCC-4B4E8965C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3753E-E108-A04C-A7D1-314EEB49F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6FD5-8BE0-954C-AA04-AD270EFB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DB957174-AA13-41BD-9B6C-DA0DB78BE775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D6A9-62DD-9842-A845-9461D5D4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294E-73D5-3149-A175-BACE9218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7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05B6-88FE-3447-A573-7B3F61E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9E789-7113-F34F-ADCE-73A61EC7E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F158E-82C0-514C-B99E-9DD0CD87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7954B142-8C8A-4766-B294-BCD339981D93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C1EC9-80D3-8D42-971E-245F167A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A286-5392-2543-8AC0-1F7E5D3D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11C27-88C9-3D4C-A8E9-EDCDC86B1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CDBF0-5E7A-9B46-B023-F835030C3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B639-C8F4-7740-AB68-2982481C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2AE2323-8E1F-4D6E-8C42-495474C7BB04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2D81F-8EC6-6B41-8A05-099CC115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F943-9AF0-D144-B5A3-F8DE2E75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2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E2F9-8AE0-2446-884F-ECF241A8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8A153-56CA-B743-860A-98E57132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55F61-2DD4-834F-AA15-6C0FF78F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37B1C544-0F58-4A03-BEFE-313B200DFC45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3A3B-E443-B840-827A-D0F2A144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FA789-5675-214E-A546-5EA0227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4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1CD9-2A74-A644-B391-51FA21C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04E33-E6E8-AB41-94B4-8547DA55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9CF5-6ED6-054C-89C4-CDBE388B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A720BBC1-C5AE-4B2B-846F-FF5CE95029BC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3CB6-F9AC-7C4D-9411-D1345EBC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E106-AE9D-3741-8E78-5BF88640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4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C204-25E2-2443-BD59-FC255B1E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F87B-D0CB-B041-889A-AB00FFDC2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67A4F-46A6-8445-952B-5DAE6BBB6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DDD9C-E7B5-7D4F-AD1A-991BFDEF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89A7F19C-C204-4F0B-9226-BF07C4A9B11E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1BE2E-0679-D149-B435-5D52BEDA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E04AF-0AD4-DF4B-B385-2EBC2A96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1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4254-B88B-F946-9DBC-BF8E5818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0B2E-CE45-7A44-8B07-6BD7DC65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B57FE-56A8-8244-BED0-0EDADD44C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4B058-A48E-1B4E-8A36-DC0822C6D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E309F-6637-4241-B043-2D50D5B6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4FB0-97F7-234B-9473-3FF497FD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EB9B4BC7-AE9F-4A99-8A1D-C807649416C1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B5565-4DBF-154D-89D2-4D76F31F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49C7C-21CA-8849-A420-3B10ADB7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E320-28B1-5344-807E-7C9A982E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A8E29-0D0E-3747-A7E1-291AEA22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69D6071A-FD5A-404E-8169-96E0A2272D19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1D017-648D-D04F-9DE5-18591865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3AEF6-F3CE-DC4B-9401-A1411035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E86B8-CE12-5449-88A3-169302CE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DECDE6FF-F301-4112-B082-29EF60E03956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1964A-D9E2-B640-9522-07910104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FC792-B543-3946-9C47-7EA17FCE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B738-C5AC-E344-936F-79D39CF5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30A57-AC82-114D-986B-28C0D0EC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378BD-1D5B-7B4A-BFD4-4EB7A9AF4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B04A9-706B-0F49-9472-336806DA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215D27D3-141E-4B4B-B292-8146AAA3FBC2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38FCE-2356-ED43-87F6-57CAB126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2A20-E084-B94F-8203-CAB30EB0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7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EF67-D46C-3549-98E7-2F45AF4C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73FBE-D71F-DD44-99AA-AABBD7889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28200-2A9B-0C41-A4B0-B44748714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2864E-CA5F-2042-94E7-7B824DF3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C9206FE9-3EEE-4345-8E97-ADA6C9C4F66D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26712-E1B1-9646-BF05-6A7C4468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EF783-569D-1047-940E-76896B10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E0D38-FCB6-F94D-ABE6-7EA2B1FB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2EADA-ECEF-8D49-A99B-2953C23ED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9CDE-C6DA-A34D-8976-109AF192B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87070F9-495E-4E96-A661-991EBC4B5883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8FB98-86DF-D948-8C6F-C91AF777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63768-E70A-7349-8C39-035C961E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130A87C2-20F3-284F-AFFE-B66D516F0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A27294-AF12-4368-8ED9-E4C1D1EC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31936" cy="6858000"/>
          </a:xfrm>
          <a:prstGeom prst="rect">
            <a:avLst/>
          </a:prstGeom>
        </p:spPr>
      </p:pic>
      <p:sp>
        <p:nvSpPr>
          <p:cNvPr id="6" name="Navy Bar">
            <a:extLst>
              <a:ext uri="{FF2B5EF4-FFF2-40B4-BE49-F238E27FC236}">
                <a16:creationId xmlns:a16="http://schemas.microsoft.com/office/drawing/2014/main" id="{D0E21D22-C176-4AB2-827B-5D1ADFDB9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478911" y="768094"/>
            <a:ext cx="334264" cy="5057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94971C6F-5A25-46C6-B515-830465B1DA5F}"/>
              </a:ext>
            </a:extLst>
          </p:cNvPr>
          <p:cNvSpPr txBox="1"/>
          <p:nvPr/>
        </p:nvSpPr>
        <p:spPr>
          <a:xfrm>
            <a:off x="1498549" y="3444871"/>
            <a:ext cx="7223760" cy="5525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November 10,  2022</a:t>
            </a:r>
          </a:p>
        </p:txBody>
      </p:sp>
      <p:sp>
        <p:nvSpPr>
          <p:cNvPr id="8" name="Body">
            <a:extLst>
              <a:ext uri="{FF2B5EF4-FFF2-40B4-BE49-F238E27FC236}">
                <a16:creationId xmlns:a16="http://schemas.microsoft.com/office/drawing/2014/main" id="{761B9067-13D0-47A2-AA54-D271BE889E42}"/>
              </a:ext>
            </a:extLst>
          </p:cNvPr>
          <p:cNvSpPr txBox="1"/>
          <p:nvPr/>
        </p:nvSpPr>
        <p:spPr>
          <a:xfrm>
            <a:off x="1408176" y="6377923"/>
            <a:ext cx="6858000" cy="1858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5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CALIFORNIA’S MENTAL HEALTH SERVICES ACT</a:t>
            </a:r>
          </a:p>
        </p:txBody>
      </p:sp>
      <p:sp>
        <p:nvSpPr>
          <p:cNvPr id="9" name="Navy Bar">
            <a:extLst>
              <a:ext uri="{FF2B5EF4-FFF2-40B4-BE49-F238E27FC236}">
                <a16:creationId xmlns:a16="http://schemas.microsoft.com/office/drawing/2014/main" id="{FD37AF6A-B651-4CA9-A429-1C149AF78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48" y="6385617"/>
            <a:ext cx="342900" cy="178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pic>
        <p:nvPicPr>
          <p:cNvPr id="10" name="Picture 9" descr="Mental Health Services Oversight and Accountability Commission logo">
            <a:extLst>
              <a:ext uri="{FF2B5EF4-FFF2-40B4-BE49-F238E27FC236}">
                <a16:creationId xmlns:a16="http://schemas.microsoft.com/office/drawing/2014/main" id="{75A0ECEF-679B-4FAC-BB5D-FBAA294395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60" y="5825363"/>
            <a:ext cx="2217421" cy="66966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5EC1821-AD30-4374-8347-6AA3AE75892B}"/>
              </a:ext>
            </a:extLst>
          </p:cNvPr>
          <p:cNvSpPr txBox="1"/>
          <p:nvPr/>
        </p:nvSpPr>
        <p:spPr>
          <a:xfrm>
            <a:off x="1408176" y="1032637"/>
            <a:ext cx="7126224" cy="254142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K-12 Student Advocacy Planning</a:t>
            </a:r>
            <a:endParaRPr lang="en-US" sz="4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7">
            <a:extLst>
              <a:ext uri="{FF2B5EF4-FFF2-40B4-BE49-F238E27FC236}">
                <a16:creationId xmlns:a16="http://schemas.microsoft.com/office/drawing/2014/main" id="{53AD11ED-B394-45AF-9ED9-BACF8AD5DEDB}"/>
              </a:ext>
            </a:extLst>
          </p:cNvPr>
          <p:cNvSpPr txBox="1">
            <a:spLocks/>
          </p:cNvSpPr>
          <p:nvPr/>
        </p:nvSpPr>
        <p:spPr>
          <a:xfrm>
            <a:off x="1408113" y="731838"/>
            <a:ext cx="9374187" cy="841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609CC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Background of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9CC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Advocacy Contracts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9CC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Title 7">
            <a:extLst>
              <a:ext uri="{FF2B5EF4-FFF2-40B4-BE49-F238E27FC236}">
                <a16:creationId xmlns:a16="http://schemas.microsoft.com/office/drawing/2014/main" id="{2C778E36-D62B-44F5-ACE9-500BE1FF3D98}"/>
              </a:ext>
            </a:extLst>
          </p:cNvPr>
          <p:cNvSpPr txBox="1">
            <a:spLocks/>
          </p:cNvSpPr>
          <p:nvPr/>
        </p:nvSpPr>
        <p:spPr>
          <a:xfrm>
            <a:off x="1408113" y="1190992"/>
            <a:ext cx="9374187" cy="841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Commission funds organizations to advocate on behalf of underserved populations in California: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AB2A43-C0D9-4D52-BE5A-A4388DFF51CC}"/>
              </a:ext>
            </a:extLst>
          </p:cNvPr>
          <p:cNvGrpSpPr/>
          <p:nvPr/>
        </p:nvGrpSpPr>
        <p:grpSpPr>
          <a:xfrm>
            <a:off x="1409700" y="2235658"/>
            <a:ext cx="2971799" cy="630942"/>
            <a:chOff x="1409700" y="2066544"/>
            <a:chExt cx="2971800" cy="63117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1050970-5B99-4EEA-80EE-DB5D3216907D}"/>
                </a:ext>
              </a:extLst>
            </p:cNvPr>
            <p:cNvSpPr/>
            <p:nvPr/>
          </p:nvSpPr>
          <p:spPr>
            <a:xfrm>
              <a:off x="1409700" y="2066544"/>
              <a:ext cx="2971800" cy="63117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Clients and Consumers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7EFE2EA-1DD9-4075-B3F4-CFBA5A88A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287" y="2651995"/>
              <a:ext cx="2970213" cy="45720"/>
            </a:xfrm>
            <a:prstGeom prst="rect">
              <a:avLst/>
            </a:prstGeom>
            <a:solidFill>
              <a:srgbClr val="609C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90A2D7-9143-49B8-93E0-133DC48D5E8A}"/>
              </a:ext>
            </a:extLst>
          </p:cNvPr>
          <p:cNvGrpSpPr/>
          <p:nvPr/>
        </p:nvGrpSpPr>
        <p:grpSpPr>
          <a:xfrm>
            <a:off x="4613750" y="4010663"/>
            <a:ext cx="2971800" cy="630942"/>
            <a:chOff x="4616823" y="2066544"/>
            <a:chExt cx="2971800" cy="63094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179702-37ED-4923-976A-56A3A814CD6C}"/>
                </a:ext>
              </a:extLst>
            </p:cNvPr>
            <p:cNvSpPr/>
            <p:nvPr/>
          </p:nvSpPr>
          <p:spPr>
            <a:xfrm>
              <a:off x="4616823" y="2066544"/>
              <a:ext cx="2971800" cy="6309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LGBTQ Populations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3C9732-B510-4154-9701-9BC9E062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16823" y="2651766"/>
              <a:ext cx="2971800" cy="45720"/>
            </a:xfrm>
            <a:prstGeom prst="rect">
              <a:avLst/>
            </a:prstGeom>
            <a:solidFill>
              <a:srgbClr val="5080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BB914D-C879-44B1-8D73-032E8CE28748}"/>
              </a:ext>
            </a:extLst>
          </p:cNvPr>
          <p:cNvGrpSpPr/>
          <p:nvPr/>
        </p:nvGrpSpPr>
        <p:grpSpPr>
          <a:xfrm>
            <a:off x="1411287" y="3069891"/>
            <a:ext cx="2976936" cy="846386"/>
            <a:chOff x="1411287" y="2013275"/>
            <a:chExt cx="2976936" cy="84638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56A53C-C970-48AA-9ADB-458BE8B24C6E}"/>
                </a:ext>
              </a:extLst>
            </p:cNvPr>
            <p:cNvSpPr/>
            <p:nvPr/>
          </p:nvSpPr>
          <p:spPr>
            <a:xfrm>
              <a:off x="1416423" y="2013275"/>
              <a:ext cx="2971800" cy="84638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Diverse Racial and Ethnic Communities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4AF501-607E-407C-A5FB-7BFAA06D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287" y="2651766"/>
              <a:ext cx="2970213" cy="45720"/>
            </a:xfrm>
            <a:prstGeom prst="rect">
              <a:avLst/>
            </a:prstGeom>
            <a:solidFill>
              <a:srgbClr val="DE7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7C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6EF729-AF8F-452A-8D38-A5D90D026611}"/>
              </a:ext>
            </a:extLst>
          </p:cNvPr>
          <p:cNvGrpSpPr/>
          <p:nvPr/>
        </p:nvGrpSpPr>
        <p:grpSpPr>
          <a:xfrm>
            <a:off x="7810500" y="2169905"/>
            <a:ext cx="2971800" cy="630942"/>
            <a:chOff x="4616823" y="2066544"/>
            <a:chExt cx="2971800" cy="63094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AEA764-8AC7-4F55-A03A-6EB575D0B4A2}"/>
                </a:ext>
              </a:extLst>
            </p:cNvPr>
            <p:cNvSpPr/>
            <p:nvPr/>
          </p:nvSpPr>
          <p:spPr>
            <a:xfrm>
              <a:off x="4616823" y="2066544"/>
              <a:ext cx="2971800" cy="6309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Parents and Caregivers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D43DD1-3031-43A6-8E92-9C531C93F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16823" y="2651766"/>
              <a:ext cx="2971800" cy="45720"/>
            </a:xfrm>
            <a:prstGeom prst="rect">
              <a:avLst/>
            </a:prstGeom>
            <a:solidFill>
              <a:srgbClr val="1869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1F6CEC-6AF8-4433-B3DD-2376552EA0C2}"/>
              </a:ext>
            </a:extLst>
          </p:cNvPr>
          <p:cNvGrpSpPr/>
          <p:nvPr/>
        </p:nvGrpSpPr>
        <p:grpSpPr>
          <a:xfrm>
            <a:off x="1409700" y="4010662"/>
            <a:ext cx="2971800" cy="630942"/>
            <a:chOff x="1409700" y="2066544"/>
            <a:chExt cx="2971800" cy="63094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61268DC-C0A6-4224-BBCF-135C18BC784F}"/>
                </a:ext>
              </a:extLst>
            </p:cNvPr>
            <p:cNvSpPr/>
            <p:nvPr/>
          </p:nvSpPr>
          <p:spPr>
            <a:xfrm>
              <a:off x="1409700" y="2066544"/>
              <a:ext cx="2971800" cy="6309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9144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Families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F69225-0DCA-4DD0-BEFC-598191380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287" y="2651766"/>
              <a:ext cx="2970213" cy="45720"/>
            </a:xfrm>
            <a:prstGeom prst="rect">
              <a:avLst/>
            </a:prstGeom>
            <a:solidFill>
              <a:srgbClr val="1B36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389C86-FADE-47D1-AEA1-7FFB6058E15C}"/>
              </a:ext>
            </a:extLst>
          </p:cNvPr>
          <p:cNvGrpSpPr/>
          <p:nvPr/>
        </p:nvGrpSpPr>
        <p:grpSpPr>
          <a:xfrm>
            <a:off x="4609306" y="2189938"/>
            <a:ext cx="2971800" cy="630942"/>
            <a:chOff x="1409700" y="2066544"/>
            <a:chExt cx="2971800" cy="63094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ECF0E9-88B4-4138-829F-91B969BDC39C}"/>
                </a:ext>
              </a:extLst>
            </p:cNvPr>
            <p:cNvSpPr/>
            <p:nvPr/>
          </p:nvSpPr>
          <p:spPr>
            <a:xfrm>
              <a:off x="1409700" y="2066544"/>
              <a:ext cx="2971800" cy="6309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Immigrants and Refugees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3FFE40B-94E2-4973-8324-171BA94E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287" y="2651766"/>
              <a:ext cx="2970213" cy="45720"/>
            </a:xfrm>
            <a:prstGeom prst="rect">
              <a:avLst/>
            </a:prstGeom>
            <a:solidFill>
              <a:srgbClr val="6312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13BB2F-6C6B-4FB2-82D5-C6A67E2739A4}"/>
              </a:ext>
            </a:extLst>
          </p:cNvPr>
          <p:cNvGrpSpPr/>
          <p:nvPr/>
        </p:nvGrpSpPr>
        <p:grpSpPr>
          <a:xfrm>
            <a:off x="7817801" y="3069891"/>
            <a:ext cx="2971800" cy="630942"/>
            <a:chOff x="4616823" y="2066544"/>
            <a:chExt cx="2971800" cy="63094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8C6A99-EE59-473A-AAD5-2E42474BA3E1}"/>
                </a:ext>
              </a:extLst>
            </p:cNvPr>
            <p:cNvSpPr/>
            <p:nvPr/>
          </p:nvSpPr>
          <p:spPr>
            <a:xfrm>
              <a:off x="4616823" y="2066544"/>
              <a:ext cx="2971800" cy="6309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Transition Age Youth (TAY)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508D7F-93EC-41AC-B156-FF6DECB7B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16823" y="2651766"/>
              <a:ext cx="2971800" cy="45720"/>
            </a:xfrm>
            <a:prstGeom prst="rect">
              <a:avLst/>
            </a:prstGeom>
            <a:solidFill>
              <a:srgbClr val="609C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F44D6A6-665A-435D-BA76-1B03F452B7E0}"/>
              </a:ext>
            </a:extLst>
          </p:cNvPr>
          <p:cNvGrpSpPr/>
          <p:nvPr/>
        </p:nvGrpSpPr>
        <p:grpSpPr>
          <a:xfrm>
            <a:off x="7817801" y="3957394"/>
            <a:ext cx="2971800" cy="630942"/>
            <a:chOff x="4616823" y="2066544"/>
            <a:chExt cx="2971800" cy="63094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2DBC5CA-03B6-4ACC-8880-21F09A226E76}"/>
                </a:ext>
              </a:extLst>
            </p:cNvPr>
            <p:cNvSpPr/>
            <p:nvPr/>
          </p:nvSpPr>
          <p:spPr>
            <a:xfrm>
              <a:off x="4616823" y="2066544"/>
              <a:ext cx="2971800" cy="6309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Veteran Populations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1E93433-2A13-4797-84E1-F32351591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16823" y="2651766"/>
              <a:ext cx="2971800" cy="45720"/>
            </a:xfrm>
            <a:prstGeom prst="rect">
              <a:avLst/>
            </a:prstGeom>
            <a:solidFill>
              <a:srgbClr val="DE7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7E60D39-0819-4892-B44A-56D30D8D288A}"/>
              </a:ext>
            </a:extLst>
          </p:cNvPr>
          <p:cNvGrpSpPr/>
          <p:nvPr/>
        </p:nvGrpSpPr>
        <p:grpSpPr>
          <a:xfrm>
            <a:off x="4617112" y="3100300"/>
            <a:ext cx="2971800" cy="630942"/>
            <a:chOff x="4616823" y="2066544"/>
            <a:chExt cx="2971800" cy="63094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F406AF9-8F11-4BFD-9CEB-1DC9670C85C2}"/>
                </a:ext>
              </a:extLst>
            </p:cNvPr>
            <p:cNvSpPr/>
            <p:nvPr/>
          </p:nvSpPr>
          <p:spPr>
            <a:xfrm>
              <a:off x="4616823" y="2066544"/>
              <a:ext cx="2971800" cy="6309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182880" tIns="182880" rIns="182880" bIns="22860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B365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</a:rPr>
                <a:t>K-12 Students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A1699FC-E092-4BB3-AB43-B9545A294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16823" y="2651766"/>
              <a:ext cx="2971800" cy="45720"/>
            </a:xfrm>
            <a:prstGeom prst="rect">
              <a:avLst/>
            </a:prstGeom>
            <a:solidFill>
              <a:srgbClr val="1B36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75" name="Orange Tab">
            <a:extLst>
              <a:ext uri="{FF2B5EF4-FFF2-40B4-BE49-F238E27FC236}">
                <a16:creationId xmlns:a16="http://schemas.microsoft.com/office/drawing/2014/main" id="{E6FA8EFA-EF4F-40EE-A6EA-B435FF393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6" name="Picture 75" descr="Mental Health Services Oversight and Accountability Commission logo">
            <a:extLst>
              <a:ext uri="{FF2B5EF4-FFF2-40B4-BE49-F238E27FC236}">
                <a16:creationId xmlns:a16="http://schemas.microsoft.com/office/drawing/2014/main" id="{27BC8656-059A-498D-95D9-816E2C4DF5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60" y="5825363"/>
            <a:ext cx="2217421" cy="6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A44E-61C6-E8D4-FB0D-6D406FAD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6F54-28A2-8592-9E48-A55F1426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 one state level organization to provide state level advocacy, training, and outreach on behalf of the specific population</a:t>
            </a:r>
          </a:p>
          <a:p>
            <a:endParaRPr lang="en-US" dirty="0"/>
          </a:p>
          <a:p>
            <a:r>
              <a:rPr lang="en-US" dirty="0"/>
              <a:t>Fund a state level organization along with several local level organizations to provide both local level and state level advocacy, training, and outreach</a:t>
            </a:r>
          </a:p>
          <a:p>
            <a:endParaRPr lang="en-US" dirty="0"/>
          </a:p>
          <a:p>
            <a:r>
              <a:rPr lang="en-US" dirty="0"/>
              <a:t>Fund several local level organizations to provide advocacy, training, and outreach at the local level   </a:t>
            </a:r>
          </a:p>
        </p:txBody>
      </p:sp>
    </p:spTree>
    <p:extLst>
      <p:ext uri="{BB962C8B-B14F-4D97-AF65-F5344CB8AC3E}">
        <p14:creationId xmlns:p14="http://schemas.microsoft.com/office/powerpoint/2010/main" val="103222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C2F8C3-6652-054F-A06F-6B75EEBA8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60320" cy="6856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9273C4-B6AE-3741-80B1-77307147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8110" y="611986"/>
            <a:ext cx="146304" cy="4532670"/>
          </a:xfrm>
          <a:prstGeom prst="rect">
            <a:avLst/>
          </a:prstGeom>
          <a:solidFill>
            <a:srgbClr val="1B3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65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9D20C-ECE5-4F47-9FDE-BA37FCA06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452" y="611986"/>
            <a:ext cx="2248625" cy="4532670"/>
          </a:xfrm>
          <a:prstGeom prst="rect">
            <a:avLst/>
          </a:prstGeom>
          <a:solidFill>
            <a:srgbClr val="1B365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4C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C5587D-A10A-0A41-837F-07E1A3F0F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073" y="5144656"/>
            <a:ext cx="2248625" cy="1038941"/>
          </a:xfrm>
          <a:prstGeom prst="rect">
            <a:avLst/>
          </a:prstGeom>
          <a:solidFill>
            <a:srgbClr val="DE7C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4C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9F7AC-433B-D846-AB31-513EE7C85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0319" y="5144655"/>
            <a:ext cx="142644" cy="1038941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4C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7" name="Picture 16" descr="Mental Health Services Oversight and Accountability Commission logo">
            <a:extLst>
              <a:ext uri="{FF2B5EF4-FFF2-40B4-BE49-F238E27FC236}">
                <a16:creationId xmlns:a16="http://schemas.microsoft.com/office/drawing/2014/main" id="{1F8E327C-4ACE-9F44-8767-5EBFA4552A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515780" y="5404594"/>
            <a:ext cx="1841210" cy="562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5362C8-FE5A-446A-9CDE-E6274EB55B58}"/>
              </a:ext>
            </a:extLst>
          </p:cNvPr>
          <p:cNvSpPr txBox="1"/>
          <p:nvPr/>
        </p:nvSpPr>
        <p:spPr>
          <a:xfrm>
            <a:off x="3514314" y="834224"/>
            <a:ext cx="709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Minimum and Desired Qualifications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829A59CA-1A3B-4E33-9761-884BB3502229}"/>
              </a:ext>
            </a:extLst>
          </p:cNvPr>
          <p:cNvSpPr txBox="1">
            <a:spLocks/>
          </p:cNvSpPr>
          <p:nvPr/>
        </p:nvSpPr>
        <p:spPr>
          <a:xfrm>
            <a:off x="3472628" y="1674565"/>
            <a:ext cx="8097637" cy="4760102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tabLst>
                <a:tab pos="2792413" algn="l"/>
              </a:tabLst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Commission sets the minimum and desired qualifications for the Request for Proposals. 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tabLst>
                <a:tab pos="2792413" algn="l"/>
              </a:tabLst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Examples: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r>
              <a:rPr lang="en-US" sz="20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2+ years of experience with programs and services related to the population served</a:t>
            </a: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r>
              <a:rPr lang="en-US" sz="20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Non-profit registered in California</a:t>
            </a: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r>
              <a:rPr lang="en-US" sz="20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 least 51% of paid staff, or board members or advisory board members   are members of the population served</a:t>
            </a: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r>
              <a:rPr lang="en-US" sz="20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Experience providing both local level and state level advocacy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endParaRPr lang="en-US" sz="2000" b="0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endParaRPr lang="en-US" sz="2000" b="0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C24A0DF-BE24-CF4F-8EDD-46B4ED4BC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6049" y="0"/>
            <a:ext cx="256032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4FAF89-0147-D64B-AC57-865573D9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3403" y="756163"/>
            <a:ext cx="142644" cy="4532670"/>
          </a:xfrm>
          <a:prstGeom prst="rect">
            <a:avLst/>
          </a:prstGeom>
          <a:solidFill>
            <a:srgbClr val="1B3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65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2DD75E-EB81-C146-B4C9-A1AC57A2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3403" y="5288832"/>
            <a:ext cx="142644" cy="1038941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4C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C09789-F1A3-9C4A-83EA-52EA5B3F5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6048" y="756165"/>
            <a:ext cx="2248625" cy="4532670"/>
          </a:xfrm>
          <a:prstGeom prst="rect">
            <a:avLst/>
          </a:prstGeom>
          <a:solidFill>
            <a:srgbClr val="1B365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4C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04AA97-0B51-DB47-AE9B-495260B3C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6048" y="5288834"/>
            <a:ext cx="2248625" cy="1038941"/>
          </a:xfrm>
          <a:prstGeom prst="rect">
            <a:avLst/>
          </a:prstGeom>
          <a:solidFill>
            <a:srgbClr val="DE7C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4C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8" name="Picture 27" descr="Mental Health Services Oversight and Accountability Commission logo">
            <a:extLst>
              <a:ext uri="{FF2B5EF4-FFF2-40B4-BE49-F238E27FC236}">
                <a16:creationId xmlns:a16="http://schemas.microsoft.com/office/drawing/2014/main" id="{087ABA74-7AB6-FF46-A3FC-159A4BE2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9829755" y="5527008"/>
            <a:ext cx="1841210" cy="562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8B6FCB-D7FA-419F-B331-AEDDF8640A3E}"/>
              </a:ext>
            </a:extLst>
          </p:cNvPr>
          <p:cNvSpPr txBox="1"/>
          <p:nvPr/>
        </p:nvSpPr>
        <p:spPr>
          <a:xfrm>
            <a:off x="1038743" y="756165"/>
            <a:ext cx="709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Next Steps</a:t>
            </a:r>
          </a:p>
        </p:txBody>
      </p:sp>
      <p:sp>
        <p:nvSpPr>
          <p:cNvPr id="13" name="Orange Tab">
            <a:extLst>
              <a:ext uri="{FF2B5EF4-FFF2-40B4-BE49-F238E27FC236}">
                <a16:creationId xmlns:a16="http://schemas.microsoft.com/office/drawing/2014/main" id="{8AD3DAC4-35F6-46BB-938B-C4D743CCA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EA02F570-B439-4C48-AD6D-EB425AD3AB43}"/>
              </a:ext>
            </a:extLst>
          </p:cNvPr>
          <p:cNvSpPr txBox="1">
            <a:spLocks/>
          </p:cNvSpPr>
          <p:nvPr/>
        </p:nvSpPr>
        <p:spPr>
          <a:xfrm>
            <a:off x="1038743" y="1537448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January 3, 2023: RFP released to the public</a:t>
            </a: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February 17, 2023: Deadline to submit proposals</a:t>
            </a: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13, 2023: Commission issues Notice of Intent to Award</a:t>
            </a: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</a:pPr>
            <a:endParaRPr lang="en-US" sz="3600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1233-5DB2-92BF-A41F-B455313C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CLCC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0ACDA-50D3-39DA-FD19-5829685E0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desired qualifications of a statewide or local organization should be considered when awarding a contract for K-12 advocacy, training, and education?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strategies should be considered by advocacy organizations when seeking to engage with marginalized and vulnerable students? </a:t>
            </a:r>
          </a:p>
        </p:txBody>
      </p:sp>
    </p:spTree>
    <p:extLst>
      <p:ext uri="{BB962C8B-B14F-4D97-AF65-F5344CB8AC3E}">
        <p14:creationId xmlns:p14="http://schemas.microsoft.com/office/powerpoint/2010/main" val="284801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ADEA41-D2DF-4DDE-8162-872424F26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22" y="301884"/>
            <a:ext cx="11506199" cy="6254234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B1FA0801-856A-4F6B-8F09-D6FC96A869B0}"/>
              </a:ext>
            </a:extLst>
          </p:cNvPr>
          <p:cNvSpPr txBox="1"/>
          <p:nvPr/>
        </p:nvSpPr>
        <p:spPr>
          <a:xfrm>
            <a:off x="1408175" y="3059667"/>
            <a:ext cx="76927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</a:t>
            </a:r>
          </a:p>
        </p:txBody>
      </p:sp>
      <p:sp>
        <p:nvSpPr>
          <p:cNvPr id="13" name="Orange Tab">
            <a:extLst>
              <a:ext uri="{FF2B5EF4-FFF2-40B4-BE49-F238E27FC236}">
                <a16:creationId xmlns:a16="http://schemas.microsoft.com/office/drawing/2014/main" id="{2509E388-EADC-4E31-8167-E21DB81D3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49" y="6385615"/>
            <a:ext cx="11849349" cy="185884"/>
          </a:xfrm>
          <a:prstGeom prst="rect">
            <a:avLst/>
          </a:prstGeom>
          <a:solidFill>
            <a:srgbClr val="DE7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Orange Tab">
            <a:extLst>
              <a:ext uri="{FF2B5EF4-FFF2-40B4-BE49-F238E27FC236}">
                <a16:creationId xmlns:a16="http://schemas.microsoft.com/office/drawing/2014/main" id="{FC8D3D09-914A-4BB9-9AD2-A7B9BC97F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685480" y="0"/>
            <a:ext cx="2521000" cy="5377032"/>
          </a:xfrm>
          <a:prstGeom prst="rect">
            <a:avLst/>
          </a:prstGeom>
          <a:solidFill>
            <a:srgbClr val="DE7C00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9E0ACC9-6ECD-4044-AEA0-B4CF2855FB67}"/>
              </a:ext>
            </a:extLst>
          </p:cNvPr>
          <p:cNvSpPr txBox="1"/>
          <p:nvPr/>
        </p:nvSpPr>
        <p:spPr>
          <a:xfrm>
            <a:off x="8947361" y="3094415"/>
            <a:ext cx="1994959" cy="172354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600" i="1" dirty="0">
                <a:solidFill>
                  <a:srgbClr val="FFFFFF"/>
                </a:solidFill>
                <a:effectLst>
                  <a:outerShdw blurRad="203200" algn="ctr" rotWithShape="0">
                    <a:srgbClr val="1B365F">
                      <a:alpha val="7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We succeed when programs we support create services that people want. And they want it why? Because they have been involved in developing it.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0F2CD943-F8E2-41E3-BC4E-79F9FCB63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7361" y="388375"/>
            <a:ext cx="290149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 dirty="0">
                <a:solidFill>
                  <a:srgbClr val="FFFFFF">
                    <a:alpha val="50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2661A8E5-33DB-4C7C-B50E-F9725F1CC5C8}"/>
              </a:ext>
            </a:extLst>
          </p:cNvPr>
          <p:cNvSpPr txBox="1"/>
          <p:nvPr/>
        </p:nvSpPr>
        <p:spPr>
          <a:xfrm>
            <a:off x="8947361" y="4968904"/>
            <a:ext cx="2901491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— MHSOAC COMMISSIONER</a:t>
            </a:r>
          </a:p>
        </p:txBody>
      </p:sp>
      <p:pic>
        <p:nvPicPr>
          <p:cNvPr id="18" name="Picture 17" descr="Mental Health Services Oversight and Accountability Commission logo">
            <a:extLst>
              <a:ext uri="{FF2B5EF4-FFF2-40B4-BE49-F238E27FC236}">
                <a16:creationId xmlns:a16="http://schemas.microsoft.com/office/drawing/2014/main" id="{F19752B5-F81B-44B8-875B-265315E637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9829755" y="5527008"/>
            <a:ext cx="1841210" cy="5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8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10411</TotalTime>
  <Words>305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Source Sans Pro</vt:lpstr>
      <vt:lpstr>Arial</vt:lpstr>
      <vt:lpstr>Office Theme</vt:lpstr>
      <vt:lpstr>PowerPoint Presentation</vt:lpstr>
      <vt:lpstr>PowerPoint Presentation</vt:lpstr>
      <vt:lpstr>Strategies</vt:lpstr>
      <vt:lpstr>PowerPoint Presentation</vt:lpstr>
      <vt:lpstr>PowerPoint Presentation</vt:lpstr>
      <vt:lpstr>Questions for the CLCC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Orrock, Tom@MHSOAC</cp:lastModifiedBy>
  <cp:revision>124</cp:revision>
  <dcterms:created xsi:type="dcterms:W3CDTF">2020-03-25T15:47:38Z</dcterms:created>
  <dcterms:modified xsi:type="dcterms:W3CDTF">2022-11-10T20:29:09Z</dcterms:modified>
  <cp:category/>
</cp:coreProperties>
</file>